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media/image5.jpg" ContentType="image/jpg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8" r:id="rId2"/>
    <p:sldMasterId id="2147483711" r:id="rId3"/>
    <p:sldMasterId id="2147483687" r:id="rId4"/>
    <p:sldMasterId id="2147483693" r:id="rId5"/>
    <p:sldMasterId id="2147483705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6" r:id="rId8"/>
    <p:sldId id="257" r:id="rId9"/>
    <p:sldId id="258" r:id="rId10"/>
    <p:sldId id="265" r:id="rId11"/>
    <p:sldId id="263" r:id="rId12"/>
    <p:sldId id="264" r:id="rId13"/>
    <p:sldId id="267" r:id="rId14"/>
    <p:sldId id="268" r:id="rId15"/>
    <p:sldId id="269" r:id="rId16"/>
    <p:sldId id="270" r:id="rId17"/>
    <p:sldId id="262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3E"/>
    <a:srgbClr val="009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5" autoAdjust="0"/>
    <p:restoredTop sz="86408" autoAdjust="0"/>
  </p:normalViewPr>
  <p:slideViewPr>
    <p:cSldViewPr>
      <p:cViewPr varScale="1">
        <p:scale>
          <a:sx n="76" d="100"/>
          <a:sy n="76" d="100"/>
        </p:scale>
        <p:origin x="2016" y="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1739-ADD8-C940-AEA0-615E7D3116D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C8BBC-1523-DC49-A92F-33D11FE9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1F9C-049E-9648-A212-B4C3B1895AE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98B8C-8314-F141-B148-C828D4C50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6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/>
          <p:nvPr userDrawn="1"/>
        </p:nvSpPr>
        <p:spPr>
          <a:xfrm>
            <a:off x="-4343400" y="-2362200"/>
            <a:ext cx="4006215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0"/>
              </a:spcBef>
            </a:pPr>
            <a:r>
              <a:rPr sz="2000" b="1" dirty="0">
                <a:solidFill>
                  <a:srgbClr val="0095D6"/>
                </a:solidFill>
                <a:latin typeface="Arial"/>
                <a:cs typeface="Arial"/>
              </a:rPr>
              <a:t>SUB</a:t>
            </a:r>
            <a:r>
              <a:rPr sz="2000" b="1" spc="-100" dirty="0">
                <a:solidFill>
                  <a:srgbClr val="0095D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5D6"/>
                </a:solidFill>
                <a:latin typeface="Arial"/>
                <a:cs typeface="Arial"/>
              </a:rPr>
              <a:t>TITLE</a:t>
            </a:r>
            <a:endParaRPr sz="2000" dirty="0">
              <a:solidFill>
                <a:srgbClr val="0095D6"/>
              </a:solidFill>
              <a:latin typeface="Arial"/>
              <a:cs typeface="Arial"/>
            </a:endParaRPr>
          </a:p>
          <a:p>
            <a:pPr marL="12700">
              <a:lnSpc>
                <a:spcPts val="5385"/>
              </a:lnSpc>
            </a:pPr>
            <a:r>
              <a:rPr sz="4600" spc="-20" dirty="0">
                <a:solidFill>
                  <a:srgbClr val="00303E"/>
                </a:solidFill>
                <a:latin typeface="Arial"/>
                <a:cs typeface="Arial"/>
              </a:rPr>
              <a:t>Main </a:t>
            </a:r>
            <a:r>
              <a:rPr lang="en-US" sz="4600" spc="-20" dirty="0">
                <a:solidFill>
                  <a:srgbClr val="00303E"/>
                </a:solidFill>
                <a:latin typeface="Arial"/>
                <a:cs typeface="Arial"/>
              </a:rPr>
              <a:t>t</a:t>
            </a:r>
            <a:r>
              <a:rPr sz="4600" spc="-20" dirty="0">
                <a:solidFill>
                  <a:srgbClr val="00303E"/>
                </a:solidFill>
                <a:latin typeface="Arial"/>
                <a:cs typeface="Arial"/>
              </a:rPr>
              <a:t>itle</a:t>
            </a:r>
            <a:r>
              <a:rPr sz="4600" spc="-170" dirty="0">
                <a:solidFill>
                  <a:srgbClr val="00303E"/>
                </a:solidFill>
                <a:latin typeface="Arial"/>
                <a:cs typeface="Arial"/>
              </a:rPr>
              <a:t> </a:t>
            </a:r>
            <a:r>
              <a:rPr sz="4600" spc="-25" dirty="0">
                <a:solidFill>
                  <a:srgbClr val="00303E"/>
                </a:solidFill>
                <a:latin typeface="Arial"/>
                <a:cs typeface="Arial"/>
              </a:rPr>
              <a:t>would</a:t>
            </a:r>
            <a:endParaRPr sz="4600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990600" y="2895600"/>
            <a:ext cx="62484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rgbClr val="0095D6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429000"/>
            <a:ext cx="6248400" cy="160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600">
                <a:solidFill>
                  <a:srgbClr val="00303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Main title would be inserted into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781800" cy="4267200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0303E"/>
              </a:buClr>
              <a:buSzPct val="100000"/>
              <a:buFont typeface="Wingdings" charset="2"/>
              <a:buAutoNum type="arabicPlain"/>
              <a:defRPr baseline="0">
                <a:solidFill>
                  <a:srgbClr val="0095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CONTENTS GO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27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752600"/>
            <a:ext cx="4968000" cy="41148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GB" dirty="0"/>
              <a:t>CONTENTS GO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705600" y="1752600"/>
            <a:ext cx="4967999" cy="4114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dirty="0"/>
              <a:t>CONTENTS GO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5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210800" y="6400800"/>
            <a:ext cx="1447800" cy="304800"/>
          </a:xfrm>
        </p:spPr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219200" y="1600200"/>
            <a:ext cx="5029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9400" y="1600200"/>
            <a:ext cx="5029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90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467600" y="533400"/>
            <a:ext cx="4191000" cy="5638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219200" y="274638"/>
            <a:ext cx="6248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1371600"/>
            <a:ext cx="5638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0210800" y="6400800"/>
            <a:ext cx="14478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/>
              <a:t>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9200" y="1447800"/>
            <a:ext cx="10439400" cy="4876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10210800" y="6400800"/>
            <a:ext cx="14478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/>
              <a:t>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1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MAIN TITLE 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4572000"/>
            <a:ext cx="472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2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936002" y="5973235"/>
            <a:ext cx="10314305" cy="0"/>
          </a:xfrm>
          <a:custGeom>
            <a:avLst/>
            <a:gdLst/>
            <a:ahLst/>
            <a:cxnLst/>
            <a:rect l="l" t="t" r="r" b="b"/>
            <a:pathLst>
              <a:path w="10314305">
                <a:moveTo>
                  <a:pt x="0" y="0"/>
                </a:moveTo>
                <a:lnTo>
                  <a:pt x="10314000" y="0"/>
                </a:lnTo>
              </a:path>
            </a:pathLst>
          </a:custGeom>
          <a:ln w="12484">
            <a:solidFill>
              <a:srgbClr val="003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936055" y="936078"/>
            <a:ext cx="1120110" cy="112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2255659" y="1024586"/>
            <a:ext cx="1358417" cy="1013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15382" y="17908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0960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294802" y="5886373"/>
            <a:ext cx="677068" cy="676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224000" y="6311753"/>
            <a:ext cx="10422255" cy="0"/>
          </a:xfrm>
          <a:custGeom>
            <a:avLst/>
            <a:gdLst/>
            <a:ahLst/>
            <a:cxnLst/>
            <a:rect l="l" t="t" r="r" b="b"/>
            <a:pathLst>
              <a:path w="10422255">
                <a:moveTo>
                  <a:pt x="0" y="0"/>
                </a:moveTo>
                <a:lnTo>
                  <a:pt x="10422001" y="0"/>
                </a:lnTo>
              </a:path>
            </a:pathLst>
          </a:custGeom>
          <a:ln w="12712">
            <a:solidFill>
              <a:srgbClr val="B9C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 userDrawn="1"/>
        </p:nvSpPr>
        <p:spPr>
          <a:xfrm>
            <a:off x="1224000" y="0"/>
            <a:ext cx="10422255" cy="144145"/>
          </a:xfrm>
          <a:custGeom>
            <a:avLst/>
            <a:gdLst/>
            <a:ahLst/>
            <a:cxnLst/>
            <a:rect l="l" t="t" r="r" b="b"/>
            <a:pathLst>
              <a:path w="10422255" h="144145">
                <a:moveTo>
                  <a:pt x="0" y="143992"/>
                </a:moveTo>
                <a:lnTo>
                  <a:pt x="10422001" y="143992"/>
                </a:lnTo>
                <a:lnTo>
                  <a:pt x="10422001" y="0"/>
                </a:lnTo>
                <a:lnTo>
                  <a:pt x="0" y="0"/>
                </a:lnTo>
                <a:lnTo>
                  <a:pt x="0" y="143992"/>
                </a:lnTo>
                <a:close/>
              </a:path>
            </a:pathLst>
          </a:custGeom>
          <a:solidFill>
            <a:srgbClr val="00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10439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43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58200" y="6400800"/>
            <a:ext cx="175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3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210800" y="6400801"/>
            <a:ext cx="1447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lang="en-US" sz="3000" b="1" kern="1200" dirty="0">
          <a:solidFill>
            <a:srgbClr val="0030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ct val="20000"/>
        </a:spcBef>
        <a:buClr>
          <a:srgbClr val="00303E"/>
        </a:buClr>
        <a:buFont typeface="Wingdings" charset="2"/>
        <a:buAutoNum type="arabicPlain"/>
        <a:defRPr sz="1800" b="1" kern="1200">
          <a:solidFill>
            <a:srgbClr val="0095D6"/>
          </a:solidFill>
          <a:latin typeface="Arial"/>
          <a:ea typeface="+mn-ea"/>
          <a:cs typeface="Arial"/>
        </a:defRPr>
      </a:lvl1pPr>
      <a:lvl2pPr marL="800100" indent="-342900" algn="l" defTabSz="457200" rtl="0" eaLnBrk="1" latinLnBrk="0" hangingPunct="1">
        <a:lnSpc>
          <a:spcPct val="100000"/>
        </a:lnSpc>
        <a:spcBef>
          <a:spcPct val="20000"/>
        </a:spcBef>
        <a:buClr>
          <a:srgbClr val="00303E"/>
        </a:buClr>
        <a:buFont typeface="Wingdings" charset="2"/>
        <a:buAutoNum type="arabicPlain"/>
        <a:defRPr sz="1600" kern="1200">
          <a:solidFill>
            <a:srgbClr val="0095D6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lnSpc>
          <a:spcPct val="100000"/>
        </a:lnSpc>
        <a:spcBef>
          <a:spcPct val="20000"/>
        </a:spcBef>
        <a:buClr>
          <a:srgbClr val="00303E"/>
        </a:buClr>
        <a:buFont typeface="Wingdings" charset="2"/>
        <a:buAutoNum type="arabicPlain"/>
        <a:defRPr sz="1400" kern="1200">
          <a:solidFill>
            <a:srgbClr val="0095D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00303E"/>
        </a:buClr>
        <a:buFont typeface="Wingdings" charset="2"/>
        <a:buAutoNum type="arabicPlain"/>
        <a:defRPr sz="1200" kern="1200">
          <a:solidFill>
            <a:srgbClr val="0095D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00303E"/>
        </a:buClr>
        <a:buFont typeface="Wingdings" charset="2"/>
        <a:buAutoNum type="arabicPlain"/>
        <a:defRPr sz="1100" kern="1200">
          <a:solidFill>
            <a:srgbClr val="0095D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43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1043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5"/>
          <p:cNvSpPr/>
          <p:nvPr userDrawn="1"/>
        </p:nvSpPr>
        <p:spPr>
          <a:xfrm>
            <a:off x="1224000" y="0"/>
            <a:ext cx="10422255" cy="144145"/>
          </a:xfrm>
          <a:custGeom>
            <a:avLst/>
            <a:gdLst/>
            <a:ahLst/>
            <a:cxnLst/>
            <a:rect l="l" t="t" r="r" b="b"/>
            <a:pathLst>
              <a:path w="10422255" h="144145">
                <a:moveTo>
                  <a:pt x="0" y="143992"/>
                </a:moveTo>
                <a:lnTo>
                  <a:pt x="10422001" y="143992"/>
                </a:lnTo>
                <a:lnTo>
                  <a:pt x="10422001" y="0"/>
                </a:lnTo>
                <a:lnTo>
                  <a:pt x="0" y="0"/>
                </a:lnTo>
                <a:lnTo>
                  <a:pt x="0" y="143992"/>
                </a:lnTo>
                <a:close/>
              </a:path>
            </a:pathLst>
          </a:custGeom>
          <a:solidFill>
            <a:srgbClr val="00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 userDrawn="1"/>
        </p:nvSpPr>
        <p:spPr>
          <a:xfrm>
            <a:off x="294802" y="5886373"/>
            <a:ext cx="677068" cy="676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1224000" y="6311753"/>
            <a:ext cx="10422255" cy="0"/>
          </a:xfrm>
          <a:custGeom>
            <a:avLst/>
            <a:gdLst/>
            <a:ahLst/>
            <a:cxnLst/>
            <a:rect l="l" t="t" r="r" b="b"/>
            <a:pathLst>
              <a:path w="10422255">
                <a:moveTo>
                  <a:pt x="0" y="0"/>
                </a:moveTo>
                <a:lnTo>
                  <a:pt x="10422001" y="0"/>
                </a:lnTo>
              </a:path>
            </a:pathLst>
          </a:custGeom>
          <a:ln w="12712">
            <a:solidFill>
              <a:srgbClr val="B9C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58200" y="6400800"/>
            <a:ext cx="175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3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10210800" y="6400800"/>
            <a:ext cx="1447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DATE 2017</a:t>
            </a:r>
          </a:p>
        </p:txBody>
      </p:sp>
    </p:spTree>
    <p:extLst>
      <p:ext uri="{BB962C8B-B14F-4D97-AF65-F5344CB8AC3E}">
        <p14:creationId xmlns:p14="http://schemas.microsoft.com/office/powerpoint/2010/main" val="244633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303E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b="1" kern="1200">
          <a:solidFill>
            <a:srgbClr val="0095D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 userDrawn="1"/>
        </p:nvSpPr>
        <p:spPr>
          <a:xfrm>
            <a:off x="294802" y="5886373"/>
            <a:ext cx="677068" cy="676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 userDrawn="1"/>
        </p:nvSpPr>
        <p:spPr>
          <a:xfrm>
            <a:off x="1224000" y="6311753"/>
            <a:ext cx="10422255" cy="0"/>
          </a:xfrm>
          <a:custGeom>
            <a:avLst/>
            <a:gdLst/>
            <a:ahLst/>
            <a:cxnLst/>
            <a:rect l="l" t="t" r="r" b="b"/>
            <a:pathLst>
              <a:path w="10422255">
                <a:moveTo>
                  <a:pt x="0" y="0"/>
                </a:moveTo>
                <a:lnTo>
                  <a:pt x="10422001" y="0"/>
                </a:lnTo>
              </a:path>
            </a:pathLst>
          </a:custGeom>
          <a:ln w="12712">
            <a:solidFill>
              <a:srgbClr val="B9C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/>
          <p:cNvSpPr/>
          <p:nvPr userDrawn="1"/>
        </p:nvSpPr>
        <p:spPr>
          <a:xfrm>
            <a:off x="1224000" y="0"/>
            <a:ext cx="10422255" cy="144145"/>
          </a:xfrm>
          <a:custGeom>
            <a:avLst/>
            <a:gdLst/>
            <a:ahLst/>
            <a:cxnLst/>
            <a:rect l="l" t="t" r="r" b="b"/>
            <a:pathLst>
              <a:path w="10422255" h="144145">
                <a:moveTo>
                  <a:pt x="0" y="143992"/>
                </a:moveTo>
                <a:lnTo>
                  <a:pt x="10422001" y="143992"/>
                </a:lnTo>
                <a:lnTo>
                  <a:pt x="10422001" y="0"/>
                </a:lnTo>
                <a:lnTo>
                  <a:pt x="0" y="0"/>
                </a:lnTo>
                <a:lnTo>
                  <a:pt x="0" y="143992"/>
                </a:lnTo>
                <a:close/>
              </a:path>
            </a:pathLst>
          </a:custGeom>
          <a:solidFill>
            <a:srgbClr val="00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10210800" y="6400800"/>
            <a:ext cx="14478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/>
              <a:t>DATE 2017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1036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58200" y="6400800"/>
            <a:ext cx="1752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3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sldNum="0" hdr="0"/>
  <p:txStyles>
    <p:titleStyle>
      <a:lvl1pPr marL="514350" indent="-514350">
        <a:buClr>
          <a:srgbClr val="00303E"/>
        </a:buClr>
        <a:buFont typeface="Wingdings" charset="2"/>
        <a:buAutoNum type="arabicPlain"/>
        <a:defRPr sz="3000" b="1">
          <a:solidFill>
            <a:srgbClr val="0095D6"/>
          </a:solidFill>
          <a:latin typeface="Arial"/>
          <a:ea typeface="+mj-ea"/>
          <a:cs typeface="Arial"/>
        </a:defRPr>
      </a:lvl1pPr>
    </p:titleStyle>
    <p:bodyStyle>
      <a:lvl1pPr marL="0" indent="0">
        <a:lnSpc>
          <a:spcPct val="130000"/>
        </a:lnSpc>
        <a:buFont typeface="Arial"/>
        <a:buNone/>
        <a:defRPr sz="1400">
          <a:solidFill>
            <a:srgbClr val="00303E"/>
          </a:solidFill>
          <a:latin typeface="Arial"/>
          <a:ea typeface="+mn-ea"/>
          <a:cs typeface="Arial"/>
        </a:defRPr>
      </a:lvl1pPr>
      <a:lvl2pPr marL="742950" indent="-285750">
        <a:lnSpc>
          <a:spcPct val="130000"/>
        </a:lnSpc>
        <a:buFont typeface="Arial"/>
        <a:buChar char="•"/>
        <a:defRPr sz="1400" b="1">
          <a:solidFill>
            <a:srgbClr val="0095D6"/>
          </a:solidFill>
          <a:latin typeface="Arial"/>
          <a:ea typeface="+mn-ea"/>
          <a:cs typeface="Arial"/>
        </a:defRPr>
      </a:lvl2pPr>
      <a:lvl3pPr marL="1200150" indent="-285750">
        <a:lnSpc>
          <a:spcPct val="130000"/>
        </a:lnSpc>
        <a:buFont typeface="Arial"/>
        <a:buChar char="•"/>
        <a:defRPr sz="1400">
          <a:solidFill>
            <a:srgbClr val="00303E"/>
          </a:solidFill>
          <a:latin typeface="Arial"/>
          <a:ea typeface="+mn-ea"/>
          <a:cs typeface="Arial"/>
        </a:defRPr>
      </a:lvl3pPr>
      <a:lvl4pPr marL="1657350" indent="-285750">
        <a:buFont typeface="Arial"/>
        <a:buChar char="•"/>
        <a:defRPr sz="1400">
          <a:solidFill>
            <a:srgbClr val="00303E"/>
          </a:solidFill>
          <a:latin typeface="Arial"/>
          <a:ea typeface="+mn-ea"/>
          <a:cs typeface="Arial"/>
        </a:defRPr>
      </a:lvl4pPr>
      <a:lvl5pPr marL="2114550" indent="-285750">
        <a:buFont typeface="Arial"/>
        <a:buChar char="•"/>
        <a:defRPr sz="1400">
          <a:solidFill>
            <a:srgbClr val="00303E"/>
          </a:solidFill>
          <a:latin typeface="Arial"/>
          <a:ea typeface="+mn-ea"/>
          <a:cs typeface="Arial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k object 16"/>
          <p:cNvSpPr/>
          <p:nvPr userDrawn="1"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5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/>
          <p:cNvSpPr/>
          <p:nvPr userDrawn="1"/>
        </p:nvSpPr>
        <p:spPr>
          <a:xfrm>
            <a:off x="294802" y="5886373"/>
            <a:ext cx="677068" cy="676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1224000" y="6311760"/>
            <a:ext cx="10422255" cy="0"/>
          </a:xfrm>
          <a:custGeom>
            <a:avLst/>
            <a:gdLst/>
            <a:ahLst/>
            <a:cxnLst/>
            <a:rect l="l" t="t" r="r" b="b"/>
            <a:pathLst>
              <a:path w="10422255">
                <a:moveTo>
                  <a:pt x="0" y="0"/>
                </a:moveTo>
                <a:lnTo>
                  <a:pt x="10422001" y="0"/>
                </a:lnTo>
              </a:path>
            </a:pathLst>
          </a:custGeom>
          <a:ln w="12700">
            <a:solidFill>
              <a:srgbClr val="0030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10668000" y="6324600"/>
            <a:ext cx="1066800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95D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DATE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72600" y="6324600"/>
            <a:ext cx="1371600" cy="2889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rgbClr val="0030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TITLE /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3622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96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7"/>
          <p:cNvSpPr/>
          <p:nvPr userDrawn="1"/>
        </p:nvSpPr>
        <p:spPr>
          <a:xfrm>
            <a:off x="936000" y="5973241"/>
            <a:ext cx="10314305" cy="0"/>
          </a:xfrm>
          <a:custGeom>
            <a:avLst/>
            <a:gdLst/>
            <a:ahLst/>
            <a:cxnLst/>
            <a:rect l="l" t="t" r="r" b="b"/>
            <a:pathLst>
              <a:path w="10314305">
                <a:moveTo>
                  <a:pt x="0" y="0"/>
                </a:moveTo>
                <a:lnTo>
                  <a:pt x="10314000" y="0"/>
                </a:lnTo>
              </a:path>
            </a:pathLst>
          </a:custGeom>
          <a:ln w="12484">
            <a:solidFill>
              <a:srgbClr val="009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8"/>
          <p:cNvSpPr/>
          <p:nvPr userDrawn="1"/>
        </p:nvSpPr>
        <p:spPr>
          <a:xfrm>
            <a:off x="936055" y="936078"/>
            <a:ext cx="1120110" cy="112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572000"/>
            <a:ext cx="46482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28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600" kern="1200">
          <a:solidFill>
            <a:srgbClr val="0095D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90600" y="2895600"/>
            <a:ext cx="10363200" cy="533400"/>
          </a:xfrm>
        </p:spPr>
        <p:txBody>
          <a:bodyPr/>
          <a:lstStyle/>
          <a:p>
            <a:r>
              <a:rPr lang="en-GB" dirty="0"/>
              <a:t>Professor Onn Min </a:t>
            </a:r>
            <a:r>
              <a:rPr lang="en-GB" dirty="0" err="1"/>
              <a:t>Kon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BTS MDR-TB Clinical Advice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241019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439400" cy="735739"/>
          </a:xfrm>
        </p:spPr>
        <p:txBody>
          <a:bodyPr/>
          <a:lstStyle/>
          <a:p>
            <a:r>
              <a:rPr lang="en-GB" dirty="0"/>
              <a:t>MDR-TB Data Dashboards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EE42F-248D-40C3-8188-FC86F510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2851" r="2863" b="2221"/>
          <a:stretch/>
        </p:blipFill>
        <p:spPr>
          <a:xfrm>
            <a:off x="1326731" y="914400"/>
            <a:ext cx="9538538" cy="53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439400" cy="792162"/>
          </a:xfrm>
        </p:spPr>
        <p:txBody>
          <a:bodyPr/>
          <a:lstStyle/>
          <a:p>
            <a:r>
              <a:rPr lang="en-GB" dirty="0"/>
              <a:t>MDR-TB Data Dashboards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E3B70-0497-4A21-8D54-A2824C9E19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0000"/>
          <a:stretch/>
        </p:blipFill>
        <p:spPr>
          <a:xfrm>
            <a:off x="1447800" y="990600"/>
            <a:ext cx="969937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4572000"/>
            <a:ext cx="7391400" cy="914400"/>
          </a:xfrm>
        </p:spPr>
        <p:txBody>
          <a:bodyPr/>
          <a:lstStyle/>
          <a:p>
            <a:r>
              <a:rPr lang="en-US" sz="4000" dirty="0"/>
              <a:t>mdrtb@brit-thoracic.org.uk</a:t>
            </a:r>
          </a:p>
        </p:txBody>
      </p:sp>
    </p:spTree>
    <p:extLst>
      <p:ext uri="{BB962C8B-B14F-4D97-AF65-F5344CB8AC3E}">
        <p14:creationId xmlns:p14="http://schemas.microsoft.com/office/powerpoint/2010/main" val="65817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7239000" cy="762000"/>
          </a:xfrm>
        </p:spPr>
        <p:txBody>
          <a:bodyPr>
            <a:normAutofit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10439400" cy="4267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800" b="0" dirty="0"/>
              <a:t>The Service in brief</a:t>
            </a:r>
          </a:p>
          <a:p>
            <a:pPr>
              <a:buFont typeface="+mj-lt"/>
              <a:buAutoNum type="arabicPeriod"/>
            </a:pPr>
            <a:r>
              <a:rPr lang="en-US" sz="2800" b="0" dirty="0"/>
              <a:t>Service usage figures</a:t>
            </a:r>
          </a:p>
          <a:p>
            <a:pPr>
              <a:buFont typeface="+mj-lt"/>
              <a:buAutoNum type="arabicPeriod"/>
            </a:pPr>
            <a:r>
              <a:rPr lang="en-US" sz="2800" b="0" dirty="0"/>
              <a:t>Virtual MDT figures</a:t>
            </a:r>
          </a:p>
          <a:p>
            <a:pPr>
              <a:buFont typeface="+mj-lt"/>
              <a:buAutoNum type="arabicPeriod"/>
            </a:pPr>
            <a:r>
              <a:rPr lang="en-US" sz="2800" b="0" dirty="0"/>
              <a:t>How to use the Service</a:t>
            </a:r>
          </a:p>
          <a:p>
            <a:pPr>
              <a:buFont typeface="+mj-lt"/>
              <a:buAutoNum type="arabicPeriod"/>
            </a:pPr>
            <a:r>
              <a:rPr lang="en-US" sz="2800" b="0" dirty="0"/>
              <a:t>MDR-TB Data Dashboards</a:t>
            </a:r>
          </a:p>
          <a:p>
            <a:pPr>
              <a:buFont typeface="+mj-lt"/>
              <a:buAutoNum type="arabicPeriod"/>
            </a:pPr>
            <a:r>
              <a:rPr lang="en-US" sz="2800" b="0" dirty="0"/>
              <a:t>Contact 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30059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BTS MDR-TB Clinical Advice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10439400" cy="4267200"/>
          </a:xfrm>
        </p:spPr>
        <p:txBody>
          <a:bodyPr>
            <a:noAutofit/>
          </a:bodyPr>
          <a:lstStyle/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This new and improved service was launched in January 2018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Cases can be jointly managed by clinicians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Clinicians receive treatment advice on a case by case basis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Monthly virtual MDTs with a panel of MDR-TB experts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Rapid advice given in advance of monthly MDTs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303E"/>
                </a:solidFill>
              </a:rPr>
              <a:t>Apply for ratification of bedaquiline/delamanid applications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213853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5400" y="1447800"/>
            <a:ext cx="5715000" cy="4648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266 registered clinicians across 100 sites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Sites registered across the UK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181 cases submitted to date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Advice given from a panel of 38 Clinical Service Advisers, including specialists in:</a:t>
            </a:r>
            <a:endParaRPr lang="en-US" sz="3500" b="0" dirty="0">
              <a:solidFill>
                <a:srgbClr val="00303E"/>
              </a:solidFill>
            </a:endParaRPr>
          </a:p>
          <a:p>
            <a:pPr marL="0" indent="0">
              <a:buClr>
                <a:srgbClr val="0095D6"/>
              </a:buClr>
              <a:buNone/>
            </a:pPr>
            <a:r>
              <a:rPr lang="en-US" sz="800" b="0" dirty="0">
                <a:solidFill>
                  <a:srgbClr val="00303E"/>
                </a:solidFill>
              </a:rPr>
              <a:t>.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303E"/>
                </a:solidFill>
              </a:rPr>
              <a:t>Respiratory medicine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b="0" dirty="0">
                <a:solidFill>
                  <a:srgbClr val="00303E"/>
                </a:solidFill>
              </a:rPr>
              <a:t>Infectious diseases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303E"/>
                </a:solidFill>
              </a:rPr>
              <a:t>Paediatrics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b="0" dirty="0">
                <a:solidFill>
                  <a:srgbClr val="00303E"/>
                </a:solidFill>
              </a:rPr>
              <a:t>Thoracic surgery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303E"/>
                </a:solidFill>
              </a:rPr>
              <a:t>Pharmacy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b="0" dirty="0">
                <a:solidFill>
                  <a:srgbClr val="00303E"/>
                </a:solidFill>
              </a:rPr>
              <a:t>TB nursing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303E"/>
                </a:solidFill>
              </a:rPr>
              <a:t>Public Health</a:t>
            </a:r>
          </a:p>
          <a:p>
            <a:pPr lvl="1">
              <a:buClr>
                <a:srgbClr val="0095D6"/>
              </a:buClr>
              <a:buFont typeface="Wingdings" panose="05000000000000000000" pitchFamily="2" charset="2"/>
              <a:buChar char="ü"/>
            </a:pPr>
            <a:r>
              <a:rPr lang="en-US" sz="1900" b="0" dirty="0">
                <a:solidFill>
                  <a:srgbClr val="00303E"/>
                </a:solidFill>
              </a:rPr>
              <a:t>Microbiology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use since January 2018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December 2019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934200" y="5773153"/>
            <a:ext cx="434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30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00" b="0" dirty="0"/>
              <a:t>Map of registered clinicians – November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CC844E-B566-4524-9549-5FD33D256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69" y="1145006"/>
            <a:ext cx="39758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3430" y="1693489"/>
            <a:ext cx="5715000" cy="4105275"/>
          </a:xfrm>
        </p:spPr>
        <p:txBody>
          <a:bodyPr>
            <a:normAutofit/>
          </a:bodyPr>
          <a:lstStyle/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23 virtual MDTs held to date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endParaRPr lang="en-US" sz="900" b="0" dirty="0">
              <a:solidFill>
                <a:srgbClr val="00303E"/>
              </a:solidFill>
            </a:endParaRP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162 cases discussed 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endParaRPr lang="en-US" sz="900" b="0" dirty="0">
              <a:solidFill>
                <a:srgbClr val="00303E"/>
              </a:solidFill>
            </a:endParaRP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Clinicians may dial in if they are able</a:t>
            </a: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endParaRPr lang="en-US" sz="900" b="0" dirty="0">
              <a:solidFill>
                <a:srgbClr val="00303E"/>
              </a:solidFill>
            </a:endParaRPr>
          </a:p>
          <a:p>
            <a:pPr>
              <a:buClr>
                <a:srgbClr val="0095D6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00303E"/>
                </a:solidFill>
              </a:rPr>
              <a:t>On average,10 Clinical Service Advisers from a range of disciplines present for each MDT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MDT meetings since January 2018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December 2019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177106" y="5798764"/>
            <a:ext cx="448149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0030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600" b="0" dirty="0"/>
              <a:t>Cases discussed at </a:t>
            </a:r>
            <a:r>
              <a:rPr lang="en-GB" sz="1600" b="0" dirty="0" err="1"/>
              <a:t>vMDT</a:t>
            </a:r>
            <a:r>
              <a:rPr lang="en-GB" sz="1600" b="0" dirty="0"/>
              <a:t> – to November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B4AE8-D8BF-4975-80AC-28660AC0B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20" y="1304925"/>
            <a:ext cx="4933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Service – Adding a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5181600" cy="4545546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  <a:buClr>
                <a:srgbClr val="00303E"/>
              </a:buClr>
            </a:pPr>
            <a:r>
              <a:rPr lang="en-US" sz="2200" dirty="0">
                <a:solidFill>
                  <a:srgbClr val="00303E"/>
                </a:solidFill>
              </a:rPr>
              <a:t>Clinicians sign up for the Service at:</a:t>
            </a:r>
          </a:p>
          <a:p>
            <a:pPr lvl="0" algn="ctr">
              <a:lnSpc>
                <a:spcPct val="140000"/>
              </a:lnSpc>
              <a:buClr>
                <a:srgbClr val="00303E"/>
              </a:buClr>
            </a:pPr>
            <a:r>
              <a:rPr lang="en-US" sz="2000" dirty="0">
                <a:solidFill>
                  <a:srgbClr val="0095D6"/>
                </a:solidFill>
              </a:rPr>
              <a:t> </a:t>
            </a:r>
            <a:r>
              <a:rPr lang="en-US" sz="2200" u="sng" dirty="0">
                <a:solidFill>
                  <a:srgbClr val="0095D6"/>
                </a:solidFill>
              </a:rPr>
              <a:t>mdrtb.brit-thoracic.org.uk</a:t>
            </a:r>
          </a:p>
          <a:p>
            <a:pPr lvl="0">
              <a:lnSpc>
                <a:spcPct val="140000"/>
              </a:lnSpc>
              <a:buClr>
                <a:srgbClr val="00303E"/>
              </a:buClr>
            </a:pPr>
            <a:r>
              <a:rPr lang="en-US" sz="600" dirty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40000"/>
              </a:lnSpc>
              <a:buClr>
                <a:srgbClr val="00303E"/>
              </a:buClr>
            </a:pPr>
            <a:r>
              <a:rPr lang="en-US" sz="2200" dirty="0">
                <a:solidFill>
                  <a:srgbClr val="00303E"/>
                </a:solidFill>
              </a:rPr>
              <a:t>Patient consent must be obtained prior to posting.</a:t>
            </a:r>
          </a:p>
          <a:p>
            <a:pPr lvl="0">
              <a:lnSpc>
                <a:spcPct val="140000"/>
              </a:lnSpc>
              <a:buClr>
                <a:srgbClr val="00303E"/>
              </a:buClr>
            </a:pPr>
            <a:r>
              <a:rPr lang="en-US" sz="600" dirty="0">
                <a:solidFill>
                  <a:srgbClr val="00303E"/>
                </a:solidFill>
              </a:rPr>
              <a:t>.</a:t>
            </a:r>
          </a:p>
          <a:p>
            <a:pPr lvl="0">
              <a:lnSpc>
                <a:spcPct val="140000"/>
              </a:lnSpc>
              <a:buClr>
                <a:srgbClr val="00303E"/>
              </a:buClr>
            </a:pPr>
            <a:r>
              <a:rPr lang="en-US" sz="2200" dirty="0">
                <a:solidFill>
                  <a:srgbClr val="00303E"/>
                </a:solidFill>
              </a:rPr>
              <a:t>Information is entered into simple online forms which ask for key information on patient demographics and clinical information.</a:t>
            </a:r>
          </a:p>
          <a:p>
            <a:pPr lvl="0">
              <a:lnSpc>
                <a:spcPct val="140000"/>
              </a:lnSpc>
              <a:buClr>
                <a:srgbClr val="00303E"/>
              </a:buClr>
            </a:pPr>
            <a:endParaRPr lang="en-US" dirty="0">
              <a:solidFill>
                <a:srgbClr val="0095D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70" y="1219200"/>
            <a:ext cx="5021901" cy="485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54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Service – Attachments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9200" y="1600200"/>
            <a:ext cx="4495800" cy="4495800"/>
          </a:xfrm>
        </p:spPr>
        <p:txBody>
          <a:bodyPr/>
          <a:lstStyle/>
          <a:p>
            <a:r>
              <a:rPr lang="en-US" sz="2200" dirty="0">
                <a:solidFill>
                  <a:srgbClr val="00303E"/>
                </a:solidFill>
              </a:rPr>
              <a:t>Clinicians are able to upload attachments to their cases online.</a:t>
            </a:r>
          </a:p>
          <a:p>
            <a:endParaRPr lang="en-US" sz="2200" dirty="0">
              <a:solidFill>
                <a:srgbClr val="00303E"/>
              </a:solidFill>
            </a:endParaRPr>
          </a:p>
          <a:p>
            <a:r>
              <a:rPr lang="en-US" sz="2200" dirty="0">
                <a:solidFill>
                  <a:srgbClr val="00303E"/>
                </a:solidFill>
              </a:rPr>
              <a:t>Uploading WGS reports means the microbiologists on our panel of advisers can give greater insight into cases. Reports may be uploaded as a simple PDF.</a:t>
            </a:r>
          </a:p>
          <a:p>
            <a:endParaRPr lang="en-US" sz="2200" dirty="0">
              <a:solidFill>
                <a:srgbClr val="00303E"/>
              </a:solidFill>
            </a:endParaRPr>
          </a:p>
          <a:p>
            <a:r>
              <a:rPr lang="en-US" sz="2200" dirty="0">
                <a:solidFill>
                  <a:srgbClr val="00303E"/>
                </a:solidFill>
              </a:rPr>
              <a:t>Clinicians can also add CT/X-ray images to their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41" t="2279" r="1957"/>
          <a:stretch/>
        </p:blipFill>
        <p:spPr>
          <a:xfrm>
            <a:off x="5943600" y="1752600"/>
            <a:ext cx="5943601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616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Service – Receiving advice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9200" y="1600200"/>
            <a:ext cx="5257800" cy="44958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303E"/>
                </a:solidFill>
              </a:rPr>
              <a:t>When clinicians post a case online  they also enter a short question indicating what specific advice they would like e.g. drugs, treatment duration, etc.</a:t>
            </a: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rgbClr val="00303E"/>
                </a:solidFill>
              </a:rPr>
              <a:t>Any responses from advisers – including MDT responses – appear alongside this question.</a:t>
            </a: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rgbClr val="00303E"/>
                </a:solidFill>
              </a:rPr>
              <a:t>Clinicians receive an automated email notification when any advice is posted to their case.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09801"/>
            <a:ext cx="5057775" cy="2167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5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Service – Drug-o-grams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December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90600" y="1764632"/>
            <a:ext cx="3657599" cy="333450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303E"/>
                </a:solidFill>
              </a:rPr>
              <a:t>In July 2019 the drug-o-gram chart was launched as part of the case summary report.</a:t>
            </a:r>
          </a:p>
          <a:p>
            <a:endParaRPr lang="en-US" sz="2000" dirty="0">
              <a:solidFill>
                <a:srgbClr val="00303E"/>
              </a:solidFill>
            </a:endParaRPr>
          </a:p>
          <a:p>
            <a:r>
              <a:rPr lang="en-US" sz="2000" dirty="0">
                <a:solidFill>
                  <a:srgbClr val="00303E"/>
                </a:solidFill>
              </a:rPr>
              <a:t>This chart is available to clinicians and advisers, acting as a visual representation of drug treatment to date (akin to a Gantt chart).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49063-1782-42D0-B477-EA6B31D5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90" y="1764632"/>
            <a:ext cx="6664569" cy="3200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38239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theme/theme1.xml><?xml version="1.0" encoding="utf-8"?>
<a:theme xmlns:a="http://schemas.openxmlformats.org/drawingml/2006/main" name="MAIN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S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LY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MAGE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CONTENT DIVIDER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431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Wingdings</vt:lpstr>
      <vt:lpstr>MAIN TITLE PAGE</vt:lpstr>
      <vt:lpstr>CONTENTS LAYOUTS</vt:lpstr>
      <vt:lpstr>TEXT ONLY LAYOUTS</vt:lpstr>
      <vt:lpstr>IMAGE LAYOUTS</vt:lpstr>
      <vt:lpstr>CONTENT DIVIDER LAYOUT</vt:lpstr>
      <vt:lpstr>CLOSING PAGE LAYOUT</vt:lpstr>
      <vt:lpstr>PowerPoint Presentation</vt:lpstr>
      <vt:lpstr>Contents</vt:lpstr>
      <vt:lpstr>The BTS MDR-TB Clinical Advice Service</vt:lpstr>
      <vt:lpstr>Service use since January 2018</vt:lpstr>
      <vt:lpstr>Virtual MDT meetings since January 2018</vt:lpstr>
      <vt:lpstr>Using the Service – Adding a case</vt:lpstr>
      <vt:lpstr>Using the Service – Attachments</vt:lpstr>
      <vt:lpstr>Using the Service – Receiving advice</vt:lpstr>
      <vt:lpstr>Using the Service – Drug-o-grams</vt:lpstr>
      <vt:lpstr>MDR-TB Data Dashboards</vt:lpstr>
      <vt:lpstr>MDR-TB Data Dashboards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Broughton</dc:creator>
  <cp:lastModifiedBy>Maria Loughenbury</cp:lastModifiedBy>
  <cp:revision>66</cp:revision>
  <dcterms:created xsi:type="dcterms:W3CDTF">2017-05-17T16:00:43Z</dcterms:created>
  <dcterms:modified xsi:type="dcterms:W3CDTF">2020-01-16T09:39:40Z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2017-04-18T00:00:00Z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2017-05-17T00:00:00Z</vt:filetime>
  </property>
</Properties>
</file>