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tags/tag9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0.xml" ContentType="application/vnd.openxmlformats-officedocument.presentationml.tags+xml"/>
  <Override PartName="/ppt/notesSlides/notesSlide21.xml" ContentType="application/vnd.openxmlformats-officedocument.presentationml.notesSlide+xml"/>
  <Override PartName="/ppt/tags/tag11.xml" ContentType="application/vnd.openxmlformats-officedocument.presentationml.tags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310" r:id="rId3"/>
    <p:sldId id="257" r:id="rId4"/>
    <p:sldId id="269" r:id="rId5"/>
    <p:sldId id="297" r:id="rId6"/>
    <p:sldId id="298" r:id="rId7"/>
    <p:sldId id="328" r:id="rId8"/>
    <p:sldId id="300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12" r:id="rId17"/>
    <p:sldId id="315" r:id="rId18"/>
    <p:sldId id="318" r:id="rId19"/>
    <p:sldId id="258" r:id="rId20"/>
    <p:sldId id="319" r:id="rId21"/>
    <p:sldId id="322" r:id="rId22"/>
    <p:sldId id="325" r:id="rId23"/>
    <p:sldId id="326" r:id="rId24"/>
    <p:sldId id="327" r:id="rId25"/>
    <p:sldId id="311" r:id="rId26"/>
    <p:sldId id="331" r:id="rId27"/>
    <p:sldId id="329" r:id="rId28"/>
    <p:sldId id="332" r:id="rId29"/>
    <p:sldId id="333" r:id="rId30"/>
    <p:sldId id="33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76E766-F27A-4E99-A9D2-8EEF4A6A8EB4}" v="5" dt="2021-10-12T20:40:46.0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84433" autoAdjust="0"/>
  </p:normalViewPr>
  <p:slideViewPr>
    <p:cSldViewPr>
      <p:cViewPr varScale="1">
        <p:scale>
          <a:sx n="72" d="100"/>
          <a:sy n="72" d="100"/>
        </p:scale>
        <p:origin x="201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35"/>
    </p:cViewPr>
  </p:sorterViewPr>
  <p:notesViewPr>
    <p:cSldViewPr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42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zoma Nnajiuba" userId="d6b33a38439804d5" providerId="LiveId" clId="{E076E766-F27A-4E99-A9D2-8EEF4A6A8EB4}"/>
    <pc:docChg chg="undo custSel addSld delSld modSld sldOrd">
      <pc:chgData name="Uzoma Nnajiuba" userId="d6b33a38439804d5" providerId="LiveId" clId="{E076E766-F27A-4E99-A9D2-8EEF4A6A8EB4}" dt="2021-10-12T20:56:15.254" v="2258" actId="20577"/>
      <pc:docMkLst>
        <pc:docMk/>
      </pc:docMkLst>
      <pc:sldChg chg="addSp delSp modSp new mod">
        <pc:chgData name="Uzoma Nnajiuba" userId="d6b33a38439804d5" providerId="LiveId" clId="{E076E766-F27A-4E99-A9D2-8EEF4A6A8EB4}" dt="2021-10-12T20:45:46.594" v="1290" actId="20577"/>
        <pc:sldMkLst>
          <pc:docMk/>
          <pc:sldMk cId="957975257" sldId="329"/>
        </pc:sldMkLst>
        <pc:spChg chg="mod">
          <ac:chgData name="Uzoma Nnajiuba" userId="d6b33a38439804d5" providerId="LiveId" clId="{E076E766-F27A-4E99-A9D2-8EEF4A6A8EB4}" dt="2021-10-12T20:34:20.748" v="11" actId="20577"/>
          <ac:spMkLst>
            <pc:docMk/>
            <pc:sldMk cId="957975257" sldId="329"/>
            <ac:spMk id="2" creationId="{46EB4780-76B5-478E-A1BF-B0066C238023}"/>
          </ac:spMkLst>
        </pc:spChg>
        <pc:spChg chg="mod">
          <ac:chgData name="Uzoma Nnajiuba" userId="d6b33a38439804d5" providerId="LiveId" clId="{E076E766-F27A-4E99-A9D2-8EEF4A6A8EB4}" dt="2021-10-12T20:45:46.594" v="1290" actId="20577"/>
          <ac:spMkLst>
            <pc:docMk/>
            <pc:sldMk cId="957975257" sldId="329"/>
            <ac:spMk id="3" creationId="{E3D073CC-FC6B-45D7-9787-E67B7442AC3A}"/>
          </ac:spMkLst>
        </pc:spChg>
        <pc:spChg chg="add del">
          <ac:chgData name="Uzoma Nnajiuba" userId="d6b33a38439804d5" providerId="LiveId" clId="{E076E766-F27A-4E99-A9D2-8EEF4A6A8EB4}" dt="2021-10-12T20:40:39.938" v="736" actId="22"/>
          <ac:spMkLst>
            <pc:docMk/>
            <pc:sldMk cId="957975257" sldId="329"/>
            <ac:spMk id="5" creationId="{7D71478E-5763-4EDA-8C19-9930601A44C9}"/>
          </ac:spMkLst>
        </pc:spChg>
      </pc:sldChg>
      <pc:sldChg chg="new del">
        <pc:chgData name="Uzoma Nnajiuba" userId="d6b33a38439804d5" providerId="LiveId" clId="{E076E766-F27A-4E99-A9D2-8EEF4A6A8EB4}" dt="2021-10-12T20:40:48.151" v="742" actId="47"/>
        <pc:sldMkLst>
          <pc:docMk/>
          <pc:sldMk cId="3096129461" sldId="330"/>
        </pc:sldMkLst>
      </pc:sldChg>
      <pc:sldChg chg="modSp add mod ord">
        <pc:chgData name="Uzoma Nnajiuba" userId="d6b33a38439804d5" providerId="LiveId" clId="{E076E766-F27A-4E99-A9D2-8EEF4A6A8EB4}" dt="2021-10-12T20:56:01.432" v="2253" actId="20577"/>
        <pc:sldMkLst>
          <pc:docMk/>
          <pc:sldMk cId="4157728260" sldId="331"/>
        </pc:sldMkLst>
        <pc:spChg chg="mod">
          <ac:chgData name="Uzoma Nnajiuba" userId="d6b33a38439804d5" providerId="LiveId" clId="{E076E766-F27A-4E99-A9D2-8EEF4A6A8EB4}" dt="2021-10-12T20:56:01.432" v="2253" actId="20577"/>
          <ac:spMkLst>
            <pc:docMk/>
            <pc:sldMk cId="4157728260" sldId="331"/>
            <ac:spMk id="3" creationId="{E3D073CC-FC6B-45D7-9787-E67B7442AC3A}"/>
          </ac:spMkLst>
        </pc:spChg>
      </pc:sldChg>
      <pc:sldChg chg="modSp add mod">
        <pc:chgData name="Uzoma Nnajiuba" userId="d6b33a38439804d5" providerId="LiveId" clId="{E076E766-F27A-4E99-A9D2-8EEF4A6A8EB4}" dt="2021-10-12T20:48:49.454" v="1567" actId="20577"/>
        <pc:sldMkLst>
          <pc:docMk/>
          <pc:sldMk cId="2937084177" sldId="332"/>
        </pc:sldMkLst>
        <pc:spChg chg="mod">
          <ac:chgData name="Uzoma Nnajiuba" userId="d6b33a38439804d5" providerId="LiveId" clId="{E076E766-F27A-4E99-A9D2-8EEF4A6A8EB4}" dt="2021-10-12T20:48:49.454" v="1567" actId="20577"/>
          <ac:spMkLst>
            <pc:docMk/>
            <pc:sldMk cId="2937084177" sldId="332"/>
            <ac:spMk id="3" creationId="{E3D073CC-FC6B-45D7-9787-E67B7442AC3A}"/>
          </ac:spMkLst>
        </pc:spChg>
      </pc:sldChg>
      <pc:sldChg chg="modSp add mod">
        <pc:chgData name="Uzoma Nnajiuba" userId="d6b33a38439804d5" providerId="LiveId" clId="{E076E766-F27A-4E99-A9D2-8EEF4A6A8EB4}" dt="2021-10-12T20:51:31.725" v="1781" actId="20577"/>
        <pc:sldMkLst>
          <pc:docMk/>
          <pc:sldMk cId="2295398623" sldId="333"/>
        </pc:sldMkLst>
        <pc:spChg chg="mod">
          <ac:chgData name="Uzoma Nnajiuba" userId="d6b33a38439804d5" providerId="LiveId" clId="{E076E766-F27A-4E99-A9D2-8EEF4A6A8EB4}" dt="2021-10-12T20:51:31.725" v="1781" actId="20577"/>
          <ac:spMkLst>
            <pc:docMk/>
            <pc:sldMk cId="2295398623" sldId="333"/>
            <ac:spMk id="3" creationId="{E3D073CC-FC6B-45D7-9787-E67B7442AC3A}"/>
          </ac:spMkLst>
        </pc:spChg>
      </pc:sldChg>
      <pc:sldChg chg="modSp add mod">
        <pc:chgData name="Uzoma Nnajiuba" userId="d6b33a38439804d5" providerId="LiveId" clId="{E076E766-F27A-4E99-A9D2-8EEF4A6A8EB4}" dt="2021-10-12T20:56:15.254" v="2258" actId="20577"/>
        <pc:sldMkLst>
          <pc:docMk/>
          <pc:sldMk cId="678586082" sldId="334"/>
        </pc:sldMkLst>
        <pc:spChg chg="mod">
          <ac:chgData name="Uzoma Nnajiuba" userId="d6b33a38439804d5" providerId="LiveId" clId="{E076E766-F27A-4E99-A9D2-8EEF4A6A8EB4}" dt="2021-10-12T20:56:15.254" v="2258" actId="20577"/>
          <ac:spMkLst>
            <pc:docMk/>
            <pc:sldMk cId="678586082" sldId="334"/>
            <ac:spMk id="3" creationId="{E3D073CC-FC6B-45D7-9787-E67B7442AC3A}"/>
          </ac:spMkLst>
        </pc:spChg>
      </pc:sldChg>
      <pc:sldChg chg="add del">
        <pc:chgData name="Uzoma Nnajiuba" userId="d6b33a38439804d5" providerId="LiveId" clId="{E076E766-F27A-4E99-A9D2-8EEF4A6A8EB4}" dt="2021-10-12T20:55:34.660" v="2245" actId="2890"/>
        <pc:sldMkLst>
          <pc:docMk/>
          <pc:sldMk cId="2364781924" sldId="335"/>
        </pc:sldMkLst>
      </pc:sldChg>
      <pc:sldChg chg="add del">
        <pc:chgData name="Uzoma Nnajiuba" userId="d6b33a38439804d5" providerId="LiveId" clId="{E076E766-F27A-4E99-A9D2-8EEF4A6A8EB4}" dt="2021-10-12T20:40:50.564" v="743" actId="47"/>
        <pc:sldMkLst>
          <pc:docMk/>
          <pc:sldMk cId="2534778585" sldId="33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852202F-46B4-42D4-959F-FA30674D7A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CF038C-AFC1-42B7-9970-0F2B6DAF607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C0EE8-7627-4D5E-9767-C828F97193F9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10F7E-972C-4559-8337-7AC0D1ACCF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54B170-8F6C-463F-BF19-3AABBF9674A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F52E5-FC5E-4329-B040-7B43472A1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405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685FF-FA9F-4D2A-9106-6C2F90D46CE8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F7EB6-B46F-44CC-9FA3-DF8E42C95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087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80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984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027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117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9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713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08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918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98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0128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700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38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So</a:t>
            </a:r>
            <a:r>
              <a:rPr lang="en-GB" baseline="0" dirty="0"/>
              <a:t> I’ll try to illustrate that with this diagram.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As you can see on the right of the screen you have this liver </a:t>
            </a:r>
            <a:r>
              <a:rPr lang="en-GB" baseline="0" dirty="0" err="1"/>
              <a:t>tumor</a:t>
            </a:r>
            <a:r>
              <a:rPr lang="en-GB" baseline="0" dirty="0"/>
              <a:t> which is reflected in the right </a:t>
            </a:r>
            <a:r>
              <a:rPr lang="en-GB" baseline="0" dirty="0" err="1"/>
              <a:t>hemidiaphragm</a:t>
            </a:r>
            <a:r>
              <a:rPr lang="en-GB" baseline="0" dirty="0"/>
              <a:t> and looks like its also in the right lung base.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That occurs because you have a nicely aerated lung and so a highly reflective soft tissue air interface at the right </a:t>
            </a:r>
            <a:r>
              <a:rPr lang="en-GB" baseline="0" dirty="0" err="1"/>
              <a:t>hemidiaphragm</a:t>
            </a:r>
            <a:r>
              <a:rPr lang="en-GB" baseline="0" dirty="0"/>
              <a:t> (click)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So what happens is US waves are emitted and travel from the transducer to the </a:t>
            </a:r>
            <a:r>
              <a:rPr lang="en-GB" baseline="0" dirty="0" err="1"/>
              <a:t>hemidiaphragm</a:t>
            </a:r>
            <a:r>
              <a:rPr lang="en-GB" baseline="0" dirty="0"/>
              <a:t> and there they are essentially all reflected back to the transducer (and you’ll see a bright line as the </a:t>
            </a:r>
            <a:r>
              <a:rPr lang="en-GB" baseline="0" dirty="0" err="1"/>
              <a:t>hemidiaphragm</a:t>
            </a:r>
            <a:r>
              <a:rPr lang="en-GB" baseline="0" dirty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Because the </a:t>
            </a:r>
            <a:r>
              <a:rPr lang="en-GB" baseline="0" dirty="0" err="1"/>
              <a:t>relfection</a:t>
            </a:r>
            <a:r>
              <a:rPr lang="en-GB" baseline="0" dirty="0"/>
              <a:t> is so strong they travel back as a powerful beam and behave almost as if they’ve just been emitted and so on the way back they bounce off structures (click) within the liver and go back to the </a:t>
            </a:r>
            <a:r>
              <a:rPr lang="en-GB" baseline="0" dirty="0" err="1"/>
              <a:t>hemidiaphragm</a:t>
            </a:r>
            <a:r>
              <a:rPr lang="en-GB" baseline="0" dirty="0"/>
              <a:t> before then returning back to the transducer.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The TD doesn’t know that this second echo is a reverberation that has been from the TD to the diaphragm back off a structure in the liver then back to the diaphragm and then back to the TD. It just assumes it’s a new echo that has taken twice as long to return so it places that structure further away i.e. deep to the diaphragm and in that way </a:t>
            </a:r>
            <a:r>
              <a:rPr lang="en-GB" baseline="0" dirty="0" err="1"/>
              <a:t>strcutures</a:t>
            </a:r>
            <a:r>
              <a:rPr lang="en-GB" baseline="0" dirty="0"/>
              <a:t> in the liver can be reflected in the diaphragm as evidenced by this diagram where you see a liver lesion reflected in the diaphragm.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828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922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3940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0241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2F7EB6-B46F-44CC-9FA3-DF8E42C95DB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090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ECA57-51F6-41B8-A87A-50B58E19AD3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4117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A0A72-2446-49B8-842D-0C6C64F067F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66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A0A72-2446-49B8-842D-0C6C64F067F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9195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A0A72-2446-49B8-842D-0C6C64F067F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421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5A0A72-2446-49B8-842D-0C6C64F067F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166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93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042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37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30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52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03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43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3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687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07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18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150B5-726D-4FB2-A43A-B58B7AF3C87D}" type="datetimeFigureOut">
              <a:rPr lang="en-GB" smtClean="0"/>
              <a:t>12/10/2021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3E2FE-8126-4C04-B79C-A6ED06244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6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1.png"/><Relationship Id="rId2" Type="http://schemas.microsoft.com/office/2007/relationships/media" Target="../media/media6.mp3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7.mp3"/><Relationship Id="rId7" Type="http://schemas.openxmlformats.org/officeDocument/2006/relationships/image" Target="../media/image8.png"/><Relationship Id="rId2" Type="http://schemas.microsoft.com/office/2007/relationships/media" Target="../media/media7.mp3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8.mp3"/><Relationship Id="rId7" Type="http://schemas.openxmlformats.org/officeDocument/2006/relationships/image" Target="../media/image10.png"/><Relationship Id="rId2" Type="http://schemas.microsoft.com/office/2007/relationships/media" Target="../media/media8.mp3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p3"/><Relationship Id="rId7" Type="http://schemas.openxmlformats.org/officeDocument/2006/relationships/image" Target="../media/image1.png"/><Relationship Id="rId2" Type="http://schemas.microsoft.com/office/2007/relationships/media" Target="../media/media10.mp3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p3"/><Relationship Id="rId7" Type="http://schemas.openxmlformats.org/officeDocument/2006/relationships/image" Target="../media/image1.png"/><Relationship Id="rId2" Type="http://schemas.microsoft.com/office/2007/relationships/media" Target="../media/media11.mp3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2.mp3"/><Relationship Id="rId7" Type="http://schemas.openxmlformats.org/officeDocument/2006/relationships/image" Target="../media/image16.png"/><Relationship Id="rId2" Type="http://schemas.microsoft.com/office/2007/relationships/media" Target="../media/media12.mp3"/><Relationship Id="rId1" Type="http://schemas.openxmlformats.org/officeDocument/2006/relationships/tags" Target="../tags/tag6.xml"/><Relationship Id="rId6" Type="http://schemas.openxmlformats.org/officeDocument/2006/relationships/image" Target="../media/image15.jp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3.mp3"/><Relationship Id="rId7" Type="http://schemas.openxmlformats.org/officeDocument/2006/relationships/image" Target="../media/image18.png"/><Relationship Id="rId2" Type="http://schemas.microsoft.com/office/2007/relationships/media" Target="../media/media13.mp3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4.mp3"/><Relationship Id="rId7" Type="http://schemas.openxmlformats.org/officeDocument/2006/relationships/image" Target="../media/image20.png"/><Relationship Id="rId2" Type="http://schemas.microsoft.com/office/2007/relationships/media" Target="../media/media14.mp3"/><Relationship Id="rId1" Type="http://schemas.openxmlformats.org/officeDocument/2006/relationships/tags" Target="../tags/tag8.xml"/><Relationship Id="rId6" Type="http://schemas.openxmlformats.org/officeDocument/2006/relationships/image" Target="../media/image19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p3"/><Relationship Id="rId7" Type="http://schemas.openxmlformats.org/officeDocument/2006/relationships/image" Target="../media/image1.png"/><Relationship Id="rId2" Type="http://schemas.microsoft.com/office/2007/relationships/media" Target="../media/media15.mp3"/><Relationship Id="rId1" Type="http://schemas.openxmlformats.org/officeDocument/2006/relationships/tags" Target="../tags/tag9.xml"/><Relationship Id="rId6" Type="http://schemas.openxmlformats.org/officeDocument/2006/relationships/image" Target="../media/image21.jp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1.png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jpe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22.mp3"/><Relationship Id="rId7" Type="http://schemas.openxmlformats.org/officeDocument/2006/relationships/image" Target="../media/image37.jpeg"/><Relationship Id="rId2" Type="http://schemas.microsoft.com/office/2007/relationships/media" Target="../media/media22.mp3"/><Relationship Id="rId1" Type="http://schemas.openxmlformats.org/officeDocument/2006/relationships/tags" Target="../tags/tag10.xml"/><Relationship Id="rId6" Type="http://schemas.openxmlformats.org/officeDocument/2006/relationships/image" Target="../media/image36.jpeg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23.mp3"/><Relationship Id="rId7" Type="http://schemas.openxmlformats.org/officeDocument/2006/relationships/image" Target="../media/image39.jpeg"/><Relationship Id="rId2" Type="http://schemas.microsoft.com/office/2007/relationships/media" Target="../media/media23.mp3"/><Relationship Id="rId1" Type="http://schemas.openxmlformats.org/officeDocument/2006/relationships/tags" Target="../tags/tag11.xml"/><Relationship Id="rId6" Type="http://schemas.openxmlformats.org/officeDocument/2006/relationships/image" Target="../media/image38.jpeg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p3"/><Relationship Id="rId1" Type="http://schemas.microsoft.com/office/2007/relationships/media" Target="../media/media24.mp3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40769"/>
            <a:ext cx="7772400" cy="2808312"/>
          </a:xfrm>
        </p:spPr>
        <p:txBody>
          <a:bodyPr>
            <a:normAutofit/>
          </a:bodyPr>
          <a:lstStyle/>
          <a:p>
            <a:r>
              <a:rPr lang="en-GB" b="1" dirty="0">
                <a:latin typeface="Calibri" pitchFamily="34" charset="0"/>
                <a:cs typeface="Calibri" pitchFamily="34" charset="0"/>
              </a:rPr>
              <a:t>British Thoracic Society </a:t>
            </a:r>
            <a:br>
              <a:rPr lang="en-GB" b="1" dirty="0">
                <a:latin typeface="Calibri" pitchFamily="34" charset="0"/>
                <a:cs typeface="Calibri" pitchFamily="34" charset="0"/>
              </a:rPr>
            </a:br>
            <a:r>
              <a:rPr lang="en-GB" b="1" dirty="0">
                <a:latin typeface="Calibri" pitchFamily="34" charset="0"/>
                <a:cs typeface="Calibri" pitchFamily="34" charset="0"/>
              </a:rPr>
              <a:t>Thoracic Ultrasound </a:t>
            </a:r>
            <a:br>
              <a:rPr lang="en-GB" b="1" dirty="0">
                <a:latin typeface="Calibri" pitchFamily="34" charset="0"/>
                <a:cs typeface="Calibri" pitchFamily="34" charset="0"/>
              </a:rPr>
            </a:br>
            <a:r>
              <a:rPr lang="en-GB" b="1" dirty="0">
                <a:latin typeface="Calibri" pitchFamily="34" charset="0"/>
                <a:cs typeface="Calibri" pitchFamily="34" charset="0"/>
              </a:rPr>
              <a:t>Physics Of Ultrasound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Dr Uzoma Nnajiuba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Radiologist</a:t>
            </a:r>
          </a:p>
          <a:p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Slide 1">
            <a:hlinkClick r:id="" action="ppaction://media"/>
            <a:extLst>
              <a:ext uri="{FF2B5EF4-FFF2-40B4-BE49-F238E27FC236}">
                <a16:creationId xmlns:a16="http://schemas.microsoft.com/office/drawing/2014/main" id="{7A840E80-6E82-47DF-ABBC-AF0CDD6F60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79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2"/>
    </mc:Choice>
    <mc:Fallback xmlns="">
      <p:transition spd="slow" advTm="12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1667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500" b="0" i="0" dirty="0">
                <a:solidFill>
                  <a:srgbClr val="222222"/>
                </a:solidFill>
                <a:effectLst/>
                <a:latin typeface="+mj-lt"/>
              </a:rPr>
              <a:t>Describe the behavior of sound waves through different densities i.e. air, fluid, solid tissue, consolidated lung.</a:t>
            </a:r>
          </a:p>
          <a:p>
            <a:pPr algn="l"/>
            <a:r>
              <a:rPr lang="en-US" sz="2500" b="0" i="0" dirty="0">
                <a:solidFill>
                  <a:srgbClr val="222222"/>
                </a:solidFill>
                <a:effectLst/>
                <a:latin typeface="+mj-lt"/>
              </a:rPr>
              <a:t>Explain how different probe frequencies influence sonographic appearances and relationship to structure/pathology.</a:t>
            </a:r>
          </a:p>
          <a:p>
            <a:pPr algn="l"/>
            <a:r>
              <a:rPr lang="en-US" sz="2500" b="0" i="0" dirty="0" err="1">
                <a:solidFill>
                  <a:srgbClr val="222222"/>
                </a:solidFill>
                <a:effectLst/>
                <a:latin typeface="+mj-lt"/>
              </a:rPr>
              <a:t>Recognise</a:t>
            </a:r>
            <a:r>
              <a:rPr lang="en-US" sz="2500" b="0" i="0" dirty="0">
                <a:solidFill>
                  <a:srgbClr val="222222"/>
                </a:solidFill>
                <a:effectLst/>
                <a:latin typeface="+mj-lt"/>
              </a:rPr>
              <a:t> and explain normal artefacts, specifically A-lines, B-lines and mirror imaging.</a:t>
            </a:r>
          </a:p>
          <a:p>
            <a:pPr algn="l"/>
            <a:r>
              <a:rPr lang="en-US" sz="2500" b="0" i="0" dirty="0">
                <a:solidFill>
                  <a:srgbClr val="222222"/>
                </a:solidFill>
                <a:effectLst/>
                <a:latin typeface="+mj-lt"/>
              </a:rPr>
              <a:t>Explain the Doppler effect and its relevance to TUS.</a:t>
            </a:r>
          </a:p>
          <a:p>
            <a:pPr algn="l"/>
            <a:r>
              <a:rPr lang="en-US" sz="2500" b="0" i="0" dirty="0">
                <a:solidFill>
                  <a:srgbClr val="222222"/>
                </a:solidFill>
                <a:effectLst/>
                <a:latin typeface="+mj-lt"/>
              </a:rPr>
              <a:t>Describe the rationale and practical reasons to vary gain/ depth/focal point.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Slide 2">
            <a:hlinkClick r:id="" action="ppaction://media"/>
            <a:extLst>
              <a:ext uri="{FF2B5EF4-FFF2-40B4-BE49-F238E27FC236}">
                <a16:creationId xmlns:a16="http://schemas.microsoft.com/office/drawing/2014/main" id="{F3D4101F-DC5C-4E25-9AA3-B0D7048A52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2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13"/>
    </mc:Choice>
    <mc:Fallback xmlns="">
      <p:transition spd="slow" advTm="12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1994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itchFamily="34" charset="0"/>
                <a:cs typeface="Calibri" pitchFamily="34" charset="0"/>
              </a:rPr>
              <a:t>Ultrasound waves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8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Sound waves that are at a higher frequency than that which is audible (&gt;20kHz).  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Typically 3-15 MHz in diagnostic imaging.</a:t>
            </a:r>
          </a:p>
          <a:p>
            <a:pPr lvl="1"/>
            <a:r>
              <a:rPr lang="en-GB" dirty="0">
                <a:latin typeface="Calibri" pitchFamily="34" charset="0"/>
                <a:cs typeface="Calibri" pitchFamily="34" charset="0"/>
              </a:rPr>
              <a:t>High frequency allows them to be pulsed in beam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Non-ionizing</a:t>
            </a:r>
          </a:p>
          <a:p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 descr="paediatrician - Page 2 - Search - Larastock Stock photos, royalty-free  images, vectors">
            <a:extLst>
              <a:ext uri="{FF2B5EF4-FFF2-40B4-BE49-F238E27FC236}">
                <a16:creationId xmlns:a16="http://schemas.microsoft.com/office/drawing/2014/main" id="{3670EDBA-7FA2-456F-9A07-D9840934E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62" y="4581129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D0CA7CC-EAC6-4C7B-8F28-F23715EAD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544" y="4581128"/>
            <a:ext cx="3263929" cy="19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3">
            <a:hlinkClick r:id="" action="ppaction://media"/>
            <a:extLst>
              <a:ext uri="{FF2B5EF4-FFF2-40B4-BE49-F238E27FC236}">
                <a16:creationId xmlns:a16="http://schemas.microsoft.com/office/drawing/2014/main" id="{20CABC06-0BE9-4F20-A9FB-C7968B73C1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68"/>
    </mc:Choice>
    <mc:Fallback xmlns="">
      <p:transition spd="slow" advTm="39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  <p14:stopEvt time="39968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Piezoelectric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When a mechanical strain is applied across certain crystals, they generate a voltage. </a:t>
            </a:r>
            <a:r>
              <a:rPr lang="en-GB" b="1" i="1" dirty="0">
                <a:solidFill>
                  <a:srgbClr val="002060"/>
                </a:solidFill>
              </a:rPr>
              <a:t>Piezoelectric effect (Detection)</a:t>
            </a:r>
            <a:r>
              <a:rPr lang="en-GB" dirty="0">
                <a:solidFill>
                  <a:srgbClr val="002060"/>
                </a:solidFill>
              </a:rPr>
              <a:t>.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r>
              <a:rPr lang="en-GB" dirty="0"/>
              <a:t>When a voltage is applied across these crystals they become mechanically strained (generate a mechanical force) </a:t>
            </a:r>
            <a:r>
              <a:rPr lang="en-GB" b="1" i="1" dirty="0">
                <a:solidFill>
                  <a:srgbClr val="FF0000"/>
                </a:solidFill>
              </a:rPr>
              <a:t>Reverse Piezoelectric effect (Production).</a:t>
            </a:r>
            <a:r>
              <a:rPr lang="en-GB" dirty="0">
                <a:solidFill>
                  <a:srgbClr val="002060"/>
                </a:solidFill>
              </a:rPr>
              <a:t>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r>
              <a:rPr lang="en-GB" dirty="0"/>
              <a:t>Lead Zirconate Titanate (PZT)</a:t>
            </a:r>
          </a:p>
        </p:txBody>
      </p:sp>
      <p:pic>
        <p:nvPicPr>
          <p:cNvPr id="4" name="Slide 4">
            <a:hlinkClick r:id="" action="ppaction://media"/>
            <a:extLst>
              <a:ext uri="{FF2B5EF4-FFF2-40B4-BE49-F238E27FC236}">
                <a16:creationId xmlns:a16="http://schemas.microsoft.com/office/drawing/2014/main" id="{43B1B440-40F8-481E-8FEF-5ADE032B0C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8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437"/>
    </mc:Choice>
    <mc:Fallback xmlns="">
      <p:transition spd="slow" advTm="564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56437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Echo Production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56584"/>
          </a:xfrm>
        </p:spPr>
        <p:txBody>
          <a:bodyPr>
            <a:normAutofit/>
          </a:bodyPr>
          <a:lstStyle/>
          <a:p>
            <a:r>
              <a:rPr lang="en-GB" sz="2800" dirty="0">
                <a:cs typeface="Arial" pitchFamily="34" charset="0"/>
              </a:rPr>
              <a:t>In US echoes produced when waves meet an interface between two materials with different acoustic impedances (z).</a:t>
            </a:r>
          </a:p>
          <a:p>
            <a:pPr lvl="1"/>
            <a:r>
              <a:rPr lang="en-GB" sz="2400" i="1" dirty="0">
                <a:solidFill>
                  <a:srgbClr val="0070C0"/>
                </a:solidFill>
                <a:cs typeface="Arial" pitchFamily="34" charset="0"/>
              </a:rPr>
              <a:t>Similar to how you see structures on a CXR because they have different radiographic densities.</a:t>
            </a:r>
            <a:endParaRPr lang="en-GB" sz="2400" b="1" i="1" dirty="0">
              <a:solidFill>
                <a:srgbClr val="0070C0"/>
              </a:solidFill>
              <a:cs typeface="Arial" pitchFamily="34" charset="0"/>
            </a:endParaRPr>
          </a:p>
          <a:p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https://images.radiopaedia.org/images/14047185/24a8d21fc602fb186030f8a8483a61_jumbo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Slide 5">
            <a:hlinkClick r:id="" action="ppaction://media"/>
            <a:extLst>
              <a:ext uri="{FF2B5EF4-FFF2-40B4-BE49-F238E27FC236}">
                <a16:creationId xmlns:a16="http://schemas.microsoft.com/office/drawing/2014/main" id="{B6C3B538-8FB2-4496-BC3F-E94003E1EB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0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55"/>
    </mc:Choice>
    <mc:Fallback xmlns="">
      <p:transition spd="slow" advTm="19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19233" objId="4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Echo Production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53136"/>
          </a:xfrm>
        </p:spPr>
        <p:txBody>
          <a:bodyPr/>
          <a:lstStyle/>
          <a:p>
            <a:r>
              <a:rPr lang="en-GB" sz="2800" dirty="0">
                <a:cs typeface="Arial" pitchFamily="34" charset="0"/>
              </a:rPr>
              <a:t>A.I. is a measure of how difficult it is for US waves to travel through a medium.</a:t>
            </a:r>
          </a:p>
          <a:p>
            <a:pPr lvl="1"/>
            <a:r>
              <a:rPr lang="en-GB" i="1" dirty="0">
                <a:cs typeface="Arial" pitchFamily="34" charset="0"/>
              </a:rPr>
              <a:t>Density.</a:t>
            </a:r>
          </a:p>
          <a:p>
            <a:pPr lvl="1"/>
            <a:r>
              <a:rPr lang="en-GB" i="1" dirty="0">
                <a:cs typeface="Arial" pitchFamily="34" charset="0"/>
              </a:rPr>
              <a:t>Speed of sound within material.</a:t>
            </a:r>
          </a:p>
          <a:p>
            <a:r>
              <a:rPr lang="en-GB" sz="2800" dirty="0">
                <a:cs typeface="Arial" pitchFamily="34" charset="0"/>
              </a:rPr>
              <a:t>Greater the difference in the ‘z’ the stronger the echo.</a:t>
            </a:r>
          </a:p>
          <a:p>
            <a:r>
              <a:rPr lang="en-GB" sz="2800" dirty="0">
                <a:cs typeface="Arial" pitchFamily="34" charset="0"/>
              </a:rPr>
              <a:t>First interface is transducer crystals and air.</a:t>
            </a:r>
          </a:p>
          <a:p>
            <a:pPr lvl="1"/>
            <a:r>
              <a:rPr lang="en-GB" sz="2400" dirty="0">
                <a:cs typeface="Arial" pitchFamily="34" charset="0"/>
              </a:rPr>
              <a:t>Need coupling gel</a:t>
            </a:r>
          </a:p>
          <a:p>
            <a:endParaRPr lang="en-GB" sz="2800" dirty="0">
              <a:cs typeface="Arial" pitchFamily="34" charset="0"/>
            </a:endParaRP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620724"/>
            <a:ext cx="16954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2771799" y="5569204"/>
            <a:ext cx="788789" cy="821904"/>
            <a:chOff x="3531146" y="5373216"/>
            <a:chExt cx="914400" cy="914400"/>
          </a:xfrm>
        </p:grpSpPr>
        <p:sp>
          <p:nvSpPr>
            <p:cNvPr id="5" name="Cloud 4"/>
            <p:cNvSpPr/>
            <p:nvPr/>
          </p:nvSpPr>
          <p:spPr>
            <a:xfrm>
              <a:off x="3531146" y="5373216"/>
              <a:ext cx="914400" cy="914400"/>
            </a:xfrm>
            <a:prstGeom prst="cloud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698096" y="5564666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AIR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447764" y="5497196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FF0000"/>
                </a:solidFill>
              </a:rPr>
              <a:t>X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90908"/>
            <a:ext cx="16954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Freeform 17"/>
          <p:cNvSpPr/>
          <p:nvPr/>
        </p:nvSpPr>
        <p:spPr>
          <a:xfrm>
            <a:off x="6262032" y="5547897"/>
            <a:ext cx="38160" cy="809625"/>
          </a:xfrm>
          <a:custGeom>
            <a:avLst/>
            <a:gdLst>
              <a:gd name="connsiteX0" fmla="*/ 0 w 38160"/>
              <a:gd name="connsiteY0" fmla="*/ 0 h 809625"/>
              <a:gd name="connsiteX1" fmla="*/ 38100 w 38160"/>
              <a:gd name="connsiteY1" fmla="*/ 314325 h 809625"/>
              <a:gd name="connsiteX2" fmla="*/ 9525 w 38160"/>
              <a:gd name="connsiteY2" fmla="*/ 466725 h 809625"/>
              <a:gd name="connsiteX3" fmla="*/ 9525 w 38160"/>
              <a:gd name="connsiteY3" fmla="*/ 466725 h 809625"/>
              <a:gd name="connsiteX4" fmla="*/ 19050 w 38160"/>
              <a:gd name="connsiteY4" fmla="*/ 809625 h 809625"/>
              <a:gd name="connsiteX5" fmla="*/ 19050 w 38160"/>
              <a:gd name="connsiteY5" fmla="*/ 809625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60" h="809625">
                <a:moveTo>
                  <a:pt x="0" y="0"/>
                </a:moveTo>
                <a:cubicBezTo>
                  <a:pt x="18256" y="118269"/>
                  <a:pt x="36513" y="236538"/>
                  <a:pt x="38100" y="314325"/>
                </a:cubicBezTo>
                <a:cubicBezTo>
                  <a:pt x="39687" y="392112"/>
                  <a:pt x="9525" y="466725"/>
                  <a:pt x="9525" y="466725"/>
                </a:cubicBezTo>
                <a:lnTo>
                  <a:pt x="9525" y="466725"/>
                </a:lnTo>
                <a:cubicBezTo>
                  <a:pt x="11113" y="523875"/>
                  <a:pt x="19050" y="809625"/>
                  <a:pt x="19050" y="809625"/>
                </a:cubicBezTo>
                <a:lnTo>
                  <a:pt x="19050" y="809625"/>
                </a:lnTo>
              </a:path>
            </a:pathLst>
          </a:cu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reeform 19"/>
          <p:cNvSpPr/>
          <p:nvPr/>
        </p:nvSpPr>
        <p:spPr>
          <a:xfrm>
            <a:off x="6300192" y="5569204"/>
            <a:ext cx="38160" cy="809625"/>
          </a:xfrm>
          <a:custGeom>
            <a:avLst/>
            <a:gdLst>
              <a:gd name="connsiteX0" fmla="*/ 0 w 38160"/>
              <a:gd name="connsiteY0" fmla="*/ 0 h 809625"/>
              <a:gd name="connsiteX1" fmla="*/ 38100 w 38160"/>
              <a:gd name="connsiteY1" fmla="*/ 314325 h 809625"/>
              <a:gd name="connsiteX2" fmla="*/ 9525 w 38160"/>
              <a:gd name="connsiteY2" fmla="*/ 466725 h 809625"/>
              <a:gd name="connsiteX3" fmla="*/ 9525 w 38160"/>
              <a:gd name="connsiteY3" fmla="*/ 466725 h 809625"/>
              <a:gd name="connsiteX4" fmla="*/ 19050 w 38160"/>
              <a:gd name="connsiteY4" fmla="*/ 809625 h 809625"/>
              <a:gd name="connsiteX5" fmla="*/ 19050 w 38160"/>
              <a:gd name="connsiteY5" fmla="*/ 809625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60" h="809625">
                <a:moveTo>
                  <a:pt x="0" y="0"/>
                </a:moveTo>
                <a:cubicBezTo>
                  <a:pt x="18256" y="118269"/>
                  <a:pt x="36513" y="236538"/>
                  <a:pt x="38100" y="314325"/>
                </a:cubicBezTo>
                <a:cubicBezTo>
                  <a:pt x="39687" y="392112"/>
                  <a:pt x="9525" y="466725"/>
                  <a:pt x="9525" y="466725"/>
                </a:cubicBezTo>
                <a:lnTo>
                  <a:pt x="9525" y="466725"/>
                </a:lnTo>
                <a:cubicBezTo>
                  <a:pt x="11113" y="523875"/>
                  <a:pt x="19050" y="809625"/>
                  <a:pt x="19050" y="809625"/>
                </a:cubicBezTo>
                <a:lnTo>
                  <a:pt x="19050" y="809625"/>
                </a:lnTo>
              </a:path>
            </a:pathLst>
          </a:cu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reeform 20"/>
          <p:cNvSpPr/>
          <p:nvPr/>
        </p:nvSpPr>
        <p:spPr>
          <a:xfrm>
            <a:off x="6326481" y="5572974"/>
            <a:ext cx="68578" cy="746126"/>
          </a:xfrm>
          <a:custGeom>
            <a:avLst/>
            <a:gdLst>
              <a:gd name="connsiteX0" fmla="*/ 0 w 38160"/>
              <a:gd name="connsiteY0" fmla="*/ 0 h 809625"/>
              <a:gd name="connsiteX1" fmla="*/ 38100 w 38160"/>
              <a:gd name="connsiteY1" fmla="*/ 314325 h 809625"/>
              <a:gd name="connsiteX2" fmla="*/ 9525 w 38160"/>
              <a:gd name="connsiteY2" fmla="*/ 466725 h 809625"/>
              <a:gd name="connsiteX3" fmla="*/ 9525 w 38160"/>
              <a:gd name="connsiteY3" fmla="*/ 466725 h 809625"/>
              <a:gd name="connsiteX4" fmla="*/ 19050 w 38160"/>
              <a:gd name="connsiteY4" fmla="*/ 809625 h 809625"/>
              <a:gd name="connsiteX5" fmla="*/ 19050 w 38160"/>
              <a:gd name="connsiteY5" fmla="*/ 809625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60" h="809625">
                <a:moveTo>
                  <a:pt x="0" y="0"/>
                </a:moveTo>
                <a:cubicBezTo>
                  <a:pt x="18256" y="118269"/>
                  <a:pt x="36513" y="236538"/>
                  <a:pt x="38100" y="314325"/>
                </a:cubicBezTo>
                <a:cubicBezTo>
                  <a:pt x="39687" y="392112"/>
                  <a:pt x="9525" y="466725"/>
                  <a:pt x="9525" y="466725"/>
                </a:cubicBezTo>
                <a:lnTo>
                  <a:pt x="9525" y="466725"/>
                </a:lnTo>
                <a:cubicBezTo>
                  <a:pt x="11113" y="523875"/>
                  <a:pt x="19050" y="809625"/>
                  <a:pt x="19050" y="809625"/>
                </a:cubicBezTo>
                <a:lnTo>
                  <a:pt x="19050" y="809625"/>
                </a:lnTo>
              </a:path>
            </a:pathLst>
          </a:cu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/>
          <p:cNvGrpSpPr/>
          <p:nvPr/>
        </p:nvGrpSpPr>
        <p:grpSpPr>
          <a:xfrm>
            <a:off x="3563889" y="5477160"/>
            <a:ext cx="391850" cy="1048184"/>
            <a:chOff x="3563889" y="5477160"/>
            <a:chExt cx="391850" cy="1048184"/>
          </a:xfrm>
        </p:grpSpPr>
        <p:sp>
          <p:nvSpPr>
            <p:cNvPr id="22" name="Rectangle 21"/>
            <p:cNvSpPr/>
            <p:nvPr/>
          </p:nvSpPr>
          <p:spPr>
            <a:xfrm rot="5400000">
              <a:off x="3256790" y="5784259"/>
              <a:ext cx="1006047" cy="3918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TextBox 22"/>
            <p:cNvSpPr txBox="1"/>
            <p:nvPr/>
          </p:nvSpPr>
          <p:spPr>
            <a:xfrm rot="5400000">
              <a:off x="3260919" y="5868432"/>
              <a:ext cx="100604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/>
                <a:t>Soft Tissue</a:t>
              </a:r>
            </a:p>
          </p:txBody>
        </p:sp>
      </p:grpSp>
      <p:sp>
        <p:nvSpPr>
          <p:cNvPr id="28" name="Freeform 27"/>
          <p:cNvSpPr/>
          <p:nvPr/>
        </p:nvSpPr>
        <p:spPr>
          <a:xfrm>
            <a:off x="6372200" y="5497196"/>
            <a:ext cx="45719" cy="860326"/>
          </a:xfrm>
          <a:custGeom>
            <a:avLst/>
            <a:gdLst>
              <a:gd name="connsiteX0" fmla="*/ 0 w 38160"/>
              <a:gd name="connsiteY0" fmla="*/ 0 h 809625"/>
              <a:gd name="connsiteX1" fmla="*/ 38100 w 38160"/>
              <a:gd name="connsiteY1" fmla="*/ 314325 h 809625"/>
              <a:gd name="connsiteX2" fmla="*/ 9525 w 38160"/>
              <a:gd name="connsiteY2" fmla="*/ 466725 h 809625"/>
              <a:gd name="connsiteX3" fmla="*/ 9525 w 38160"/>
              <a:gd name="connsiteY3" fmla="*/ 466725 h 809625"/>
              <a:gd name="connsiteX4" fmla="*/ 19050 w 38160"/>
              <a:gd name="connsiteY4" fmla="*/ 809625 h 809625"/>
              <a:gd name="connsiteX5" fmla="*/ 19050 w 38160"/>
              <a:gd name="connsiteY5" fmla="*/ 809625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60" h="809625">
                <a:moveTo>
                  <a:pt x="0" y="0"/>
                </a:moveTo>
                <a:cubicBezTo>
                  <a:pt x="18256" y="118269"/>
                  <a:pt x="36513" y="236538"/>
                  <a:pt x="38100" y="314325"/>
                </a:cubicBezTo>
                <a:cubicBezTo>
                  <a:pt x="39687" y="392112"/>
                  <a:pt x="9525" y="466725"/>
                  <a:pt x="9525" y="466725"/>
                </a:cubicBezTo>
                <a:lnTo>
                  <a:pt x="9525" y="466725"/>
                </a:lnTo>
                <a:cubicBezTo>
                  <a:pt x="11113" y="523875"/>
                  <a:pt x="19050" y="809625"/>
                  <a:pt x="19050" y="809625"/>
                </a:cubicBezTo>
                <a:lnTo>
                  <a:pt x="19050" y="809625"/>
                </a:lnTo>
              </a:path>
            </a:pathLst>
          </a:cu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reeform 28"/>
          <p:cNvSpPr/>
          <p:nvPr/>
        </p:nvSpPr>
        <p:spPr>
          <a:xfrm>
            <a:off x="6398489" y="5572974"/>
            <a:ext cx="77657" cy="746126"/>
          </a:xfrm>
          <a:custGeom>
            <a:avLst/>
            <a:gdLst>
              <a:gd name="connsiteX0" fmla="*/ 0 w 38160"/>
              <a:gd name="connsiteY0" fmla="*/ 0 h 809625"/>
              <a:gd name="connsiteX1" fmla="*/ 38100 w 38160"/>
              <a:gd name="connsiteY1" fmla="*/ 314325 h 809625"/>
              <a:gd name="connsiteX2" fmla="*/ 9525 w 38160"/>
              <a:gd name="connsiteY2" fmla="*/ 466725 h 809625"/>
              <a:gd name="connsiteX3" fmla="*/ 9525 w 38160"/>
              <a:gd name="connsiteY3" fmla="*/ 466725 h 809625"/>
              <a:gd name="connsiteX4" fmla="*/ 19050 w 38160"/>
              <a:gd name="connsiteY4" fmla="*/ 809625 h 809625"/>
              <a:gd name="connsiteX5" fmla="*/ 19050 w 38160"/>
              <a:gd name="connsiteY5" fmla="*/ 809625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60" h="809625">
                <a:moveTo>
                  <a:pt x="0" y="0"/>
                </a:moveTo>
                <a:cubicBezTo>
                  <a:pt x="18256" y="118269"/>
                  <a:pt x="36513" y="236538"/>
                  <a:pt x="38100" y="314325"/>
                </a:cubicBezTo>
                <a:cubicBezTo>
                  <a:pt x="39687" y="392112"/>
                  <a:pt x="9525" y="466725"/>
                  <a:pt x="9525" y="466725"/>
                </a:cubicBezTo>
                <a:lnTo>
                  <a:pt x="9525" y="466725"/>
                </a:lnTo>
                <a:cubicBezTo>
                  <a:pt x="11113" y="523875"/>
                  <a:pt x="19050" y="809625"/>
                  <a:pt x="19050" y="809625"/>
                </a:cubicBezTo>
                <a:lnTo>
                  <a:pt x="19050" y="809625"/>
                </a:lnTo>
              </a:path>
            </a:pathLst>
          </a:cu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>
            <a:off x="6444208" y="5445224"/>
            <a:ext cx="391850" cy="1048184"/>
            <a:chOff x="3563890" y="5477160"/>
            <a:chExt cx="391850" cy="1048184"/>
          </a:xfrm>
        </p:grpSpPr>
        <p:sp>
          <p:nvSpPr>
            <p:cNvPr id="38" name="Rectangle 37"/>
            <p:cNvSpPr/>
            <p:nvPr/>
          </p:nvSpPr>
          <p:spPr>
            <a:xfrm rot="5400000">
              <a:off x="3256791" y="5784259"/>
              <a:ext cx="1006047" cy="39185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 rot="5400000">
              <a:off x="3260919" y="5868432"/>
              <a:ext cx="100604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/>
                <a:t>Soft Tissue</a:t>
              </a:r>
            </a:p>
          </p:txBody>
        </p:sp>
      </p:grpSp>
      <p:cxnSp>
        <p:nvCxnSpPr>
          <p:cNvPr id="3076" name="Straight Arrow Connector 3075"/>
          <p:cNvCxnSpPr/>
          <p:nvPr/>
        </p:nvCxnSpPr>
        <p:spPr>
          <a:xfrm>
            <a:off x="5697839" y="5949280"/>
            <a:ext cx="720080" cy="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72D99B9A-EC4B-4400-A815-BA6F4E8852BA}"/>
              </a:ext>
            </a:extLst>
          </p:cNvPr>
          <p:cNvSpPr txBox="1"/>
          <p:nvPr/>
        </p:nvSpPr>
        <p:spPr>
          <a:xfrm>
            <a:off x="6084168" y="4962654"/>
            <a:ext cx="720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Gel</a:t>
            </a:r>
            <a:endParaRPr lang="en-GB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C9AFC07-4EE1-4C16-B9EE-4C39A09D6694}"/>
              </a:ext>
            </a:extLst>
          </p:cNvPr>
          <p:cNvCxnSpPr>
            <a:cxnSpLocks/>
            <a:endCxn id="21" idx="0"/>
          </p:cNvCxnSpPr>
          <p:nvPr/>
        </p:nvCxnSpPr>
        <p:spPr>
          <a:xfrm flipH="1">
            <a:off x="6326481" y="5214425"/>
            <a:ext cx="12921" cy="358549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Slide 6">
            <a:hlinkClick r:id="" action="ppaction://media"/>
            <a:extLst>
              <a:ext uri="{FF2B5EF4-FFF2-40B4-BE49-F238E27FC236}">
                <a16:creationId xmlns:a16="http://schemas.microsoft.com/office/drawing/2014/main" id="{71489F32-1397-4F41-B90B-C93B512333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626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91"/>
    </mc:Choice>
    <mc:Fallback xmlns="">
      <p:transition spd="slow" advTm="57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59259E-6 L 0.11962 -0.00023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  <p:extLst>
    <p:ext uri="{E180D4A7-C9FB-4DFB-919C-405C955672EB}">
      <p14:showEvtLst xmlns:p14="http://schemas.microsoft.com/office/powerpoint/2010/main">
        <p14:playEvt time="0" objId="9"/>
        <p14:stopEvt time="57491" objId="9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89" y="2404011"/>
            <a:ext cx="3257550" cy="401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  <a:cs typeface="Arial" pitchFamily="34" charset="0"/>
              </a:rPr>
              <a:t>Image Formation in Thoracic US</a:t>
            </a:r>
            <a:endParaRPr lang="en-GB" dirty="0">
              <a:latin typeface="+mn-lt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785" y="2179282"/>
            <a:ext cx="3592679" cy="433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Straight Arrow Connector 20"/>
          <p:cNvCxnSpPr/>
          <p:nvPr/>
        </p:nvCxnSpPr>
        <p:spPr>
          <a:xfrm flipH="1">
            <a:off x="2987825" y="2036760"/>
            <a:ext cx="576064" cy="493723"/>
          </a:xfrm>
          <a:prstGeom prst="straightConnector1">
            <a:avLst/>
          </a:prstGeom>
          <a:ln w="38100">
            <a:solidFill>
              <a:srgbClr val="31EA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389901" y="1683836"/>
            <a:ext cx="13261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31EA06"/>
                </a:solidFill>
                <a:latin typeface="Arial" pitchFamily="34" charset="0"/>
                <a:cs typeface="Arial" pitchFamily="34" charset="0"/>
              </a:rPr>
              <a:t>ST: 1.58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1403648" y="2114723"/>
            <a:ext cx="476414" cy="826703"/>
          </a:xfrm>
          <a:prstGeom prst="straightConnector1">
            <a:avLst/>
          </a:prstGeom>
          <a:ln w="38100">
            <a:solidFill>
              <a:srgbClr val="31EA0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30610" y="1748395"/>
            <a:ext cx="18954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31EA06"/>
                </a:solidFill>
                <a:latin typeface="Arial" pitchFamily="34" charset="0"/>
                <a:cs typeface="Arial" pitchFamily="34" charset="0"/>
              </a:rPr>
              <a:t>Muscle: 1.7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39210" y="3284983"/>
            <a:ext cx="12370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Bone: 6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3563889" y="2941426"/>
            <a:ext cx="425350" cy="3435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346218" y="4346877"/>
            <a:ext cx="17450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Lung: 0.18</a:t>
            </a:r>
          </a:p>
          <a:p>
            <a:r>
              <a:rPr lang="en-GB" sz="22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Air: 0.0004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H="1" flipV="1">
            <a:off x="2999526" y="3778176"/>
            <a:ext cx="739683" cy="631008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ight Arrow 6"/>
          <p:cNvSpPr/>
          <p:nvPr/>
        </p:nvSpPr>
        <p:spPr>
          <a:xfrm rot="5400000">
            <a:off x="2153361" y="1959207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6200000">
            <a:off x="2155726" y="3083571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475656" y="3113204"/>
            <a:ext cx="1800201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ight Arrow 22"/>
          <p:cNvSpPr/>
          <p:nvPr/>
        </p:nvSpPr>
        <p:spPr>
          <a:xfrm rot="5400000">
            <a:off x="2153361" y="1959207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3"/>
          <p:cNvSpPr/>
          <p:nvPr/>
        </p:nvSpPr>
        <p:spPr>
          <a:xfrm rot="16200000">
            <a:off x="2153361" y="3111335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/>
          <p:cNvCxnSpPr/>
          <p:nvPr/>
        </p:nvCxnSpPr>
        <p:spPr>
          <a:xfrm>
            <a:off x="1547664" y="3861048"/>
            <a:ext cx="165618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ight Arrow 30"/>
          <p:cNvSpPr/>
          <p:nvPr/>
        </p:nvSpPr>
        <p:spPr>
          <a:xfrm rot="5400000">
            <a:off x="2153361" y="1959207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 rot="16200000">
            <a:off x="2153361" y="3111336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1619672" y="4581128"/>
            <a:ext cx="1489985" cy="6453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Arrow 35"/>
          <p:cNvSpPr/>
          <p:nvPr/>
        </p:nvSpPr>
        <p:spPr>
          <a:xfrm rot="5400000">
            <a:off x="2153361" y="1959207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6"/>
          <p:cNvSpPr/>
          <p:nvPr/>
        </p:nvSpPr>
        <p:spPr>
          <a:xfrm rot="16200000">
            <a:off x="2153361" y="3111335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1641855" y="5301208"/>
            <a:ext cx="1467802" cy="6454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TextBox 2048"/>
          <p:cNvSpPr txBox="1"/>
          <p:nvPr/>
        </p:nvSpPr>
        <p:spPr>
          <a:xfrm>
            <a:off x="1832980" y="3882398"/>
            <a:ext cx="1107763" cy="377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Line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20317B1-6B6B-4613-BB3E-FD28EFAF8C2A}"/>
              </a:ext>
            </a:extLst>
          </p:cNvPr>
          <p:cNvGrpSpPr/>
          <p:nvPr/>
        </p:nvGrpSpPr>
        <p:grpSpPr>
          <a:xfrm>
            <a:off x="3362981" y="5820008"/>
            <a:ext cx="317768" cy="369012"/>
            <a:chOff x="2090036" y="5949280"/>
            <a:chExt cx="317768" cy="369012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AD9908B-85E6-42D7-B1E9-F09891CB630E}"/>
                </a:ext>
              </a:extLst>
            </p:cNvPr>
            <p:cNvCxnSpPr>
              <a:cxnSpLocks/>
            </p:cNvCxnSpPr>
            <p:nvPr/>
          </p:nvCxnSpPr>
          <p:spPr>
            <a:xfrm>
              <a:off x="2090036" y="5949280"/>
              <a:ext cx="317768" cy="36181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9F5C2E0-B4F6-4421-9416-11642D95DB4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90036" y="5949280"/>
              <a:ext cx="317768" cy="36901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66A48D1-2861-4F50-BD62-473CC66FBB77}"/>
              </a:ext>
            </a:extLst>
          </p:cNvPr>
          <p:cNvGrpSpPr/>
          <p:nvPr/>
        </p:nvGrpSpPr>
        <p:grpSpPr>
          <a:xfrm>
            <a:off x="1157888" y="5820008"/>
            <a:ext cx="317768" cy="369012"/>
            <a:chOff x="2090036" y="5949280"/>
            <a:chExt cx="317768" cy="369012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F6E375E5-F3C9-4B77-9C41-A7D67FA4A687}"/>
                </a:ext>
              </a:extLst>
            </p:cNvPr>
            <p:cNvCxnSpPr>
              <a:cxnSpLocks/>
            </p:cNvCxnSpPr>
            <p:nvPr/>
          </p:nvCxnSpPr>
          <p:spPr>
            <a:xfrm>
              <a:off x="2090036" y="5949280"/>
              <a:ext cx="317768" cy="36181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275CFCD1-BDB1-423D-A3F5-18D55BCABC3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90036" y="5949280"/>
              <a:ext cx="317768" cy="36901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Slide 7">
            <a:hlinkClick r:id="" action="ppaction://media"/>
            <a:extLst>
              <a:ext uri="{FF2B5EF4-FFF2-40B4-BE49-F238E27FC236}">
                <a16:creationId xmlns:a16="http://schemas.microsoft.com/office/drawing/2014/main" id="{4A1B5CFD-9CBB-413E-91C0-7891C8910D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05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715"/>
    </mc:Choice>
    <mc:Fallback xmlns="">
      <p:transition spd="slow" advTm="130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1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00313 0.1048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1041 L -0.00035 -0.1009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00313 0.10486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1041 L -0.00035 -0.10093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00313 0.10486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1041 L -0.00035 -0.10093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00313 0.10486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1041 L -0.00035 -0.10093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7" grpId="1" animBg="1"/>
      <p:bldP spid="7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2049" grpId="0"/>
    </p:bldLst>
  </p:timing>
  <p:extLst>
    <p:ext uri="{E180D4A7-C9FB-4DFB-919C-405C955672EB}">
      <p14:showEvtLst xmlns:p14="http://schemas.microsoft.com/office/powerpoint/2010/main">
        <p14:playEvt time="0" objId="8"/>
        <p14:stopEvt time="130200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877433" y="3212976"/>
            <a:ext cx="225440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cs typeface="Arial" pitchFamily="34" charset="0"/>
              </a:rPr>
              <a:t>Move (with pleural line) during ventilation.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A lines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85085" y="1196752"/>
            <a:ext cx="1895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cs typeface="Arial" pitchFamily="34" charset="0"/>
              </a:rPr>
              <a:t>Present?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764588" y="1719972"/>
            <a:ext cx="532696" cy="1132964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11717" y="2108308"/>
            <a:ext cx="686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cs typeface="Arial" pitchFamily="34" charset="0"/>
              </a:rPr>
              <a:t>Yes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3822" y="2780928"/>
            <a:ext cx="2418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cs typeface="Arial" pitchFamily="34" charset="0"/>
              </a:rPr>
              <a:t>Air deep to pleura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502613" y="3212976"/>
            <a:ext cx="829671" cy="1070828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466744" y="1769068"/>
            <a:ext cx="6863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cs typeface="Arial" pitchFamily="34" charset="0"/>
              </a:rPr>
              <a:t>No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49387" y="3573016"/>
            <a:ext cx="268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cs typeface="Arial" pitchFamily="34" charset="0"/>
              </a:rPr>
              <a:t>No movement.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47664" y="4283804"/>
            <a:ext cx="1890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cs typeface="Arial" pitchFamily="34" charset="0"/>
              </a:rPr>
              <a:t>Aerated Lung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38308" y="2260395"/>
            <a:ext cx="29876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b="1" dirty="0">
                <a:solidFill>
                  <a:srgbClr val="FF0000"/>
                </a:solidFill>
                <a:latin typeface="+mj-lt"/>
                <a:cs typeface="Arial" pitchFamily="34" charset="0"/>
              </a:rPr>
              <a:t>Air + Solid or liquid</a:t>
            </a:r>
          </a:p>
          <a:p>
            <a:r>
              <a:rPr lang="en-GB" sz="1900" dirty="0">
                <a:solidFill>
                  <a:srgbClr val="FF0000"/>
                </a:solidFill>
                <a:latin typeface="+mj-lt"/>
                <a:cs typeface="Arial" pitchFamily="34" charset="0"/>
              </a:rPr>
              <a:t>-Pulmonary Oedema </a:t>
            </a:r>
          </a:p>
          <a:p>
            <a:r>
              <a:rPr lang="en-GB" sz="1900" dirty="0">
                <a:solidFill>
                  <a:srgbClr val="FF0000"/>
                </a:solidFill>
                <a:latin typeface="+mj-lt"/>
                <a:cs typeface="Arial" pitchFamily="34" charset="0"/>
              </a:rPr>
              <a:t>-Consolidation</a:t>
            </a:r>
          </a:p>
          <a:p>
            <a:r>
              <a:rPr lang="en-GB" sz="1900" dirty="0">
                <a:solidFill>
                  <a:srgbClr val="FF0000"/>
                </a:solidFill>
                <a:latin typeface="+mj-lt"/>
                <a:cs typeface="Arial" pitchFamily="34" charset="0"/>
              </a:rPr>
              <a:t>-Fibrosis</a:t>
            </a:r>
          </a:p>
          <a:p>
            <a:endParaRPr lang="en-GB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n-GB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172008" y="4283804"/>
            <a:ext cx="2128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cs typeface="Arial" pitchFamily="34" charset="0"/>
              </a:rPr>
              <a:t>Pneumothorax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3764588" y="3212976"/>
            <a:ext cx="1065390" cy="1015663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484" y="4716640"/>
            <a:ext cx="27432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>
            <a:off x="4560591" y="1719972"/>
            <a:ext cx="1377717" cy="700916"/>
          </a:xfrm>
          <a:prstGeom prst="straightConnector1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76" y="4735690"/>
            <a:ext cx="282892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1331640" y="5373216"/>
            <a:ext cx="1728192" cy="936104"/>
            <a:chOff x="1331640" y="5373216"/>
            <a:chExt cx="1728192" cy="936104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1331640" y="5373216"/>
              <a:ext cx="1728192" cy="0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1405834" y="5805264"/>
              <a:ext cx="1585808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475656" y="6309320"/>
              <a:ext cx="1441792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4100000" y="5373216"/>
            <a:ext cx="1912160" cy="936104"/>
            <a:chOff x="1331640" y="5373216"/>
            <a:chExt cx="1728192" cy="936104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1331640" y="5373216"/>
              <a:ext cx="1728192" cy="0"/>
            </a:xfrm>
            <a:prstGeom prst="line">
              <a:avLst/>
            </a:prstGeom>
            <a:ln w="5715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405834" y="5805264"/>
              <a:ext cx="1585808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1475656" y="6309320"/>
              <a:ext cx="1441792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1619672" y="5462641"/>
            <a:ext cx="1083122" cy="216024"/>
            <a:chOff x="1619672" y="5462641"/>
            <a:chExt cx="1083122" cy="216024"/>
          </a:xfrm>
        </p:grpSpPr>
        <p:sp>
          <p:nvSpPr>
            <p:cNvPr id="18" name="Right Arrow 17"/>
            <p:cNvSpPr/>
            <p:nvPr/>
          </p:nvSpPr>
          <p:spPr>
            <a:xfrm>
              <a:off x="2198738" y="5462641"/>
              <a:ext cx="504056" cy="216024"/>
            </a:xfrm>
            <a:prstGeom prst="rightArrow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ight Arrow 41"/>
            <p:cNvSpPr/>
            <p:nvPr/>
          </p:nvSpPr>
          <p:spPr>
            <a:xfrm rot="10800000">
              <a:off x="1619672" y="5462641"/>
              <a:ext cx="504056" cy="216024"/>
            </a:xfrm>
            <a:prstGeom prst="rightArrow">
              <a:avLst/>
            </a:prstGeom>
            <a:solidFill>
              <a:srgbClr val="00B05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Oval 5">
            <a:extLst>
              <a:ext uri="{FF2B5EF4-FFF2-40B4-BE49-F238E27FC236}">
                <a16:creationId xmlns:a16="http://schemas.microsoft.com/office/drawing/2014/main" id="{E954CB76-F1F5-412C-92C6-BF349D5B5747}"/>
              </a:ext>
            </a:extLst>
          </p:cNvPr>
          <p:cNvSpPr/>
          <p:nvPr/>
        </p:nvSpPr>
        <p:spPr>
          <a:xfrm>
            <a:off x="5303552" y="2108308"/>
            <a:ext cx="3147269" cy="146470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Slide 8">
            <a:hlinkClick r:id="" action="ppaction://media"/>
            <a:extLst>
              <a:ext uri="{FF2B5EF4-FFF2-40B4-BE49-F238E27FC236}">
                <a16:creationId xmlns:a16="http://schemas.microsoft.com/office/drawing/2014/main" id="{EC6ED373-1D35-49F0-8E47-C62743AB0C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914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74"/>
    </mc:Choice>
    <mc:Fallback xmlns="">
      <p:transition spd="slow" advTm="71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4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5" grpId="0"/>
      <p:bldP spid="31" grpId="0"/>
      <p:bldP spid="28" grpId="0"/>
      <p:bldP spid="6" grpId="0" animBg="1"/>
    </p:bldLst>
  </p:timing>
  <p:extLst>
    <p:ext uri="{E180D4A7-C9FB-4DFB-919C-405C955672EB}">
      <p14:showEvtLst xmlns:p14="http://schemas.microsoft.com/office/powerpoint/2010/main">
        <p14:playEvt time="0" objId="9"/>
        <p14:stopEvt time="71974" objId="9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Image Formation: B Lines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12259"/>
            <a:ext cx="3629025" cy="3296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040" y="2112259"/>
            <a:ext cx="2969890" cy="3298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74064" y="5373216"/>
            <a:ext cx="288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+mj-lt"/>
                <a:cs typeface="Arial" pitchFamily="34" charset="0"/>
              </a:rPr>
              <a:t>&gt;2 = Pathological</a:t>
            </a:r>
          </a:p>
        </p:txBody>
      </p:sp>
      <p:pic>
        <p:nvPicPr>
          <p:cNvPr id="3" name="Slide 9">
            <a:hlinkClick r:id="" action="ppaction://media"/>
            <a:extLst>
              <a:ext uri="{FF2B5EF4-FFF2-40B4-BE49-F238E27FC236}">
                <a16:creationId xmlns:a16="http://schemas.microsoft.com/office/drawing/2014/main" id="{9ECAB59A-31DD-437C-8E33-57C6EF43B1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22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8"/>
    </mc:Choice>
    <mc:Fallback xmlns="">
      <p:transition spd="slow" advTm="140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3"/>
        <p14:stopEvt time="14038" objId="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B Lines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38" y="1844824"/>
            <a:ext cx="882015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395536" y="2492896"/>
            <a:ext cx="2232248" cy="432048"/>
            <a:chOff x="395536" y="2492896"/>
            <a:chExt cx="2232248" cy="432048"/>
          </a:xfrm>
        </p:grpSpPr>
        <p:sp>
          <p:nvSpPr>
            <p:cNvPr id="22" name="Right Arrow 21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ight Arrow 22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ight Arrow 23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ight Arrow 24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Group 25"/>
          <p:cNvGrpSpPr/>
          <p:nvPr/>
        </p:nvGrpSpPr>
        <p:grpSpPr>
          <a:xfrm rot="10800000">
            <a:off x="395536" y="3356992"/>
            <a:ext cx="2232248" cy="432048"/>
            <a:chOff x="395536" y="2492896"/>
            <a:chExt cx="2232248" cy="432048"/>
          </a:xfrm>
        </p:grpSpPr>
        <p:sp>
          <p:nvSpPr>
            <p:cNvPr id="27" name="Right Arrow 26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ight Arrow 27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ight Arrow 28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ight Arrow 29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251520" y="3429000"/>
            <a:ext cx="2664296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/>
          <p:cNvGrpSpPr/>
          <p:nvPr/>
        </p:nvGrpSpPr>
        <p:grpSpPr>
          <a:xfrm>
            <a:off x="395536" y="2492896"/>
            <a:ext cx="2232248" cy="432048"/>
            <a:chOff x="395536" y="2492896"/>
            <a:chExt cx="2232248" cy="432048"/>
          </a:xfrm>
        </p:grpSpPr>
        <p:sp>
          <p:nvSpPr>
            <p:cNvPr id="36" name="Right Arrow 35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ight Arrow 36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ight Arrow 37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ight Arrow 38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 rot="10800000">
            <a:off x="395536" y="3356992"/>
            <a:ext cx="2232248" cy="432048"/>
            <a:chOff x="395536" y="2492896"/>
            <a:chExt cx="2232248" cy="432048"/>
          </a:xfrm>
        </p:grpSpPr>
        <p:sp>
          <p:nvSpPr>
            <p:cNvPr id="41" name="Right Arrow 40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ight Arrow 41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ight Arrow 42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ight Arrow 43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45" name="Straight Connector 44"/>
          <p:cNvCxnSpPr/>
          <p:nvPr/>
        </p:nvCxnSpPr>
        <p:spPr>
          <a:xfrm>
            <a:off x="251520" y="4077072"/>
            <a:ext cx="2664296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oup 45"/>
          <p:cNvGrpSpPr/>
          <p:nvPr/>
        </p:nvGrpSpPr>
        <p:grpSpPr>
          <a:xfrm>
            <a:off x="395536" y="2492896"/>
            <a:ext cx="2232248" cy="432048"/>
            <a:chOff x="395536" y="2492896"/>
            <a:chExt cx="2232248" cy="432048"/>
          </a:xfrm>
        </p:grpSpPr>
        <p:sp>
          <p:nvSpPr>
            <p:cNvPr id="47" name="Right Arrow 46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ight Arrow 47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ight Arrow 48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ight Arrow 49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" name="Group 50"/>
          <p:cNvGrpSpPr/>
          <p:nvPr/>
        </p:nvGrpSpPr>
        <p:grpSpPr>
          <a:xfrm rot="10800000">
            <a:off x="395536" y="3356992"/>
            <a:ext cx="2232248" cy="432048"/>
            <a:chOff x="395536" y="2492896"/>
            <a:chExt cx="2232248" cy="432048"/>
          </a:xfrm>
        </p:grpSpPr>
        <p:sp>
          <p:nvSpPr>
            <p:cNvPr id="52" name="Right Arrow 51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ight Arrow 52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ight Arrow 53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ight Arrow 54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56" name="Straight Connector 55"/>
          <p:cNvCxnSpPr/>
          <p:nvPr/>
        </p:nvCxnSpPr>
        <p:spPr>
          <a:xfrm>
            <a:off x="251520" y="4725144"/>
            <a:ext cx="2664296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030865" y="4540478"/>
            <a:ext cx="1008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lines</a:t>
            </a:r>
          </a:p>
        </p:txBody>
      </p:sp>
      <p:sp>
        <p:nvSpPr>
          <p:cNvPr id="71" name="Right Arrow 70"/>
          <p:cNvSpPr/>
          <p:nvPr/>
        </p:nvSpPr>
        <p:spPr>
          <a:xfrm rot="5400000">
            <a:off x="3822287" y="2463263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ight Arrow 85"/>
          <p:cNvSpPr/>
          <p:nvPr/>
        </p:nvSpPr>
        <p:spPr>
          <a:xfrm rot="16200000">
            <a:off x="3822287" y="4335471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ight Arrow 87"/>
          <p:cNvSpPr/>
          <p:nvPr/>
        </p:nvSpPr>
        <p:spPr>
          <a:xfrm rot="5400000">
            <a:off x="3822287" y="3615391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ight Arrow 88"/>
          <p:cNvSpPr/>
          <p:nvPr/>
        </p:nvSpPr>
        <p:spPr>
          <a:xfrm rot="16200000">
            <a:off x="3822287" y="4335472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ight Arrow 89"/>
          <p:cNvSpPr/>
          <p:nvPr/>
        </p:nvSpPr>
        <p:spPr>
          <a:xfrm rot="5400000">
            <a:off x="3809545" y="3615391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ight Arrow 90"/>
          <p:cNvSpPr/>
          <p:nvPr/>
        </p:nvSpPr>
        <p:spPr>
          <a:xfrm rot="16200000">
            <a:off x="3809545" y="4335472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ight Arrow 91"/>
          <p:cNvSpPr/>
          <p:nvPr/>
        </p:nvSpPr>
        <p:spPr>
          <a:xfrm rot="5400000">
            <a:off x="3809545" y="3615392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24" name="Straight Connector 1023"/>
          <p:cNvCxnSpPr/>
          <p:nvPr/>
        </p:nvCxnSpPr>
        <p:spPr>
          <a:xfrm>
            <a:off x="3707904" y="4909810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3707904" y="5157192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3707904" y="5445224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3707904" y="5805264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3707904" y="6093296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3707904" y="6453336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ight Arrow 103"/>
          <p:cNvSpPr/>
          <p:nvPr/>
        </p:nvSpPr>
        <p:spPr>
          <a:xfrm rot="5400000">
            <a:off x="7422687" y="1383143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ight Arrow 104"/>
          <p:cNvSpPr/>
          <p:nvPr/>
        </p:nvSpPr>
        <p:spPr>
          <a:xfrm rot="16200000">
            <a:off x="7422687" y="3687398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ight Arrow 105"/>
          <p:cNvSpPr/>
          <p:nvPr/>
        </p:nvSpPr>
        <p:spPr>
          <a:xfrm rot="5400000">
            <a:off x="7422687" y="2679286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ight Arrow 106"/>
          <p:cNvSpPr/>
          <p:nvPr/>
        </p:nvSpPr>
        <p:spPr>
          <a:xfrm rot="16200000">
            <a:off x="7422687" y="3687399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rot="5400000">
            <a:off x="7409945" y="2679286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 rot="16200000">
            <a:off x="7409945" y="3687399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ight Arrow 109"/>
          <p:cNvSpPr/>
          <p:nvPr/>
        </p:nvSpPr>
        <p:spPr>
          <a:xfrm rot="5400000">
            <a:off x="7409945" y="2679287"/>
            <a:ext cx="432048" cy="491314"/>
          </a:xfrm>
          <a:prstGeom prst="rightArrow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1" name="Straight Connector 110"/>
          <p:cNvCxnSpPr/>
          <p:nvPr/>
        </p:nvCxnSpPr>
        <p:spPr>
          <a:xfrm>
            <a:off x="7308304" y="4293096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7308304" y="4540478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7308304" y="4828510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7308304" y="5188550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7308304" y="5476582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7308304" y="5805264"/>
            <a:ext cx="576064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Slide 10">
            <a:hlinkClick r:id="" action="ppaction://media"/>
            <a:extLst>
              <a:ext uri="{FF2B5EF4-FFF2-40B4-BE49-F238E27FC236}">
                <a16:creationId xmlns:a16="http://schemas.microsoft.com/office/drawing/2014/main" id="{5DD6B78D-6EBB-4983-A3F4-6AE923D8DF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647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34"/>
    </mc:Choice>
    <mc:Fallback xmlns="">
      <p:transition spd="slow" advTm="92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1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0.00399 0.06319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0399 -0.05255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0.00399 0.06319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0399 -0.05255 " pathEditMode="relative" rAng="0" ptsTypes="AA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0.00399 0.06319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0399 -0.05255 " pathEditMode="relative" rAng="0" ptsTypes="AA">
                                      <p:cBhvr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000"/>
                            </p:stCondLst>
                            <p:childTnLst>
                              <p:par>
                                <p:cTn id="11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18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2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0.00312 0.2939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15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0"/>
                            </p:stCondLst>
                            <p:childTnLst>
                              <p:par>
                                <p:cTn id="15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16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17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000"/>
                            </p:stCondLst>
                            <p:childTnLst>
                              <p:par>
                                <p:cTn id="18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000"/>
                            </p:stCondLst>
                            <p:childTnLst>
                              <p:par>
                                <p:cTn id="185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0312 -0.09444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8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0"/>
                            </p:stCondLst>
                            <p:childTnLst>
                              <p:par>
                                <p:cTn id="193" presetID="42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00382 0.08403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2" grpId="0"/>
      <p:bldP spid="71" grpId="0" animBg="1"/>
      <p:bldP spid="71" grpId="1" animBg="1"/>
      <p:bldP spid="71" grpId="2" animBg="1"/>
      <p:bldP spid="86" grpId="0" animBg="1"/>
      <p:bldP spid="86" grpId="1" animBg="1"/>
      <p:bldP spid="86" grpId="2" animBg="1"/>
      <p:bldP spid="88" grpId="0" animBg="1"/>
      <p:bldP spid="88" grpId="1" animBg="1"/>
      <p:bldP spid="88" grpId="2" animBg="1"/>
      <p:bldP spid="89" grpId="0" animBg="1"/>
      <p:bldP spid="89" grpId="1" animBg="1"/>
      <p:bldP spid="89" grpId="2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</p:bldLst>
  </p:timing>
  <p:extLst>
    <p:ext uri="{E180D4A7-C9FB-4DFB-919C-405C955672EB}">
      <p14:showEvtLst xmlns:p14="http://schemas.microsoft.com/office/powerpoint/2010/main">
        <p14:playEvt time="1" objId="3"/>
        <p14:stopEvt time="92167" objId="3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+mn-lt"/>
                <a:cs typeface="Arial" pitchFamily="34" charset="0"/>
              </a:rPr>
              <a:t>Dense consolidation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+mj-lt"/>
                <a:cs typeface="Arial" pitchFamily="34" charset="0"/>
              </a:rPr>
              <a:t>If there is even more liquid/solid content in the lung then will actually get echoes emitted from deeper within the lung.</a:t>
            </a: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659" y="3789040"/>
            <a:ext cx="343852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3392797" y="3356992"/>
            <a:ext cx="2232248" cy="432048"/>
            <a:chOff x="395536" y="2492896"/>
            <a:chExt cx="2232248" cy="432048"/>
          </a:xfrm>
        </p:grpSpPr>
        <p:sp>
          <p:nvSpPr>
            <p:cNvPr id="16" name="Right Arrow 15"/>
            <p:cNvSpPr/>
            <p:nvPr/>
          </p:nvSpPr>
          <p:spPr>
            <a:xfrm rot="5400000">
              <a:off x="42516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ight Arrow 16"/>
            <p:cNvSpPr/>
            <p:nvPr/>
          </p:nvSpPr>
          <p:spPr>
            <a:xfrm rot="5400000">
              <a:off x="1013975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ight Arrow 17"/>
            <p:cNvSpPr/>
            <p:nvPr/>
          </p:nvSpPr>
          <p:spPr>
            <a:xfrm rot="5400000">
              <a:off x="1590039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ight Arrow 18"/>
            <p:cNvSpPr/>
            <p:nvPr/>
          </p:nvSpPr>
          <p:spPr>
            <a:xfrm rot="5400000">
              <a:off x="2166103" y="2463263"/>
              <a:ext cx="432048" cy="491314"/>
            </a:xfrm>
            <a:prstGeom prst="rightArrow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Slide 11">
            <a:hlinkClick r:id="" action="ppaction://media"/>
            <a:extLst>
              <a:ext uri="{FF2B5EF4-FFF2-40B4-BE49-F238E27FC236}">
                <a16:creationId xmlns:a16="http://schemas.microsoft.com/office/drawing/2014/main" id="{69DD7F3B-E380-45FD-B083-3B7C2E6C7F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136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77"/>
    </mc:Choice>
    <mc:Fallback xmlns="">
      <p:transition spd="slow" advTm="37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22222E-6 L 0.00694 0.3625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36024" objId="4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Dense consolidation</a:t>
            </a:r>
          </a:p>
        </p:txBody>
      </p:sp>
      <p:pic>
        <p:nvPicPr>
          <p:cNvPr id="7" name="Picture 6" descr="A screenshot of a ultrasound&#10;&#10;Description automatically generated with low confidence">
            <a:extLst>
              <a:ext uri="{FF2B5EF4-FFF2-40B4-BE49-F238E27FC236}">
                <a16:creationId xmlns:a16="http://schemas.microsoft.com/office/drawing/2014/main" id="{C1A08687-0B72-427B-9FA3-1BCC63782B9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" t="1312" r="3287" b="5772"/>
          <a:stretch/>
        </p:blipFill>
        <p:spPr>
          <a:xfrm>
            <a:off x="1043608" y="1556792"/>
            <a:ext cx="7056784" cy="47525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55C99BB-B8B2-4C8E-B4F2-6EBA2E6608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251"/>
          <a:stretch/>
        </p:blipFill>
        <p:spPr>
          <a:xfrm>
            <a:off x="562292" y="3642625"/>
            <a:ext cx="3330154" cy="2991101"/>
          </a:xfrm>
          <a:prstGeom prst="rect">
            <a:avLst/>
          </a:prstGeom>
        </p:spPr>
      </p:pic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C542FB5E-1F50-4A67-9ACC-61DB16672992}"/>
              </a:ext>
            </a:extLst>
          </p:cNvPr>
          <p:cNvCxnSpPr>
            <a:cxnSpLocks/>
          </p:cNvCxnSpPr>
          <p:nvPr/>
        </p:nvCxnSpPr>
        <p:spPr>
          <a:xfrm flipH="1" flipV="1">
            <a:off x="2483768" y="5067367"/>
            <a:ext cx="105373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D5A9E1C-B5C1-4319-8485-A840D9765F3A}"/>
              </a:ext>
            </a:extLst>
          </p:cNvPr>
          <p:cNvSpPr/>
          <p:nvPr/>
        </p:nvSpPr>
        <p:spPr>
          <a:xfrm>
            <a:off x="4003582" y="2492896"/>
            <a:ext cx="2196162" cy="2177618"/>
          </a:xfrm>
          <a:custGeom>
            <a:avLst/>
            <a:gdLst>
              <a:gd name="connsiteX0" fmla="*/ 365218 w 2217643"/>
              <a:gd name="connsiteY0" fmla="*/ 2076808 h 2076808"/>
              <a:gd name="connsiteX1" fmla="*/ 202658 w 2217643"/>
              <a:gd name="connsiteY1" fmla="*/ 1670408 h 2076808"/>
              <a:gd name="connsiteX2" fmla="*/ 70578 w 2217643"/>
              <a:gd name="connsiteY2" fmla="*/ 1223368 h 2076808"/>
              <a:gd name="connsiteX3" fmla="*/ 9618 w 2217643"/>
              <a:gd name="connsiteY3" fmla="*/ 837288 h 2076808"/>
              <a:gd name="connsiteX4" fmla="*/ 9618 w 2217643"/>
              <a:gd name="connsiteY4" fmla="*/ 512168 h 2076808"/>
              <a:gd name="connsiteX5" fmla="*/ 101058 w 2217643"/>
              <a:gd name="connsiteY5" fmla="*/ 319128 h 2076808"/>
              <a:gd name="connsiteX6" fmla="*/ 334738 w 2217643"/>
              <a:gd name="connsiteY6" fmla="*/ 75288 h 2076808"/>
              <a:gd name="connsiteX7" fmla="*/ 751298 w 2217643"/>
              <a:gd name="connsiteY7" fmla="*/ 14328 h 2076808"/>
              <a:gd name="connsiteX8" fmla="*/ 1157698 w 2217643"/>
              <a:gd name="connsiteY8" fmla="*/ 4168 h 2076808"/>
              <a:gd name="connsiteX9" fmla="*/ 1472658 w 2217643"/>
              <a:gd name="connsiteY9" fmla="*/ 4168 h 2076808"/>
              <a:gd name="connsiteX10" fmla="*/ 1645378 w 2217643"/>
              <a:gd name="connsiteY10" fmla="*/ 54968 h 2076808"/>
              <a:gd name="connsiteX11" fmla="*/ 1868898 w 2217643"/>
              <a:gd name="connsiteY11" fmla="*/ 34648 h 2076808"/>
              <a:gd name="connsiteX12" fmla="*/ 2122898 w 2217643"/>
              <a:gd name="connsiteY12" fmla="*/ 380088 h 2076808"/>
              <a:gd name="connsiteX13" fmla="*/ 2214338 w 2217643"/>
              <a:gd name="connsiteY13" fmla="*/ 552808 h 2076808"/>
              <a:gd name="connsiteX14" fmla="*/ 2021298 w 2217643"/>
              <a:gd name="connsiteY14" fmla="*/ 644248 h 2076808"/>
              <a:gd name="connsiteX15" fmla="*/ 1818098 w 2217643"/>
              <a:gd name="connsiteY15" fmla="*/ 827128 h 2076808"/>
              <a:gd name="connsiteX16" fmla="*/ 1381218 w 2217643"/>
              <a:gd name="connsiteY16" fmla="*/ 1111608 h 2076808"/>
              <a:gd name="connsiteX17" fmla="*/ 995138 w 2217643"/>
              <a:gd name="connsiteY17" fmla="*/ 1324968 h 2076808"/>
              <a:gd name="connsiteX18" fmla="*/ 568418 w 2217643"/>
              <a:gd name="connsiteY18" fmla="*/ 1731368 h 2076808"/>
              <a:gd name="connsiteX19" fmla="*/ 344898 w 2217643"/>
              <a:gd name="connsiteY19" fmla="*/ 2015848 h 207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217643" h="2076808">
                <a:moveTo>
                  <a:pt x="365218" y="2076808"/>
                </a:moveTo>
                <a:cubicBezTo>
                  <a:pt x="308491" y="1944728"/>
                  <a:pt x="251765" y="1812648"/>
                  <a:pt x="202658" y="1670408"/>
                </a:cubicBezTo>
                <a:cubicBezTo>
                  <a:pt x="153551" y="1528168"/>
                  <a:pt x="102751" y="1362221"/>
                  <a:pt x="70578" y="1223368"/>
                </a:cubicBezTo>
                <a:cubicBezTo>
                  <a:pt x="38405" y="1084515"/>
                  <a:pt x="19778" y="955821"/>
                  <a:pt x="9618" y="837288"/>
                </a:cubicBezTo>
                <a:cubicBezTo>
                  <a:pt x="-542" y="718755"/>
                  <a:pt x="-5622" y="598528"/>
                  <a:pt x="9618" y="512168"/>
                </a:cubicBezTo>
                <a:cubicBezTo>
                  <a:pt x="24858" y="425808"/>
                  <a:pt x="46871" y="391941"/>
                  <a:pt x="101058" y="319128"/>
                </a:cubicBezTo>
                <a:cubicBezTo>
                  <a:pt x="155245" y="246315"/>
                  <a:pt x="226365" y="126088"/>
                  <a:pt x="334738" y="75288"/>
                </a:cubicBezTo>
                <a:cubicBezTo>
                  <a:pt x="443111" y="24488"/>
                  <a:pt x="614138" y="26181"/>
                  <a:pt x="751298" y="14328"/>
                </a:cubicBezTo>
                <a:cubicBezTo>
                  <a:pt x="888458" y="2475"/>
                  <a:pt x="1037471" y="5861"/>
                  <a:pt x="1157698" y="4168"/>
                </a:cubicBezTo>
                <a:cubicBezTo>
                  <a:pt x="1277925" y="2475"/>
                  <a:pt x="1391378" y="-4299"/>
                  <a:pt x="1472658" y="4168"/>
                </a:cubicBezTo>
                <a:cubicBezTo>
                  <a:pt x="1553938" y="12635"/>
                  <a:pt x="1579338" y="49888"/>
                  <a:pt x="1645378" y="54968"/>
                </a:cubicBezTo>
                <a:cubicBezTo>
                  <a:pt x="1711418" y="60048"/>
                  <a:pt x="1789311" y="-19539"/>
                  <a:pt x="1868898" y="34648"/>
                </a:cubicBezTo>
                <a:cubicBezTo>
                  <a:pt x="1948485" y="88835"/>
                  <a:pt x="2065325" y="293728"/>
                  <a:pt x="2122898" y="380088"/>
                </a:cubicBezTo>
                <a:cubicBezTo>
                  <a:pt x="2180471" y="466448"/>
                  <a:pt x="2231271" y="508781"/>
                  <a:pt x="2214338" y="552808"/>
                </a:cubicBezTo>
                <a:cubicBezTo>
                  <a:pt x="2197405" y="596835"/>
                  <a:pt x="2087338" y="598528"/>
                  <a:pt x="2021298" y="644248"/>
                </a:cubicBezTo>
                <a:cubicBezTo>
                  <a:pt x="1955258" y="689968"/>
                  <a:pt x="1924778" y="749235"/>
                  <a:pt x="1818098" y="827128"/>
                </a:cubicBezTo>
                <a:cubicBezTo>
                  <a:pt x="1711418" y="905021"/>
                  <a:pt x="1518378" y="1028635"/>
                  <a:pt x="1381218" y="1111608"/>
                </a:cubicBezTo>
                <a:cubicBezTo>
                  <a:pt x="1244058" y="1194581"/>
                  <a:pt x="1130605" y="1221675"/>
                  <a:pt x="995138" y="1324968"/>
                </a:cubicBezTo>
                <a:cubicBezTo>
                  <a:pt x="859671" y="1428261"/>
                  <a:pt x="676791" y="1616222"/>
                  <a:pt x="568418" y="1731368"/>
                </a:cubicBezTo>
                <a:cubicBezTo>
                  <a:pt x="460045" y="1846514"/>
                  <a:pt x="402471" y="1931181"/>
                  <a:pt x="344898" y="2015848"/>
                </a:cubicBezTo>
              </a:path>
            </a:pathLst>
          </a:cu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2321E76-E25C-4B86-B9B8-6DF816D56051}"/>
              </a:ext>
            </a:extLst>
          </p:cNvPr>
          <p:cNvCxnSpPr>
            <a:cxnSpLocks/>
          </p:cNvCxnSpPr>
          <p:nvPr/>
        </p:nvCxnSpPr>
        <p:spPr>
          <a:xfrm flipH="1" flipV="1">
            <a:off x="5004046" y="3686748"/>
            <a:ext cx="144016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A73DCCD-0E9B-44CB-B7D8-C12858202E02}"/>
              </a:ext>
            </a:extLst>
          </p:cNvPr>
          <p:cNvCxnSpPr>
            <a:cxnSpLocks/>
          </p:cNvCxnSpPr>
          <p:nvPr/>
        </p:nvCxnSpPr>
        <p:spPr>
          <a:xfrm flipH="1" flipV="1">
            <a:off x="4610645" y="3734410"/>
            <a:ext cx="105373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440FDE9-0C2D-4FEC-A26F-5530D02BC95F}"/>
              </a:ext>
            </a:extLst>
          </p:cNvPr>
          <p:cNvCxnSpPr>
            <a:cxnSpLocks/>
          </p:cNvCxnSpPr>
          <p:nvPr/>
        </p:nvCxnSpPr>
        <p:spPr>
          <a:xfrm flipV="1">
            <a:off x="4283968" y="3545921"/>
            <a:ext cx="144016" cy="9631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B7A6272-B8E0-4CEC-91B1-7E42E5F77A88}"/>
              </a:ext>
            </a:extLst>
          </p:cNvPr>
          <p:cNvCxnSpPr>
            <a:cxnSpLocks/>
          </p:cNvCxnSpPr>
          <p:nvPr/>
        </p:nvCxnSpPr>
        <p:spPr>
          <a:xfrm flipH="1" flipV="1">
            <a:off x="5875708" y="3082507"/>
            <a:ext cx="324036" cy="69298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73F37D0-EA3D-4B7E-A042-22254C2ED1F0}"/>
              </a:ext>
            </a:extLst>
          </p:cNvPr>
          <p:cNvCxnSpPr>
            <a:cxnSpLocks/>
          </p:cNvCxnSpPr>
          <p:nvPr/>
        </p:nvCxnSpPr>
        <p:spPr>
          <a:xfrm flipV="1">
            <a:off x="4016199" y="3384527"/>
            <a:ext cx="288032" cy="82809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4760A0B-75DA-427B-9CCF-7861FB156B59}"/>
              </a:ext>
            </a:extLst>
          </p:cNvPr>
          <p:cNvCxnSpPr>
            <a:cxnSpLocks/>
          </p:cNvCxnSpPr>
          <p:nvPr/>
        </p:nvCxnSpPr>
        <p:spPr>
          <a:xfrm flipH="1" flipV="1">
            <a:off x="5436096" y="3068960"/>
            <a:ext cx="504056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Slide 12">
            <a:hlinkClick r:id="" action="ppaction://media"/>
            <a:extLst>
              <a:ext uri="{FF2B5EF4-FFF2-40B4-BE49-F238E27FC236}">
                <a16:creationId xmlns:a16="http://schemas.microsoft.com/office/drawing/2014/main" id="{A4485E51-A870-4B79-B1B9-FDCB7C2137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931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70"/>
    </mc:Choice>
    <mc:Fallback xmlns="">
      <p:transition spd="slow" advTm="42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6" grpId="0" animBg="1"/>
    </p:bldLst>
  </p:timing>
  <p:extLst>
    <p:ext uri="{E180D4A7-C9FB-4DFB-919C-405C955672EB}">
      <p14:showEvtLst xmlns:p14="http://schemas.microsoft.com/office/powerpoint/2010/main">
        <p14:playEvt time="0" objId="3"/>
        <p14:stopEvt time="42570" objId="3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Pleural Effusion</a:t>
            </a:r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99136"/>
            <a:ext cx="4608512" cy="359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28966"/>
            <a:ext cx="3514725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758FEEE-1396-40E5-80AB-A8997458D06C}"/>
              </a:ext>
            </a:extLst>
          </p:cNvPr>
          <p:cNvCxnSpPr>
            <a:cxnSpLocks/>
          </p:cNvCxnSpPr>
          <p:nvPr/>
        </p:nvCxnSpPr>
        <p:spPr>
          <a:xfrm flipH="1" flipV="1">
            <a:off x="6084169" y="5121187"/>
            <a:ext cx="432047" cy="90010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D01403-54BC-43DF-9155-19C84630EA67}"/>
              </a:ext>
            </a:extLst>
          </p:cNvPr>
          <p:cNvCxnSpPr>
            <a:cxnSpLocks/>
          </p:cNvCxnSpPr>
          <p:nvPr/>
        </p:nvCxnSpPr>
        <p:spPr>
          <a:xfrm flipH="1" flipV="1">
            <a:off x="5422431" y="4479336"/>
            <a:ext cx="432047" cy="90010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Slide 13">
            <a:hlinkClick r:id="" action="ppaction://media"/>
            <a:extLst>
              <a:ext uri="{FF2B5EF4-FFF2-40B4-BE49-F238E27FC236}">
                <a16:creationId xmlns:a16="http://schemas.microsoft.com/office/drawing/2014/main" id="{F9A7D9F8-6A74-4B52-88CF-1B26F3503F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062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9"/>
    </mc:Choice>
    <mc:Fallback xmlns="">
      <p:transition spd="slow" advTm="41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3"/>
        <p14:stopEvt time="40526" objId="3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Mirror Image artefact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Reverberation again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743" y="2348880"/>
            <a:ext cx="4024713" cy="4118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90754"/>
            <a:ext cx="4095750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2181292" y="3112392"/>
            <a:ext cx="616421" cy="604639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2135200" y="1628800"/>
            <a:ext cx="708608" cy="721639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Down Arrow 7"/>
          <p:cNvSpPr/>
          <p:nvPr/>
        </p:nvSpPr>
        <p:spPr>
          <a:xfrm rot="10800000">
            <a:off x="2128378" y="4362274"/>
            <a:ext cx="708608" cy="721639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Down Arrow 9"/>
          <p:cNvSpPr/>
          <p:nvPr/>
        </p:nvSpPr>
        <p:spPr>
          <a:xfrm rot="10800000">
            <a:off x="2123729" y="4363545"/>
            <a:ext cx="708608" cy="721639"/>
          </a:xfrm>
          <a:prstGeom prst="downArrow">
            <a:avLst/>
          </a:prstGeom>
          <a:solidFill>
            <a:srgbClr val="0070C0">
              <a:alpha val="5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Down Arrow 8"/>
          <p:cNvSpPr/>
          <p:nvPr/>
        </p:nvSpPr>
        <p:spPr>
          <a:xfrm>
            <a:off x="2123728" y="2636912"/>
            <a:ext cx="708608" cy="721639"/>
          </a:xfrm>
          <a:prstGeom prst="downArrow">
            <a:avLst/>
          </a:prstGeom>
          <a:solidFill>
            <a:srgbClr val="0070C0">
              <a:alpha val="5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2195736" y="5200625"/>
            <a:ext cx="616421" cy="604639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Slide 14">
            <a:hlinkClick r:id="" action="ppaction://media"/>
            <a:extLst>
              <a:ext uri="{FF2B5EF4-FFF2-40B4-BE49-F238E27FC236}">
                <a16:creationId xmlns:a16="http://schemas.microsoft.com/office/drawing/2014/main" id="{2CEB7FB9-854C-4F67-8F86-CC8ABBD2D1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683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8"/>
    </mc:Choice>
    <mc:Fallback xmlns="">
      <p:transition spd="slow" advTm="82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5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-0.00052 0.304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05556E-6 2.96296E-6 L 0.00069 0.1574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78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0.01019 L 0.00069 -0.38797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1042 L 0.00017 -0.3884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  <p:bldP spid="5" grpId="1" animBg="1"/>
      <p:bldP spid="5" grpId="2" animBg="1"/>
      <p:bldP spid="8" grpId="0" animBg="1"/>
      <p:bldP spid="8" grpId="1" animBg="1"/>
      <p:bldP spid="10" grpId="0" animBg="1"/>
      <p:bldP spid="10" grpId="1" animBg="1"/>
      <p:bldP spid="9" grpId="0" animBg="1"/>
      <p:bldP spid="9" grpId="1" animBg="1"/>
      <p:bldP spid="9" grpId="2" animBg="1"/>
      <p:bldP spid="11" grpId="0" animBg="1"/>
    </p:bldLst>
  </p:timing>
  <p:extLst>
    <p:ext uri="{E180D4A7-C9FB-4DFB-919C-405C955672EB}">
      <p14:showEvtLst xmlns:p14="http://schemas.microsoft.com/office/powerpoint/2010/main">
        <p14:playEvt time="0" objId="6"/>
        <p14:stopEvt time="82557" objId="6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itchFamily="34" charset="0"/>
              </a:rPr>
              <a:t>Pleural Effusion</a:t>
            </a:r>
          </a:p>
        </p:txBody>
      </p:sp>
      <p:pic>
        <p:nvPicPr>
          <p:cNvPr id="6" name="Picture 5" descr="A close-up of a fetus&#10;&#10;Description automatically generated with medium confidence">
            <a:extLst>
              <a:ext uri="{FF2B5EF4-FFF2-40B4-BE49-F238E27FC236}">
                <a16:creationId xmlns:a16="http://schemas.microsoft.com/office/drawing/2014/main" id="{A60C97DB-2F5D-4067-8A54-A0963DDB67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56792"/>
            <a:ext cx="6959434" cy="4668876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30B9AEE-08A5-4D53-BDBD-E4192056D018}"/>
              </a:ext>
            </a:extLst>
          </p:cNvPr>
          <p:cNvCxnSpPr>
            <a:cxnSpLocks/>
          </p:cNvCxnSpPr>
          <p:nvPr/>
        </p:nvCxnSpPr>
        <p:spPr>
          <a:xfrm>
            <a:off x="3039419" y="2823745"/>
            <a:ext cx="308445" cy="1142899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739FEE0-4714-461A-B1A4-F90D6DDB931C}"/>
              </a:ext>
            </a:extLst>
          </p:cNvPr>
          <p:cNvSpPr txBox="1"/>
          <p:nvPr/>
        </p:nvSpPr>
        <p:spPr>
          <a:xfrm>
            <a:off x="2699792" y="2454413"/>
            <a:ext cx="64807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Lung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FF5E0AD-19EE-446B-842C-E530DED79737}"/>
              </a:ext>
            </a:extLst>
          </p:cNvPr>
          <p:cNvSpPr txBox="1"/>
          <p:nvPr/>
        </p:nvSpPr>
        <p:spPr>
          <a:xfrm>
            <a:off x="4056762" y="2698805"/>
            <a:ext cx="150196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Pleural Fluid</a:t>
            </a:r>
            <a:endParaRPr lang="en-GB" sz="1500" dirty="0">
              <a:solidFill>
                <a:schemeClr val="bg1"/>
              </a:solidFill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505A882-8AD3-4BFE-841E-19F20DD65953}"/>
              </a:ext>
            </a:extLst>
          </p:cNvPr>
          <p:cNvCxnSpPr>
            <a:cxnSpLocks/>
          </p:cNvCxnSpPr>
          <p:nvPr/>
        </p:nvCxnSpPr>
        <p:spPr>
          <a:xfrm>
            <a:off x="5832759" y="2252295"/>
            <a:ext cx="308445" cy="1142899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BFEAAA8-B687-47F4-B7A2-E8EB99CE0457}"/>
              </a:ext>
            </a:extLst>
          </p:cNvPr>
          <p:cNvSpPr txBox="1"/>
          <p:nvPr/>
        </p:nvSpPr>
        <p:spPr>
          <a:xfrm>
            <a:off x="5228177" y="1882963"/>
            <a:ext cx="12091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Diaphragm</a:t>
            </a:r>
            <a:endParaRPr lang="en-GB" sz="1500" dirty="0">
              <a:solidFill>
                <a:schemeClr val="bg1"/>
              </a:solidFill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A796C26-1C3E-4257-922C-B869BF233108}"/>
              </a:ext>
            </a:extLst>
          </p:cNvPr>
          <p:cNvCxnSpPr>
            <a:cxnSpLocks/>
          </p:cNvCxnSpPr>
          <p:nvPr/>
        </p:nvCxnSpPr>
        <p:spPr>
          <a:xfrm flipH="1" flipV="1">
            <a:off x="4860032" y="5212439"/>
            <a:ext cx="216024" cy="560734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872E7C4-AA2B-49FF-A5A4-985453F5AC28}"/>
              </a:ext>
            </a:extLst>
          </p:cNvPr>
          <p:cNvSpPr txBox="1"/>
          <p:nvPr/>
        </p:nvSpPr>
        <p:spPr>
          <a:xfrm>
            <a:off x="4688116" y="5773173"/>
            <a:ext cx="10801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Vertebra</a:t>
            </a:r>
            <a:endParaRPr lang="en-GB" sz="1500" dirty="0">
              <a:solidFill>
                <a:schemeClr val="bg1"/>
              </a:solidFill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DF9E7C9-3C92-4725-9A2A-5F24FE447FC5}"/>
              </a:ext>
            </a:extLst>
          </p:cNvPr>
          <p:cNvCxnSpPr>
            <a:cxnSpLocks/>
          </p:cNvCxnSpPr>
          <p:nvPr/>
        </p:nvCxnSpPr>
        <p:spPr>
          <a:xfrm flipH="1">
            <a:off x="6583577" y="3181661"/>
            <a:ext cx="543077" cy="427066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5497F9C7-FE30-4830-99FC-B6EFA4808725}"/>
              </a:ext>
            </a:extLst>
          </p:cNvPr>
          <p:cNvSpPr txBox="1"/>
          <p:nvPr/>
        </p:nvSpPr>
        <p:spPr>
          <a:xfrm>
            <a:off x="6712498" y="2892328"/>
            <a:ext cx="145963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</a:rPr>
              <a:t>Liver/Spleen</a:t>
            </a:r>
            <a:endParaRPr lang="en-GB" sz="1500" dirty="0"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D1C88A-E589-4446-9B93-4789644F31A5}"/>
              </a:ext>
            </a:extLst>
          </p:cNvPr>
          <p:cNvSpPr txBox="1"/>
          <p:nvPr/>
        </p:nvSpPr>
        <p:spPr>
          <a:xfrm>
            <a:off x="5263853" y="6330965"/>
            <a:ext cx="352839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Posterior Acoustic Enhancement</a:t>
            </a:r>
            <a:endParaRPr lang="en-GB" dirty="0"/>
          </a:p>
        </p:txBody>
      </p:sp>
      <p:pic>
        <p:nvPicPr>
          <p:cNvPr id="3" name="Slide 15">
            <a:hlinkClick r:id="" action="ppaction://media"/>
            <a:extLst>
              <a:ext uri="{FF2B5EF4-FFF2-40B4-BE49-F238E27FC236}">
                <a16:creationId xmlns:a16="http://schemas.microsoft.com/office/drawing/2014/main" id="{225786B2-DE6F-4F34-B4BB-63DF05FA3D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673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65"/>
    </mc:Choice>
    <mc:Fallback xmlns="">
      <p:transition spd="slow" advTm="42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6" grpId="0" animBg="1"/>
    </p:bldLst>
  </p:timing>
  <p:extLst>
    <p:ext uri="{E180D4A7-C9FB-4DFB-919C-405C955672EB}">
      <p14:showEvtLst xmlns:p14="http://schemas.microsoft.com/office/powerpoint/2010/main">
        <p14:playEvt time="0" objId="3"/>
        <p14:stopEvt time="42365" objId="3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D0011-CE44-42CA-A5A7-440EB5125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Transducer (Probe) Types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3046D-B61C-4D1C-B214-DCA02EA49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754758" cy="4525963"/>
          </a:xfrm>
        </p:spPr>
        <p:txBody>
          <a:bodyPr>
            <a:normAutofit/>
          </a:bodyPr>
          <a:lstStyle/>
          <a:p>
            <a:r>
              <a:rPr lang="en-US" dirty="0"/>
              <a:t>Linear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F240AFF-044C-446F-ADB4-D7A96B251264}"/>
              </a:ext>
            </a:extLst>
          </p:cNvPr>
          <p:cNvSpPr txBox="1">
            <a:spLocks/>
          </p:cNvSpPr>
          <p:nvPr/>
        </p:nvSpPr>
        <p:spPr>
          <a:xfrm>
            <a:off x="4572000" y="1600199"/>
            <a:ext cx="37547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BD63D1C-CF8C-4DB1-9CF2-4921A132F66D}"/>
              </a:ext>
            </a:extLst>
          </p:cNvPr>
          <p:cNvSpPr txBox="1">
            <a:spLocks/>
          </p:cNvSpPr>
          <p:nvPr/>
        </p:nvSpPr>
        <p:spPr>
          <a:xfrm>
            <a:off x="4932042" y="1600199"/>
            <a:ext cx="37547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3D5BF8D-5107-4C71-B1CD-5FCD0974B310}"/>
              </a:ext>
            </a:extLst>
          </p:cNvPr>
          <p:cNvSpPr txBox="1">
            <a:spLocks/>
          </p:cNvSpPr>
          <p:nvPr/>
        </p:nvSpPr>
        <p:spPr>
          <a:xfrm>
            <a:off x="4778641" y="1600199"/>
            <a:ext cx="375475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Curvilinear </a:t>
            </a:r>
          </a:p>
        </p:txBody>
      </p:sp>
      <p:pic>
        <p:nvPicPr>
          <p:cNvPr id="7" name="Picture 6" descr="A picture containing wall, indoor, person, remote&#10;&#10;Description automatically generated">
            <a:extLst>
              <a:ext uri="{FF2B5EF4-FFF2-40B4-BE49-F238E27FC236}">
                <a16:creationId xmlns:a16="http://schemas.microsoft.com/office/drawing/2014/main" id="{ED9F84A1-E128-48B6-AE71-ABB7A5EDD5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27601" r="19550" b="17800"/>
          <a:stretch/>
        </p:blipFill>
        <p:spPr>
          <a:xfrm rot="5400000">
            <a:off x="4790033" y="2959821"/>
            <a:ext cx="3421533" cy="2911152"/>
          </a:xfrm>
          <a:prstGeom prst="rect">
            <a:avLst/>
          </a:prstGeom>
        </p:spPr>
      </p:pic>
      <p:pic>
        <p:nvPicPr>
          <p:cNvPr id="11" name="Picture 10" descr="A picture containing wall, person, electronics, hand&#10;&#10;Description automatically generated">
            <a:extLst>
              <a:ext uri="{FF2B5EF4-FFF2-40B4-BE49-F238E27FC236}">
                <a16:creationId xmlns:a16="http://schemas.microsoft.com/office/drawing/2014/main" id="{8B25549D-5138-4397-A111-D62A71551FE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7" t="28210" r="39500" b="30014"/>
          <a:stretch/>
        </p:blipFill>
        <p:spPr>
          <a:xfrm rot="5400000">
            <a:off x="548833" y="2972743"/>
            <a:ext cx="3421825" cy="2885012"/>
          </a:xfrm>
          <a:prstGeom prst="rect">
            <a:avLst/>
          </a:prstGeom>
        </p:spPr>
      </p:pic>
      <p:pic>
        <p:nvPicPr>
          <p:cNvPr id="6" name="Slide 16">
            <a:hlinkClick r:id="" action="ppaction://media"/>
            <a:extLst>
              <a:ext uri="{FF2B5EF4-FFF2-40B4-BE49-F238E27FC236}">
                <a16:creationId xmlns:a16="http://schemas.microsoft.com/office/drawing/2014/main" id="{25074E95-6743-4006-911F-399E51FEE1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2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0"/>
    </mc:Choice>
    <mc:Fallback xmlns="">
      <p:transition spd="slow" advTm="13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6"/>
        <p14:stopEvt time="13020" objId="6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A0FF3-0541-475E-8AA1-DF85F564D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Linear Probes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BD460-8523-47CF-8B48-5F144734D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62500" lnSpcReduction="20000"/>
          </a:bodyPr>
          <a:lstStyle/>
          <a:p>
            <a:r>
              <a:rPr lang="en-US" sz="4300" dirty="0"/>
              <a:t>Higher Frequency 7.5 – 10 MHz (short wavelength)</a:t>
            </a:r>
          </a:p>
          <a:p>
            <a:pPr lvl="1"/>
            <a:r>
              <a:rPr lang="en-US" sz="3700" dirty="0">
                <a:solidFill>
                  <a:srgbClr val="00B050"/>
                </a:solidFill>
              </a:rPr>
              <a:t>Higher resolution</a:t>
            </a:r>
          </a:p>
          <a:p>
            <a:pPr lvl="1"/>
            <a:r>
              <a:rPr lang="en-US" sz="3700" dirty="0">
                <a:solidFill>
                  <a:srgbClr val="FF0000"/>
                </a:solidFill>
              </a:rPr>
              <a:t>Poorer penetration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r>
              <a:rPr lang="en-US" sz="4300" dirty="0"/>
              <a:t>Rectangular FOV width of the probe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sz="4300" dirty="0"/>
              <a:t>Small superficial structures</a:t>
            </a:r>
          </a:p>
          <a:p>
            <a:pPr lvl="1"/>
            <a:r>
              <a:rPr lang="en-US" sz="3700" dirty="0"/>
              <a:t>Thyroids</a:t>
            </a:r>
          </a:p>
          <a:p>
            <a:pPr lvl="1"/>
            <a:r>
              <a:rPr lang="en-US" sz="3700" dirty="0"/>
              <a:t>Testes</a:t>
            </a:r>
          </a:p>
          <a:p>
            <a:pPr lvl="1"/>
            <a:r>
              <a:rPr lang="en-US" sz="3700" dirty="0"/>
              <a:t>Breast</a:t>
            </a:r>
          </a:p>
          <a:p>
            <a:pPr lvl="1"/>
            <a:r>
              <a:rPr lang="en-US" sz="3700" dirty="0"/>
              <a:t>MSK</a:t>
            </a:r>
          </a:p>
          <a:p>
            <a:r>
              <a:rPr lang="en-US" sz="4300" dirty="0"/>
              <a:t>Subtle pathology</a:t>
            </a:r>
          </a:p>
          <a:p>
            <a:r>
              <a:rPr lang="en-US" sz="4300" dirty="0"/>
              <a:t>Can’t scan deep structures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8" name="Picture 4" descr="thyroid, Photonics PPP, ultrasound, LUCA probe, Europe">
            <a:extLst>
              <a:ext uri="{FF2B5EF4-FFF2-40B4-BE49-F238E27FC236}">
                <a16:creationId xmlns:a16="http://schemas.microsoft.com/office/drawing/2014/main" id="{D7ACD27B-F408-428C-B234-D834261D8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9" y="4911797"/>
            <a:ext cx="2154547" cy="170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EA3AD48F-0DAF-4308-80B9-240A2F9519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869" y="2132856"/>
            <a:ext cx="2154547" cy="2750406"/>
          </a:xfrm>
          <a:prstGeom prst="rect">
            <a:avLst/>
          </a:prstGeom>
        </p:spPr>
      </p:pic>
      <p:pic>
        <p:nvPicPr>
          <p:cNvPr id="8" name="Picture 7" descr="A picture containing wall, person, electronics, hand&#10;&#10;Description automatically generated">
            <a:extLst>
              <a:ext uri="{FF2B5EF4-FFF2-40B4-BE49-F238E27FC236}">
                <a16:creationId xmlns:a16="http://schemas.microsoft.com/office/drawing/2014/main" id="{51485B7D-EEE2-4DE9-873B-F11089D18A9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7" t="28210" r="39500" b="30014"/>
          <a:stretch/>
        </p:blipFill>
        <p:spPr>
          <a:xfrm rot="5400000">
            <a:off x="6578879" y="349122"/>
            <a:ext cx="1037147" cy="874440"/>
          </a:xfrm>
          <a:prstGeom prst="rect">
            <a:avLst/>
          </a:prstGeom>
        </p:spPr>
      </p:pic>
      <p:pic>
        <p:nvPicPr>
          <p:cNvPr id="4" name="Slide 17">
            <a:hlinkClick r:id="" action="ppaction://media"/>
            <a:extLst>
              <a:ext uri="{FF2B5EF4-FFF2-40B4-BE49-F238E27FC236}">
                <a16:creationId xmlns:a16="http://schemas.microsoft.com/office/drawing/2014/main" id="{48DF0D2A-2651-491B-AAA3-F5D174CC5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62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21"/>
    </mc:Choice>
    <mc:Fallback xmlns="">
      <p:transition spd="slow" advTm="37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37221" objId="4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A0FF3-0541-475E-8AA1-DF85F564D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Curvilinear Probes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BD460-8523-47CF-8B48-5F144734D8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Lower Frequency 2-4 MHz (Long wavelength)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Lower resolution</a:t>
            </a:r>
          </a:p>
          <a:p>
            <a:pPr lvl="1"/>
            <a:r>
              <a:rPr lang="en-US" dirty="0">
                <a:solidFill>
                  <a:srgbClr val="00B050"/>
                </a:solidFill>
              </a:rPr>
              <a:t>Higher penetration</a:t>
            </a:r>
          </a:p>
          <a:p>
            <a:endParaRPr lang="en-US" dirty="0"/>
          </a:p>
          <a:p>
            <a:r>
              <a:rPr lang="en-US" dirty="0"/>
              <a:t>Sector shaped FOV</a:t>
            </a:r>
          </a:p>
          <a:p>
            <a:endParaRPr lang="en-US" dirty="0"/>
          </a:p>
          <a:p>
            <a:r>
              <a:rPr lang="en-US" dirty="0"/>
              <a:t>Larger deep structures</a:t>
            </a:r>
          </a:p>
          <a:p>
            <a:pPr lvl="1"/>
            <a:r>
              <a:rPr lang="en-US" dirty="0"/>
              <a:t>HPB</a:t>
            </a:r>
          </a:p>
          <a:p>
            <a:pPr lvl="1"/>
            <a:r>
              <a:rPr lang="en-US" dirty="0"/>
              <a:t>KUB</a:t>
            </a:r>
          </a:p>
          <a:p>
            <a:pPr lvl="1"/>
            <a:r>
              <a:rPr lang="en-US" b="1" i="1" dirty="0"/>
              <a:t>Thoracic</a:t>
            </a:r>
            <a:endParaRPr lang="en-GB" b="1" i="1" dirty="0"/>
          </a:p>
        </p:txBody>
      </p:sp>
      <p:pic>
        <p:nvPicPr>
          <p:cNvPr id="2050" name="Picture 2" descr="Samsung RS80A Ultrasound Machine - Avante Ultrasound">
            <a:extLst>
              <a:ext uri="{FF2B5EF4-FFF2-40B4-BE49-F238E27FC236}">
                <a16:creationId xmlns:a16="http://schemas.microsoft.com/office/drawing/2014/main" id="{074D8864-B6F4-4B76-B86F-78A035F45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14489"/>
            <a:ext cx="1080120" cy="83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AA94B8-527E-4995-A7A3-9E2DA3B18F7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57" t="8211" r="2989" b="3146"/>
          <a:stretch/>
        </p:blipFill>
        <p:spPr>
          <a:xfrm>
            <a:off x="5544108" y="4508525"/>
            <a:ext cx="2664296" cy="1800200"/>
          </a:xfrm>
          <a:prstGeom prst="rect">
            <a:avLst/>
          </a:prstGeom>
        </p:spPr>
      </p:pic>
      <p:pic>
        <p:nvPicPr>
          <p:cNvPr id="5" name="Picture 4" descr="Diagram, shape&#10;&#10;Description automatically generated">
            <a:extLst>
              <a:ext uri="{FF2B5EF4-FFF2-40B4-BE49-F238E27FC236}">
                <a16:creationId xmlns:a16="http://schemas.microsoft.com/office/drawing/2014/main" id="{2B16543F-79AA-43B1-9A8A-B055CBE3618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013" y="2277224"/>
            <a:ext cx="3168352" cy="2117875"/>
          </a:xfrm>
          <a:prstGeom prst="rect">
            <a:avLst/>
          </a:prstGeom>
        </p:spPr>
      </p:pic>
      <p:pic>
        <p:nvPicPr>
          <p:cNvPr id="4" name="Slide 18">
            <a:hlinkClick r:id="" action="ppaction://media"/>
            <a:extLst>
              <a:ext uri="{FF2B5EF4-FFF2-40B4-BE49-F238E27FC236}">
                <a16:creationId xmlns:a16="http://schemas.microsoft.com/office/drawing/2014/main" id="{C706C2D6-AE47-44EE-A6AD-1815BBDFDE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2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37"/>
    </mc:Choice>
    <mc:Fallback xmlns="">
      <p:transition spd="slow" advTm="24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24937" objId="4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Doppler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GB" sz="3000" dirty="0"/>
              <a:t>When emitted US waves interact with a moving interface, their frequency changes.</a:t>
            </a:r>
          </a:p>
          <a:p>
            <a:r>
              <a:rPr lang="en-GB" sz="3000" dirty="0"/>
              <a:t>Can be displayed as colour.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000" i="1" dirty="0"/>
              <a:t>Could use to distinguish between debris (non-vascular) and pleural thickening (vascular)</a:t>
            </a:r>
          </a:p>
          <a:p>
            <a:endParaRPr lang="en-GB" dirty="0"/>
          </a:p>
          <a:p>
            <a:pPr marL="457200" lvl="1" indent="0">
              <a:buNone/>
            </a:pPr>
            <a:endParaRPr lang="en-GB" b="1" dirty="0">
              <a:solidFill>
                <a:srgbClr val="002060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F74CFF-074E-4E36-B802-995DCE7E9E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875" r="3918"/>
          <a:stretch/>
        </p:blipFill>
        <p:spPr>
          <a:xfrm>
            <a:off x="1187624" y="3284984"/>
            <a:ext cx="2664296" cy="16847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BDAD7E-5A69-40C9-A4AB-5F74DA2272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2"/>
          <a:stretch/>
        </p:blipFill>
        <p:spPr bwMode="auto">
          <a:xfrm>
            <a:off x="5292080" y="3292398"/>
            <a:ext cx="2488434" cy="168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84CAA6-42D5-443B-92DA-572767767B7E}"/>
              </a:ext>
            </a:extLst>
          </p:cNvPr>
          <p:cNvSpPr txBox="1"/>
          <p:nvPr/>
        </p:nvSpPr>
        <p:spPr>
          <a:xfrm>
            <a:off x="755576" y="4965349"/>
            <a:ext cx="34667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Color Doppler: Directional</a:t>
            </a:r>
            <a:endParaRPr lang="en-GB" sz="22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B02391-B865-429B-86C4-15DF1BFD9ABF}"/>
              </a:ext>
            </a:extLst>
          </p:cNvPr>
          <p:cNvSpPr txBox="1"/>
          <p:nvPr/>
        </p:nvSpPr>
        <p:spPr>
          <a:xfrm>
            <a:off x="4499992" y="4980589"/>
            <a:ext cx="4007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Pulse Doppler: Non-Directional</a:t>
            </a:r>
            <a:endParaRPr lang="en-GB" sz="2200" b="1" dirty="0"/>
          </a:p>
        </p:txBody>
      </p:sp>
      <p:pic>
        <p:nvPicPr>
          <p:cNvPr id="8" name="Slide 19">
            <a:hlinkClick r:id="" action="ppaction://media"/>
            <a:extLst>
              <a:ext uri="{FF2B5EF4-FFF2-40B4-BE49-F238E27FC236}">
                <a16:creationId xmlns:a16="http://schemas.microsoft.com/office/drawing/2014/main" id="{482D6E40-A472-4E37-A52D-2663C7F6A5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77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83"/>
    </mc:Choice>
    <mc:Fallback xmlns="">
      <p:transition spd="slow" advTm="53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9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8"/>
        <p14:stopEvt time="53283" objId="8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A picture containing indoor, monitor, black, control panel&#10;&#10;Description automatically generated">
            <a:extLst>
              <a:ext uri="{FF2B5EF4-FFF2-40B4-BE49-F238E27FC236}">
                <a16:creationId xmlns:a16="http://schemas.microsoft.com/office/drawing/2014/main" id="{7205C444-619E-4988-97F3-0A986178F8E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0" r="5901"/>
          <a:stretch/>
        </p:blipFill>
        <p:spPr>
          <a:xfrm rot="5400000">
            <a:off x="2080419" y="1665034"/>
            <a:ext cx="4983161" cy="4622662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Optimizing Image (Knobology)</a:t>
            </a:r>
            <a:endParaRPr lang="en-GB" b="1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1A01C965-B2AA-4D98-88D4-F4C5212DBF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177FCD-5EEC-4FF1-9240-CB44E4DB6C45}"/>
              </a:ext>
            </a:extLst>
          </p:cNvPr>
          <p:cNvSpPr txBox="1"/>
          <p:nvPr/>
        </p:nvSpPr>
        <p:spPr>
          <a:xfrm>
            <a:off x="7099355" y="5182983"/>
            <a:ext cx="129614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Depth</a:t>
            </a:r>
            <a:endParaRPr lang="en-GB" sz="2400" b="1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247985E-3FB7-4AAD-9541-83A316C516F4}"/>
              </a:ext>
            </a:extLst>
          </p:cNvPr>
          <p:cNvCxnSpPr>
            <a:cxnSpLocks/>
          </p:cNvCxnSpPr>
          <p:nvPr/>
        </p:nvCxnSpPr>
        <p:spPr>
          <a:xfrm flipH="1" flipV="1">
            <a:off x="6307267" y="4693736"/>
            <a:ext cx="792088" cy="7200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A34BA34-4361-48DD-9625-D23C770C5727}"/>
              </a:ext>
            </a:extLst>
          </p:cNvPr>
          <p:cNvSpPr txBox="1"/>
          <p:nvPr/>
        </p:nvSpPr>
        <p:spPr>
          <a:xfrm>
            <a:off x="681063" y="2503879"/>
            <a:ext cx="129614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Gain</a:t>
            </a:r>
            <a:endParaRPr lang="en-GB" sz="2400" b="1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9D68635-7814-4DC0-BC27-40DD0B338A91}"/>
              </a:ext>
            </a:extLst>
          </p:cNvPr>
          <p:cNvCxnSpPr>
            <a:cxnSpLocks/>
          </p:cNvCxnSpPr>
          <p:nvPr/>
        </p:nvCxnSpPr>
        <p:spPr>
          <a:xfrm>
            <a:off x="1986787" y="2734712"/>
            <a:ext cx="2304256" cy="79208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3B20093-A078-4BB4-9423-B0DC96F1B43C}"/>
              </a:ext>
            </a:extLst>
          </p:cNvPr>
          <p:cNvSpPr txBox="1"/>
          <p:nvPr/>
        </p:nvSpPr>
        <p:spPr>
          <a:xfrm>
            <a:off x="7237203" y="3147098"/>
            <a:ext cx="129614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Focus</a:t>
            </a:r>
            <a:endParaRPr lang="en-GB" sz="2400" b="1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D551A1A-319C-4703-AF6C-36743B48F713}"/>
              </a:ext>
            </a:extLst>
          </p:cNvPr>
          <p:cNvCxnSpPr>
            <a:cxnSpLocks/>
          </p:cNvCxnSpPr>
          <p:nvPr/>
        </p:nvCxnSpPr>
        <p:spPr>
          <a:xfrm flipH="1">
            <a:off x="6812920" y="3608763"/>
            <a:ext cx="424283" cy="8429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" name="Slide 20">
            <a:hlinkClick r:id="" action="ppaction://media"/>
            <a:extLst>
              <a:ext uri="{FF2B5EF4-FFF2-40B4-BE49-F238E27FC236}">
                <a16:creationId xmlns:a16="http://schemas.microsoft.com/office/drawing/2014/main" id="{A1EBE436-28E9-4488-9426-73E54E3EE6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6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7"/>
    </mc:Choice>
    <mc:Fallback xmlns="">
      <p:transition spd="slow" advTm="28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28137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Gain</a:t>
            </a:r>
            <a:endParaRPr lang="en-GB" b="1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1A01C965-B2AA-4D98-88D4-F4C5212D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68759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Adjusting the gain changes the brightness of the image.</a:t>
            </a:r>
          </a:p>
          <a:p>
            <a:r>
              <a:rPr lang="en-US" dirty="0"/>
              <a:t>Usually controlled by a knob</a:t>
            </a:r>
          </a:p>
          <a:p>
            <a:r>
              <a:rPr lang="en-US" dirty="0"/>
              <a:t>Gain should be adjusted so that fluid appears black and soft tissue is mid-gray.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7B08D9-871F-40C4-9BA3-5B7CFFAE4CAB}"/>
              </a:ext>
            </a:extLst>
          </p:cNvPr>
          <p:cNvSpPr txBox="1"/>
          <p:nvPr/>
        </p:nvSpPr>
        <p:spPr>
          <a:xfrm>
            <a:off x="5004232" y="2924944"/>
            <a:ext cx="3672408" cy="3312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picture containing text, indoor, wall&#10;&#10;Description automatically generated">
            <a:extLst>
              <a:ext uri="{FF2B5EF4-FFF2-40B4-BE49-F238E27FC236}">
                <a16:creationId xmlns:a16="http://schemas.microsoft.com/office/drawing/2014/main" id="{CC3F89FC-04E2-4BCF-BD0F-20850386E7D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1" t="12201" r="25850" b="12201"/>
          <a:stretch/>
        </p:blipFill>
        <p:spPr>
          <a:xfrm rot="5400000">
            <a:off x="3323692" y="3165139"/>
            <a:ext cx="2321979" cy="28497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1E994A-7A0C-48A5-A1AC-38600C2E9057}"/>
              </a:ext>
            </a:extLst>
          </p:cNvPr>
          <p:cNvSpPr txBox="1"/>
          <p:nvPr/>
        </p:nvSpPr>
        <p:spPr>
          <a:xfrm>
            <a:off x="3764601" y="5923139"/>
            <a:ext cx="144015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Just Right</a:t>
            </a:r>
            <a:endParaRPr lang="en-GB" sz="2400" b="1" dirty="0"/>
          </a:p>
        </p:txBody>
      </p:sp>
      <p:pic>
        <p:nvPicPr>
          <p:cNvPr id="9" name="Picture 8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2FE59DEC-46D3-4516-BD00-CC46B8AB13D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0" t="5201" r="29000" b="9401"/>
          <a:stretch/>
        </p:blipFill>
        <p:spPr>
          <a:xfrm rot="5400000">
            <a:off x="6251071" y="3171775"/>
            <a:ext cx="2289105" cy="2849701"/>
          </a:xfrm>
          <a:prstGeom prst="rect">
            <a:avLst/>
          </a:prstGeom>
        </p:spPr>
      </p:pic>
      <p:pic>
        <p:nvPicPr>
          <p:cNvPr id="11" name="Picture 10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8778F573-F9A4-4BA2-ACD8-BCDCE240A7F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1" t="6601" r="26900" b="12200"/>
          <a:stretch/>
        </p:blipFill>
        <p:spPr>
          <a:xfrm rot="5400000">
            <a:off x="510312" y="3242213"/>
            <a:ext cx="2312178" cy="268575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87B1619-C1E3-4E3C-B205-93473C399F5A}"/>
              </a:ext>
            </a:extLst>
          </p:cNvPr>
          <p:cNvSpPr txBox="1"/>
          <p:nvPr/>
        </p:nvSpPr>
        <p:spPr>
          <a:xfrm>
            <a:off x="6629258" y="5923138"/>
            <a:ext cx="153282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Too bright</a:t>
            </a:r>
            <a:endParaRPr lang="en-GB" sz="24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24C4E9-B8AF-4F3E-9AAF-D6C3396A322C}"/>
              </a:ext>
            </a:extLst>
          </p:cNvPr>
          <p:cNvSpPr txBox="1"/>
          <p:nvPr/>
        </p:nvSpPr>
        <p:spPr>
          <a:xfrm>
            <a:off x="946321" y="5923138"/>
            <a:ext cx="144015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Too Dark</a:t>
            </a:r>
            <a:endParaRPr lang="en-GB" sz="2400" b="1" dirty="0"/>
          </a:p>
        </p:txBody>
      </p:sp>
      <p:pic>
        <p:nvPicPr>
          <p:cNvPr id="2" name="Slide 21">
            <a:hlinkClick r:id="" action="ppaction://media"/>
            <a:extLst>
              <a:ext uri="{FF2B5EF4-FFF2-40B4-BE49-F238E27FC236}">
                <a16:creationId xmlns:a16="http://schemas.microsoft.com/office/drawing/2014/main" id="{975D1439-EBF2-428A-8FDF-5105BB4536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1"/>
    </mc:Choice>
    <mc:Fallback xmlns="">
      <p:transition spd="slow" advTm="13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71" objId="2"/>
        <p14:stopEvt time="12657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Depth</a:t>
            </a:r>
            <a:endParaRPr lang="en-GB" b="1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1A01C965-B2AA-4D98-88D4-F4C5212D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1972815"/>
          </a:xfrm>
        </p:spPr>
        <p:txBody>
          <a:bodyPr>
            <a:noAutofit/>
          </a:bodyPr>
          <a:lstStyle/>
          <a:p>
            <a:r>
              <a:rPr lang="en-US" sz="2500" dirty="0"/>
              <a:t>The depth of the field of view.</a:t>
            </a:r>
          </a:p>
          <a:p>
            <a:r>
              <a:rPr lang="en-US" sz="2500" dirty="0"/>
              <a:t>Displayed in cm on the side of the screen.</a:t>
            </a:r>
          </a:p>
          <a:p>
            <a:r>
              <a:rPr lang="en-US" sz="2500" dirty="0"/>
              <a:t>Structure being scanned should fill middle of the screen.</a:t>
            </a:r>
          </a:p>
          <a:p>
            <a:endParaRPr lang="en-US" sz="2700" dirty="0"/>
          </a:p>
          <a:p>
            <a:endParaRPr lang="en-GB" sz="2700" dirty="0"/>
          </a:p>
        </p:txBody>
      </p:sp>
      <p:pic>
        <p:nvPicPr>
          <p:cNvPr id="3" name="Picture 2" descr="A picture containing text, indoor, blackboard&#10;&#10;Description automatically generated">
            <a:extLst>
              <a:ext uri="{FF2B5EF4-FFF2-40B4-BE49-F238E27FC236}">
                <a16:creationId xmlns:a16="http://schemas.microsoft.com/office/drawing/2014/main" id="{EBC5D7C5-623D-4B85-B3A3-D53A0A8E5D5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4" r="18498" b="3796"/>
          <a:stretch/>
        </p:blipFill>
        <p:spPr>
          <a:xfrm rot="5400000">
            <a:off x="1091633" y="2678086"/>
            <a:ext cx="3071315" cy="4168029"/>
          </a:xfrm>
          <a:prstGeom prst="rect">
            <a:avLst/>
          </a:prstGeom>
        </p:spPr>
      </p:pic>
      <p:pic>
        <p:nvPicPr>
          <p:cNvPr id="6" name="Picture 5" descr="A picture containing text, indoor, blackboard, stack&#10;&#10;Description automatically generated">
            <a:extLst>
              <a:ext uri="{FF2B5EF4-FFF2-40B4-BE49-F238E27FC236}">
                <a16:creationId xmlns:a16="http://schemas.microsoft.com/office/drawing/2014/main" id="{537C6709-622C-4F24-8F15-22136EED685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25" r="14300" b="8662"/>
          <a:stretch/>
        </p:blipFill>
        <p:spPr>
          <a:xfrm rot="5400000">
            <a:off x="5096252" y="2698083"/>
            <a:ext cx="3291677" cy="38894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5816B5-2F58-43F0-AD62-418771D2B3D0}"/>
              </a:ext>
            </a:extLst>
          </p:cNvPr>
          <p:cNvSpPr txBox="1"/>
          <p:nvPr/>
        </p:nvSpPr>
        <p:spPr>
          <a:xfrm>
            <a:off x="1907210" y="6288630"/>
            <a:ext cx="144015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Correct</a:t>
            </a:r>
            <a:endParaRPr lang="en-GB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3FE4A-A082-4549-8411-3FBF86A0E6D3}"/>
              </a:ext>
            </a:extLst>
          </p:cNvPr>
          <p:cNvSpPr txBox="1"/>
          <p:nvPr/>
        </p:nvSpPr>
        <p:spPr>
          <a:xfrm>
            <a:off x="6022010" y="6288629"/>
            <a:ext cx="144015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Too Deep</a:t>
            </a:r>
            <a:endParaRPr lang="en-GB" sz="2400" b="1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EEFEF4E-088C-4E0D-B20F-0AB899825E70}"/>
              </a:ext>
            </a:extLst>
          </p:cNvPr>
          <p:cNvSpPr/>
          <p:nvPr/>
        </p:nvSpPr>
        <p:spPr>
          <a:xfrm>
            <a:off x="3995936" y="5927519"/>
            <a:ext cx="504056" cy="5051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92C9675-9539-43EB-9DDD-D0B042FC7538}"/>
              </a:ext>
            </a:extLst>
          </p:cNvPr>
          <p:cNvSpPr/>
          <p:nvPr/>
        </p:nvSpPr>
        <p:spPr>
          <a:xfrm>
            <a:off x="8117107" y="5927519"/>
            <a:ext cx="504056" cy="4616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B993E9-20F6-42DF-AA0D-E665F1118FC5}"/>
              </a:ext>
            </a:extLst>
          </p:cNvPr>
          <p:cNvSpPr/>
          <p:nvPr/>
        </p:nvSpPr>
        <p:spPr>
          <a:xfrm>
            <a:off x="5148064" y="4437112"/>
            <a:ext cx="2664296" cy="1080120"/>
          </a:xfrm>
          <a:prstGeom prst="rect">
            <a:avLst/>
          </a:prstGeom>
          <a:solidFill>
            <a:srgbClr val="FF0000">
              <a:alpha val="13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Slide 22">
            <a:hlinkClick r:id="" action="ppaction://media"/>
            <a:extLst>
              <a:ext uri="{FF2B5EF4-FFF2-40B4-BE49-F238E27FC236}">
                <a16:creationId xmlns:a16="http://schemas.microsoft.com/office/drawing/2014/main" id="{530D514F-5F56-4227-A613-60F175CBEF3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21297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239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44"/>
    </mc:Choice>
    <mc:Fallback xmlns="">
      <p:transition spd="slow" advTm="27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1" grpId="0" animBg="1"/>
      <p:bldP spid="10" grpId="0" animBg="1"/>
    </p:bldLst>
  </p:timing>
  <p:extLst>
    <p:ext uri="{E180D4A7-C9FB-4DFB-919C-405C955672EB}">
      <p14:showEvtLst xmlns:p14="http://schemas.microsoft.com/office/powerpoint/2010/main">
        <p14:playEvt time="0" objId="2"/>
        <p14:stopEvt time="26891" objId="2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Focal Point</a:t>
            </a:r>
            <a:endParaRPr lang="en-GB" b="1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1A01C965-B2AA-4D98-88D4-F4C5212DB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2188840"/>
          </a:xfrm>
        </p:spPr>
        <p:txBody>
          <a:bodyPr>
            <a:normAutofit/>
          </a:bodyPr>
          <a:lstStyle/>
          <a:p>
            <a:r>
              <a:rPr lang="en-US" sz="2500" dirty="0"/>
              <a:t>Point where US beam is narrowest, and resolution is highest.</a:t>
            </a:r>
          </a:p>
          <a:p>
            <a:r>
              <a:rPr lang="en-US" sz="2500" dirty="0"/>
              <a:t>Usually adjusted by a dial and indicated by a marker on the side of the screen.</a:t>
            </a:r>
          </a:p>
          <a:p>
            <a:r>
              <a:rPr lang="en-US" sz="2500" dirty="0"/>
              <a:t>Should be focused on the object of interest.</a:t>
            </a:r>
          </a:p>
          <a:p>
            <a:endParaRPr lang="en-US" sz="2500" dirty="0"/>
          </a:p>
          <a:p>
            <a:endParaRPr lang="en-GB" sz="2500" dirty="0"/>
          </a:p>
        </p:txBody>
      </p:sp>
      <p:pic>
        <p:nvPicPr>
          <p:cNvPr id="3" name="Picture 2" descr="A picture containing text, indoor, microwave, shelf&#10;&#10;Description automatically generated">
            <a:extLst>
              <a:ext uri="{FF2B5EF4-FFF2-40B4-BE49-F238E27FC236}">
                <a16:creationId xmlns:a16="http://schemas.microsoft.com/office/drawing/2014/main" id="{301CD918-CC96-4A46-9268-24D0BBCF99C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2" t="10877" r="33201" b="14998"/>
          <a:stretch/>
        </p:blipFill>
        <p:spPr>
          <a:xfrm rot="5400000">
            <a:off x="1289115" y="3039478"/>
            <a:ext cx="2893363" cy="3816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740502-085E-4549-936C-04E080165A9B}"/>
              </a:ext>
            </a:extLst>
          </p:cNvPr>
          <p:cNvSpPr txBox="1"/>
          <p:nvPr/>
        </p:nvSpPr>
        <p:spPr>
          <a:xfrm>
            <a:off x="2015716" y="6396335"/>
            <a:ext cx="144015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Correct</a:t>
            </a:r>
            <a:endParaRPr lang="en-GB" sz="2400" b="1" dirty="0"/>
          </a:p>
        </p:txBody>
      </p:sp>
      <p:pic>
        <p:nvPicPr>
          <p:cNvPr id="7" name="Picture 6" descr="A picture containing text, indoor, black&#10;&#10;Description automatically generated">
            <a:extLst>
              <a:ext uri="{FF2B5EF4-FFF2-40B4-BE49-F238E27FC236}">
                <a16:creationId xmlns:a16="http://schemas.microsoft.com/office/drawing/2014/main" id="{2DCC07C7-2E64-40DD-A46B-957B8EB479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1" t="12200" r="30050" b="10801"/>
          <a:stretch/>
        </p:blipFill>
        <p:spPr>
          <a:xfrm rot="5400000">
            <a:off x="5041520" y="3191482"/>
            <a:ext cx="2949395" cy="34563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DAA8AE-303F-451D-A45A-6CE3E25F7BC6}"/>
              </a:ext>
            </a:extLst>
          </p:cNvPr>
          <p:cNvSpPr txBox="1"/>
          <p:nvPr/>
        </p:nvSpPr>
        <p:spPr>
          <a:xfrm>
            <a:off x="5364088" y="6396335"/>
            <a:ext cx="242261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Incorrect Focus</a:t>
            </a:r>
            <a:endParaRPr lang="en-GB" sz="2400" b="1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9E7F4EF-EA2C-460D-AFF7-2603110DD82D}"/>
              </a:ext>
            </a:extLst>
          </p:cNvPr>
          <p:cNvSpPr/>
          <p:nvPr/>
        </p:nvSpPr>
        <p:spPr>
          <a:xfrm>
            <a:off x="4084171" y="4333924"/>
            <a:ext cx="504056" cy="125531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AC4A0707-42C8-45AB-B376-EF476BF0B6BB}"/>
              </a:ext>
            </a:extLst>
          </p:cNvPr>
          <p:cNvSpPr/>
          <p:nvPr/>
        </p:nvSpPr>
        <p:spPr>
          <a:xfrm>
            <a:off x="4410156" y="4421522"/>
            <a:ext cx="261744" cy="1080120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7AD321B-3527-4E90-AEA2-89A3F657D0A3}"/>
              </a:ext>
            </a:extLst>
          </p:cNvPr>
          <p:cNvCxnSpPr>
            <a:cxnSpLocks/>
          </p:cNvCxnSpPr>
          <p:nvPr/>
        </p:nvCxnSpPr>
        <p:spPr>
          <a:xfrm flipH="1">
            <a:off x="4462413" y="4961582"/>
            <a:ext cx="541635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BAA0CF2-59C2-422F-99A8-B96FEE23C59E}"/>
              </a:ext>
            </a:extLst>
          </p:cNvPr>
          <p:cNvCxnSpPr/>
          <p:nvPr/>
        </p:nvCxnSpPr>
        <p:spPr>
          <a:xfrm flipH="1">
            <a:off x="8285444" y="3671888"/>
            <a:ext cx="607036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Slide 23">
            <a:hlinkClick r:id="" action="ppaction://media"/>
            <a:extLst>
              <a:ext uri="{FF2B5EF4-FFF2-40B4-BE49-F238E27FC236}">
                <a16:creationId xmlns:a16="http://schemas.microsoft.com/office/drawing/2014/main" id="{C69A81AF-48DC-496F-A923-916A8DD084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012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51"/>
    </mc:Choice>
    <mc:Fallback xmlns="">
      <p:transition spd="slow" advTm="35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  <p:bldP spid="10" grpId="1" animBg="1"/>
      <p:bldP spid="8" grpId="0" animBg="1"/>
      <p:bldP spid="8" grpId="1" animBg="1"/>
    </p:bldLst>
  </p:timing>
  <p:extLst>
    <p:ext uri="{E180D4A7-C9FB-4DFB-919C-405C955672EB}">
      <p14:showEvtLst xmlns:p14="http://schemas.microsoft.com/office/powerpoint/2010/main">
        <p14:playEvt time="236" objId="2"/>
        <p14:stopEvt time="34470" objId="2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FC147-864E-41E0-BE0C-1A0902A64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Summary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DD506-2C43-43E1-ACC9-91F2EB566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/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Describe the </a:t>
            </a:r>
            <a:r>
              <a:rPr lang="en-US" sz="3200" b="0" i="0" dirty="0" err="1">
                <a:solidFill>
                  <a:srgbClr val="222222"/>
                </a:solidFill>
                <a:effectLst/>
                <a:latin typeface="+mj-lt"/>
              </a:rPr>
              <a:t>behaviour</a:t>
            </a:r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 of sound waves through different densities i.e. air, fluid, solid tissue, consolidated lung.</a:t>
            </a:r>
          </a:p>
          <a:p>
            <a:pPr algn="l"/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Explain how different probe frequencies influence sonographic appearances and relationship to structure/pathology.</a:t>
            </a:r>
          </a:p>
          <a:p>
            <a:pPr algn="l"/>
            <a:r>
              <a:rPr lang="en-US" sz="3200" b="0" i="0" dirty="0" err="1">
                <a:solidFill>
                  <a:srgbClr val="222222"/>
                </a:solidFill>
                <a:effectLst/>
                <a:latin typeface="+mj-lt"/>
              </a:rPr>
              <a:t>Recognise</a:t>
            </a:r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 and explain normal artefacts, specifically A-lines, B-lines and mirror imaging.</a:t>
            </a:r>
          </a:p>
          <a:p>
            <a:pPr algn="l"/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Explain the Doppler effect and its relevance to TUS.</a:t>
            </a:r>
          </a:p>
          <a:p>
            <a:pPr algn="l"/>
            <a:r>
              <a:rPr lang="en-US" sz="3200" b="0" i="0" dirty="0">
                <a:solidFill>
                  <a:srgbClr val="222222"/>
                </a:solidFill>
                <a:effectLst/>
                <a:latin typeface="+mj-lt"/>
              </a:rPr>
              <a:t>Describe the rationale and practical reasons to vary gain/depth/focal point.</a:t>
            </a:r>
          </a:p>
          <a:p>
            <a:endParaRPr lang="en-GB" dirty="0"/>
          </a:p>
        </p:txBody>
      </p:sp>
      <p:pic>
        <p:nvPicPr>
          <p:cNvPr id="4" name="Slide 24">
            <a:hlinkClick r:id="" action="ppaction://media"/>
            <a:extLst>
              <a:ext uri="{FF2B5EF4-FFF2-40B4-BE49-F238E27FC236}">
                <a16:creationId xmlns:a16="http://schemas.microsoft.com/office/drawing/2014/main" id="{D4D4CB7F-20EC-41CF-B050-325CD38230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86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8"/>
    </mc:Choice>
    <mc:Fallback xmlns="">
      <p:transition spd="slow" advTm="10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70" objId="4"/>
        <p14:stopEvt time="10278" objId="4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B49FF-06B4-47F8-9CC5-6AE7D3A0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Thank you</a:t>
            </a:r>
            <a:endParaRPr lang="en-GB" b="1" dirty="0"/>
          </a:p>
        </p:txBody>
      </p:sp>
      <p:pic>
        <p:nvPicPr>
          <p:cNvPr id="4" name="Slide 25">
            <a:hlinkClick r:id="" action="ppaction://media"/>
            <a:extLst>
              <a:ext uri="{FF2B5EF4-FFF2-40B4-BE49-F238E27FC236}">
                <a16:creationId xmlns:a16="http://schemas.microsoft.com/office/drawing/2014/main" id="{3B5DFAA0-6C39-4085-BF81-409B41FAE2BC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619500"/>
            <a:ext cx="487363" cy="487363"/>
          </a:xfrm>
        </p:spPr>
      </p:pic>
    </p:spTree>
    <p:extLst>
      <p:ext uri="{BB962C8B-B14F-4D97-AF65-F5344CB8AC3E}">
        <p14:creationId xmlns:p14="http://schemas.microsoft.com/office/powerpoint/2010/main" val="7236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"/>
    </mc:Choice>
    <mc:Fallback xmlns="">
      <p:transition spd="slow" advTm="2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  <p14:stopEvt time="2820" objId="4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4780-76B5-478E-A1BF-B0066C23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MCQs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73CC-FC6B-45D7-9787-E67B7442A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/>
              <a:t>US coupling gel is used to: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Provide lubrication when scanning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Make the probe head warmer to improve patient comfort while scanning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Cool the transducer crystals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Prevent complete reflection of US waves as they leave the transducer crystals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Increase the resolution of the image</a:t>
            </a:r>
          </a:p>
        </p:txBody>
      </p:sp>
    </p:spTree>
    <p:extLst>
      <p:ext uri="{BB962C8B-B14F-4D97-AF65-F5344CB8AC3E}">
        <p14:creationId xmlns:p14="http://schemas.microsoft.com/office/powerpoint/2010/main" val="4157728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4780-76B5-478E-A1BF-B0066C23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MCQs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73CC-FC6B-45D7-9787-E67B7442A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b="1" dirty="0"/>
              <a:t>A lines are a reverberation artefact produced at the interface between: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Ribs and the pleura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Transducer crystals and the skin.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Fluid and air within the alveoli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Pleura and aerated lung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Transducer crystals and the air</a:t>
            </a:r>
          </a:p>
        </p:txBody>
      </p:sp>
    </p:spTree>
    <p:extLst>
      <p:ext uri="{BB962C8B-B14F-4D97-AF65-F5344CB8AC3E}">
        <p14:creationId xmlns:p14="http://schemas.microsoft.com/office/powerpoint/2010/main" val="9579752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4780-76B5-478E-A1BF-B0066C23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MCQs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73CC-FC6B-45D7-9787-E67B7442A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en-US" b="1" dirty="0"/>
              <a:t>The mirror image artefact in the context of: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Normally aerated lung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Pleural effusion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Dense consolidation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Pulmonary oedema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Pulmonary Fibrosis</a:t>
            </a:r>
          </a:p>
        </p:txBody>
      </p:sp>
    </p:spTree>
    <p:extLst>
      <p:ext uri="{BB962C8B-B14F-4D97-AF65-F5344CB8AC3E}">
        <p14:creationId xmlns:p14="http://schemas.microsoft.com/office/powerpoint/2010/main" val="29370841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4780-76B5-478E-A1BF-B0066C23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MCQs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73CC-FC6B-45D7-9787-E67B7442A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en-US" b="1" dirty="0"/>
              <a:t>Adjusting the gain changes the: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Size of the image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Brightness of the image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Resolution of the image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Focal point 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Frame rate</a:t>
            </a:r>
          </a:p>
        </p:txBody>
      </p:sp>
    </p:spTree>
    <p:extLst>
      <p:ext uri="{BB962C8B-B14F-4D97-AF65-F5344CB8AC3E}">
        <p14:creationId xmlns:p14="http://schemas.microsoft.com/office/powerpoint/2010/main" val="22953986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4780-76B5-478E-A1BF-B0066C23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MCQs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073CC-FC6B-45D7-9787-E67B7442A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5"/>
            </a:pPr>
            <a:r>
              <a:rPr lang="en-US" b="1" dirty="0"/>
              <a:t>Curvilinear probes are: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Higher frequency and used for deeper structures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Higher frequency and used for superficial structures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 err="1"/>
              <a:t>Colour</a:t>
            </a:r>
            <a:r>
              <a:rPr lang="en-US" dirty="0"/>
              <a:t> doppler probes used to detect blood flow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Lower frequency and used for superficial structures</a:t>
            </a:r>
          </a:p>
          <a:p>
            <a:pPr marL="914400" lvl="1" indent="-514350">
              <a:buFont typeface="+mj-lt"/>
              <a:buAutoNum type="alphaUcPeriod"/>
            </a:pPr>
            <a:r>
              <a:rPr lang="en-US" dirty="0"/>
              <a:t>Lower frequency and used for deeper structures</a:t>
            </a:r>
          </a:p>
        </p:txBody>
      </p:sp>
    </p:spTree>
    <p:extLst>
      <p:ext uri="{BB962C8B-B14F-4D97-AF65-F5344CB8AC3E}">
        <p14:creationId xmlns:p14="http://schemas.microsoft.com/office/powerpoint/2010/main" val="6785860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|1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3|1.9|3|36.6|2.8|16.1|6.7|1.6|1.5|1.2|1.5|1.5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4|11.1|1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2.4|4|1.7|2.4|1|14.5|7.7|1.4|26.8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1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8|1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9.3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|20.5|7.9|2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5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5.6|1.9|10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>
              <a:lumMod val="95000"/>
              <a:lumOff val="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692DC8A0C6A049BFBE823FE0C576E0" ma:contentTypeVersion="12" ma:contentTypeDescription="Create a new document." ma:contentTypeScope="" ma:versionID="585e011e3642569df5f6ce43acaf6fad">
  <xsd:schema xmlns:xsd="http://www.w3.org/2001/XMLSchema" xmlns:xs="http://www.w3.org/2001/XMLSchema" xmlns:p="http://schemas.microsoft.com/office/2006/metadata/properties" xmlns:ns2="028b475b-98de-40c3-b0b2-1dade3d58967" xmlns:ns3="c6510bda-33df-4f81-b844-1d99bb44bb9a" targetNamespace="http://schemas.microsoft.com/office/2006/metadata/properties" ma:root="true" ma:fieldsID="fdc89047bb950f87a39cdc9f84cb0ba7" ns2:_="" ns3:_="">
    <xsd:import namespace="028b475b-98de-40c3-b0b2-1dade3d58967"/>
    <xsd:import namespace="c6510bda-33df-4f81-b844-1d99bb44b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b475b-98de-40c3-b0b2-1dade3d589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10bda-33df-4f81-b844-1d99bb44bb9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D8CB1A-36FB-426A-9FF3-526F0AB0B352}"/>
</file>

<file path=customXml/itemProps2.xml><?xml version="1.0" encoding="utf-8"?>
<ds:datastoreItem xmlns:ds="http://schemas.openxmlformats.org/officeDocument/2006/customXml" ds:itemID="{3231A2D0-D03B-41A6-B28A-ECA9AB34227E}"/>
</file>

<file path=customXml/itemProps3.xml><?xml version="1.0" encoding="utf-8"?>
<ds:datastoreItem xmlns:ds="http://schemas.openxmlformats.org/officeDocument/2006/customXml" ds:itemID="{00B4C8E9-651E-4404-9A01-B56F34E3908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1155</Words>
  <Application>Microsoft Office PowerPoint</Application>
  <PresentationFormat>On-screen Show (4:3)</PresentationFormat>
  <Paragraphs>213</Paragraphs>
  <Slides>30</Slides>
  <Notes>22</Notes>
  <HiddenSlides>0</HiddenSlides>
  <MMClips>25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British Thoracic Society  Thoracic Ultrasound  Physics Of Ultrasound</vt:lpstr>
      <vt:lpstr>Objectives</vt:lpstr>
      <vt:lpstr>Ultrasound waves</vt:lpstr>
      <vt:lpstr>Piezoelectric Effect</vt:lpstr>
      <vt:lpstr>Echo Production</vt:lpstr>
      <vt:lpstr>Echo Production</vt:lpstr>
      <vt:lpstr>Image Formation in Thoracic US</vt:lpstr>
      <vt:lpstr>A lines</vt:lpstr>
      <vt:lpstr>Image Formation: B Lines</vt:lpstr>
      <vt:lpstr>B Lines</vt:lpstr>
      <vt:lpstr>Dense consolidation</vt:lpstr>
      <vt:lpstr>Dense consolidation</vt:lpstr>
      <vt:lpstr>Pleural Effusion</vt:lpstr>
      <vt:lpstr>Mirror Image artefact</vt:lpstr>
      <vt:lpstr>Pleural Effusion</vt:lpstr>
      <vt:lpstr>Transducer (Probe) Types</vt:lpstr>
      <vt:lpstr>Linear Probes</vt:lpstr>
      <vt:lpstr>Curvilinear Probes</vt:lpstr>
      <vt:lpstr>Doppler Effect</vt:lpstr>
      <vt:lpstr>Optimizing Image (Knobology)</vt:lpstr>
      <vt:lpstr>Gain</vt:lpstr>
      <vt:lpstr>Depth</vt:lpstr>
      <vt:lpstr>Focal Point</vt:lpstr>
      <vt:lpstr>Summary</vt:lpstr>
      <vt:lpstr>Thank you</vt:lpstr>
      <vt:lpstr>MCQs</vt:lpstr>
      <vt:lpstr>MCQs</vt:lpstr>
      <vt:lpstr>MCQs</vt:lpstr>
      <vt:lpstr>MCQs</vt:lpstr>
      <vt:lpstr>MCQs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Uzoma Nnajiuba</dc:creator>
  <cp:lastModifiedBy>Uzoma Nnajiuba</cp:lastModifiedBy>
  <cp:revision>218</cp:revision>
  <dcterms:created xsi:type="dcterms:W3CDTF">2017-05-29T16:01:43Z</dcterms:created>
  <dcterms:modified xsi:type="dcterms:W3CDTF">2021-10-12T20:56:30Z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0x01010035692DC8A0C6A049BFBE823FE0C576E0</vt:lpwstr>
  </property>
</Properties>
</file>