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app.xml" ContentType="application/vnd.openxmlformats-officedocument.extended-properties+xml"/>
  <Override PartName="/ppt/tags/tag25.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4.xml" ContentType="application/vnd.openxmlformats-officedocument.presentationml.tags+xml"/>
  <Override PartName="/ppt/tags/tag35.xml" ContentType="application/vnd.openxmlformats-officedocument.presentationml.tags+xml"/>
  <Override PartName="/ppt/tags/tag28.xml" ContentType="application/vnd.openxmlformats-officedocument.presentationml.tags+xml"/>
  <Override PartName="/ppt/tags/tag23.xml" ContentType="application/vnd.openxmlformats-officedocument.presentationml.tags+xml"/>
  <Override PartName="/ppt/tags/tag36.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revisionInfo.xml" ContentType="application/vnd.ms-powerpoint.revisioninfo+xml"/>
  <Override PartName="/ppt/tags/tag32.xml" ContentType="application/vnd.openxmlformats-officedocument.presentationml.tags+xml"/>
  <Override PartName="/ppt/tags/tag31.xml" ContentType="application/vnd.openxmlformats-officedocument.presentationml.tags+xml"/>
  <Override PartName="/docProps/core.xml" ContentType="application/vnd.openxmlformats-package.core-properties+xml"/>
  <Override PartName="/ppt/tags/tag22.xml" ContentType="application/vnd.openxmlformats-officedocument.presentationml.tags+xml"/>
  <Override PartName="/ppt/tags/tag21.xml" ContentType="application/vnd.openxmlformats-officedocument.presentationml.tags+xml"/>
  <Override PartName="/ppt/tags/tag20.xml" ContentType="application/vnd.openxmlformats-officedocument.presentationml.tags+xml"/>
  <Override PartName="/ppt/tags/tag19.xml" ContentType="application/vnd.openxmlformats-officedocument.presentationml.tags+xml"/>
  <Override PartName="/ppt/tags/tag18.xml" ContentType="application/vnd.openxmlformats-officedocument.presentationml.tags+xml"/>
  <Override PartName="/ppt/tags/tag17.xml" ContentType="application/vnd.openxmlformats-officedocument.presentationml.tags+xml"/>
  <Override PartName="/ppt/tags/tag16.xml" ContentType="application/vnd.openxmlformats-officedocument.presentationml.tags+xml"/>
  <Override PartName="/ppt/tags/tag15.xml" ContentType="application/vnd.openxmlformats-officedocument.presentationml.tags+xml"/>
  <Override PartName="/ppt/tags/tag14.xml" ContentType="application/vnd.openxmlformats-officedocument.presentationml.tags+xml"/>
  <Override PartName="/ppt/tags/tag13.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8" r:id="rId3"/>
    <p:sldId id="338" r:id="rId4"/>
    <p:sldId id="259" r:id="rId5"/>
    <p:sldId id="321" r:id="rId6"/>
    <p:sldId id="322" r:id="rId7"/>
    <p:sldId id="323" r:id="rId8"/>
    <p:sldId id="326" r:id="rId9"/>
    <p:sldId id="325" r:id="rId10"/>
    <p:sldId id="339" r:id="rId11"/>
    <p:sldId id="264" r:id="rId12"/>
    <p:sldId id="267" r:id="rId13"/>
    <p:sldId id="268" r:id="rId14"/>
    <p:sldId id="270" r:id="rId15"/>
    <p:sldId id="271" r:id="rId16"/>
    <p:sldId id="328" r:id="rId17"/>
    <p:sldId id="340" r:id="rId18"/>
    <p:sldId id="274" r:id="rId19"/>
    <p:sldId id="275" r:id="rId20"/>
    <p:sldId id="276" r:id="rId21"/>
    <p:sldId id="277" r:id="rId22"/>
    <p:sldId id="341" r:id="rId23"/>
    <p:sldId id="291" r:id="rId24"/>
    <p:sldId id="294" r:id="rId25"/>
    <p:sldId id="296" r:id="rId26"/>
    <p:sldId id="298" r:id="rId27"/>
    <p:sldId id="299" r:id="rId28"/>
    <p:sldId id="304" r:id="rId29"/>
    <p:sldId id="337" r:id="rId30"/>
    <p:sldId id="33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k Maskell" initials="N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325E5D-4295-42FD-8B62-9F155745E737}" v="509" dt="2021-11-30T15:57:10.3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478" autoAdjust="0"/>
  </p:normalViewPr>
  <p:slideViewPr>
    <p:cSldViewPr>
      <p:cViewPr varScale="1">
        <p:scale>
          <a:sx n="102" d="100"/>
          <a:sy n="102" d="100"/>
        </p:scale>
        <p:origin x="1587" y="55"/>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759F4F-202E-47EF-89AB-2091CA6804A4}" type="datetimeFigureOut">
              <a:rPr lang="en-GB" smtClean="0"/>
              <a:pPr/>
              <a:t>30/11/2021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3B6B32-0219-4CEB-A4BC-8441A6F21505}" type="slidenum">
              <a:rPr lang="en-GB" smtClean="0"/>
              <a:pPr/>
              <a:t>‹#›</a:t>
            </a:fld>
            <a:endParaRPr lang="en-GB"/>
          </a:p>
        </p:txBody>
      </p:sp>
    </p:spTree>
    <p:extLst>
      <p:ext uri="{BB962C8B-B14F-4D97-AF65-F5344CB8AC3E}">
        <p14:creationId xmlns:p14="http://schemas.microsoft.com/office/powerpoint/2010/main" val="587011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www.ncbi.nlm.nih.gov/pubmed/?term=Steinke%20K%5bAuthor%5d&amp;cauthor=true&amp;cauthor_uid=23521021" TargetMode="External"/><Relationship Id="rId3" Type="http://schemas.openxmlformats.org/officeDocument/2006/relationships/hyperlink" Target="http://www.ncbi.nlm.nih.gov/pubmed/?term=Salamonsen%20M%5bAuthor%5d&amp;cauthor=true&amp;cauthor_uid=23521021" TargetMode="External"/><Relationship Id="rId7" Type="http://schemas.openxmlformats.org/officeDocument/2006/relationships/hyperlink" Target="http://www.ncbi.nlm.nih.gov/pubmed/?term=Ware%20R%5bAuthor%5d&amp;cauthor=true&amp;cauthor_uid=23521021"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www.ncbi.nlm.nih.gov/pubmed/?term=Readdy%20C%5bAuthor%5d&amp;cauthor=true&amp;cauthor_uid=23521021" TargetMode="External"/><Relationship Id="rId5" Type="http://schemas.openxmlformats.org/officeDocument/2006/relationships/hyperlink" Target="http://www.ncbi.nlm.nih.gov/pubmed/?term=McGrath%20D%5bAuthor%5d&amp;cauthor=true&amp;cauthor_uid=23521021" TargetMode="External"/><Relationship Id="rId10" Type="http://schemas.openxmlformats.org/officeDocument/2006/relationships/hyperlink" Target="http://www.ncbi.nlm.nih.gov/pubmed/23521021" TargetMode="External"/><Relationship Id="rId4" Type="http://schemas.openxmlformats.org/officeDocument/2006/relationships/hyperlink" Target="http://www.ncbi.nlm.nih.gov/pubmed/?term=Dobeli%20K%5bAuthor%5d&amp;cauthor=true&amp;cauthor_uid=23521021" TargetMode="External"/><Relationship Id="rId9" Type="http://schemas.openxmlformats.org/officeDocument/2006/relationships/hyperlink" Target="http://www.ncbi.nlm.nih.gov/pubmed/?term=Fielding%20D%5bAuthor%5d&amp;cauthor=true&amp;cauthor_uid=23521021"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xfrm>
            <a:off x="381000" y="685800"/>
            <a:ext cx="6096000" cy="3429000"/>
          </a:xfrm>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latin typeface="Arial" pitchFamily="34" charset="0"/>
              <a:ea typeface="ＭＳ Ｐゴシック" pitchFamily="34" charset="-128"/>
            </a:endParaRPr>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19BE06DA-2B4C-41FA-AA1A-9AEB2784DCD8}" type="slidenum">
              <a:rPr lang="en-US" smtClean="0"/>
              <a:pPr eaLnBrk="1" hangingPunct="1"/>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xfrm>
            <a:off x="381000" y="685800"/>
            <a:ext cx="6096000" cy="3429000"/>
          </a:xfrm>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latin typeface="Arial" pitchFamily="34" charset="0"/>
                <a:ea typeface="ＭＳ Ｐゴシック" pitchFamily="34" charset="-128"/>
              </a:rPr>
              <a:t>High proportion of fatalities – if it goes wrong, it goes wrong big style</a:t>
            </a: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76536F6B-0C64-4D5A-A0AA-822AC75A72F1}" type="slidenum">
              <a:rPr lang="en-US" smtClean="0"/>
              <a:pPr eaLnBrk="1" hangingPunct="1"/>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xfrm>
            <a:off x="381000" y="685800"/>
            <a:ext cx="6096000" cy="3429000"/>
          </a:xfrm>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latin typeface="Arial" pitchFamily="34" charset="0"/>
                <a:ea typeface="ＭＳ Ｐゴシック" pitchFamily="34" charset="-128"/>
              </a:rPr>
              <a:t>Evidence</a:t>
            </a:r>
            <a:r>
              <a:rPr lang="en-GB" baseline="0" dirty="0">
                <a:latin typeface="Arial" pitchFamily="34" charset="0"/>
                <a:ea typeface="ＭＳ Ｐゴシック" pitchFamily="34" charset="-128"/>
              </a:rPr>
              <a:t> for USS utility.</a:t>
            </a:r>
          </a:p>
          <a:p>
            <a:r>
              <a:rPr lang="en-GB" baseline="0" dirty="0">
                <a:latin typeface="Arial" pitchFamily="34" charset="0"/>
                <a:ea typeface="ＭＳ Ｐゴシック" pitchFamily="34" charset="-128"/>
              </a:rPr>
              <a:t>Could argue that people do quite well but if things were to go wrong they would have gone wrong badly.</a:t>
            </a:r>
          </a:p>
          <a:p>
            <a:r>
              <a:rPr lang="en-GB" baseline="0" dirty="0">
                <a:latin typeface="Arial" pitchFamily="34" charset="0"/>
                <a:ea typeface="ＭＳ Ｐゴシック" pitchFamily="34" charset="-128"/>
              </a:rPr>
              <a:t>US safer, more accurate</a:t>
            </a:r>
            <a:endParaRPr lang="en-GB" dirty="0">
              <a:latin typeface="Arial" pitchFamily="34" charset="0"/>
              <a:ea typeface="ＭＳ Ｐゴシック" pitchFamily="34" charset="-128"/>
            </a:endParaRPr>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B219FCCC-C3AD-4FBE-B011-EF8ECBE1B9A5}" type="slidenum">
              <a:rPr lang="en-US" smtClean="0"/>
              <a:pPr eaLnBrk="1" hangingPunct="1"/>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xfrm>
            <a:off x="381000" y="685800"/>
            <a:ext cx="6096000" cy="3429000"/>
          </a:xfrm>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latin typeface="Arial" pitchFamily="34" charset="0"/>
                <a:ea typeface="ＭＳ Ｐゴシック" pitchFamily="34" charset="-128"/>
              </a:rPr>
              <a:t>Early referral</a:t>
            </a:r>
            <a:r>
              <a:rPr lang="en-GB" baseline="0" dirty="0">
                <a:latin typeface="Arial" pitchFamily="34" charset="0"/>
                <a:ea typeface="ＭＳ Ｐゴシック" pitchFamily="34" charset="-128"/>
              </a:rPr>
              <a:t> to chest teams for fluid. US now in guidance</a:t>
            </a:r>
            <a:endParaRPr lang="en-GB" dirty="0">
              <a:latin typeface="Arial" pitchFamily="34" charset="0"/>
              <a:ea typeface="ＭＳ Ｐゴシック" pitchFamily="34" charset="-128"/>
            </a:endParaRPr>
          </a:p>
        </p:txBody>
      </p:sp>
      <p:sp>
        <p:nvSpPr>
          <p:cNvPr id="829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93490F87-A767-4949-9DD9-B61346347932}" type="slidenum">
              <a:rPr lang="en-US" smtClean="0"/>
              <a:pPr eaLnBrk="1" hangingPunct="1"/>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93B6B32-0219-4CEB-A4BC-8441A6F21505}" type="slidenum">
              <a:rPr lang="en-GB" smtClean="0"/>
              <a:pPr/>
              <a:t>11</a:t>
            </a:fld>
            <a:endParaRPr lang="en-GB"/>
          </a:p>
        </p:txBody>
      </p:sp>
    </p:spTree>
    <p:extLst>
      <p:ext uri="{BB962C8B-B14F-4D97-AF65-F5344CB8AC3E}">
        <p14:creationId xmlns:p14="http://schemas.microsoft.com/office/powerpoint/2010/main" val="1693133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Loss of</a:t>
            </a:r>
            <a:r>
              <a:rPr lang="en-GB" baseline="0" dirty="0"/>
              <a:t> sliding sign</a:t>
            </a:r>
          </a:p>
          <a:p>
            <a:r>
              <a:rPr lang="en-GB" baseline="0" dirty="0"/>
              <a:t>Loss of comet tails</a:t>
            </a:r>
          </a:p>
          <a:p>
            <a:r>
              <a:rPr lang="en-GB" baseline="0" dirty="0"/>
              <a:t>Lung point</a:t>
            </a:r>
          </a:p>
          <a:p>
            <a:endParaRPr lang="en-GB" baseline="0" dirty="0"/>
          </a:p>
          <a:p>
            <a:r>
              <a:rPr lang="en-GB" baseline="0" dirty="0"/>
              <a:t>Need linear probe</a:t>
            </a:r>
            <a:endParaRPr lang="en-GB" dirty="0"/>
          </a:p>
        </p:txBody>
      </p:sp>
      <p:sp>
        <p:nvSpPr>
          <p:cNvPr id="4" name="Slide Number Placeholder 3"/>
          <p:cNvSpPr>
            <a:spLocks noGrp="1"/>
          </p:cNvSpPr>
          <p:nvPr>
            <p:ph type="sldNum" sz="quarter" idx="10"/>
          </p:nvPr>
        </p:nvSpPr>
        <p:spPr/>
        <p:txBody>
          <a:bodyPr/>
          <a:lstStyle/>
          <a:p>
            <a:fld id="{293B6B32-0219-4CEB-A4BC-8441A6F21505}" type="slidenum">
              <a:rPr lang="en-GB" smtClean="0"/>
              <a:pPr/>
              <a:t>16</a:t>
            </a:fld>
            <a:endParaRPr lang="en-GB"/>
          </a:p>
        </p:txBody>
      </p:sp>
    </p:spTree>
    <p:extLst>
      <p:ext uri="{BB962C8B-B14F-4D97-AF65-F5344CB8AC3E}">
        <p14:creationId xmlns:p14="http://schemas.microsoft.com/office/powerpoint/2010/main" val="1413433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93B6B32-0219-4CEB-A4BC-8441A6F21505}" type="slidenum">
              <a:rPr lang="en-GB" smtClean="0"/>
              <a:pPr/>
              <a:t>18</a:t>
            </a:fld>
            <a:endParaRPr lang="en-GB"/>
          </a:p>
        </p:txBody>
      </p:sp>
    </p:spTree>
    <p:extLst>
      <p:ext uri="{BB962C8B-B14F-4D97-AF65-F5344CB8AC3E}">
        <p14:creationId xmlns:p14="http://schemas.microsoft.com/office/powerpoint/2010/main" val="156299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Massive aortic aneurysm in safe triangle</a:t>
            </a:r>
          </a:p>
        </p:txBody>
      </p:sp>
      <p:sp>
        <p:nvSpPr>
          <p:cNvPr id="4" name="Slide Number Placeholder 3"/>
          <p:cNvSpPr>
            <a:spLocks noGrp="1"/>
          </p:cNvSpPr>
          <p:nvPr>
            <p:ph type="sldNum" sz="quarter" idx="10"/>
          </p:nvPr>
        </p:nvSpPr>
        <p:spPr/>
        <p:txBody>
          <a:bodyPr/>
          <a:lstStyle/>
          <a:p>
            <a:fld id="{293B6B32-0219-4CEB-A4BC-8441A6F21505}" type="slidenum">
              <a:rPr lang="en-GB" smtClean="0"/>
              <a:pPr/>
              <a:t>26</a:t>
            </a:fld>
            <a:endParaRPr lang="en-GB"/>
          </a:p>
        </p:txBody>
      </p:sp>
    </p:spTree>
    <p:extLst>
      <p:ext uri="{BB962C8B-B14F-4D97-AF65-F5344CB8AC3E}">
        <p14:creationId xmlns:p14="http://schemas.microsoft.com/office/powerpoint/2010/main" val="134435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Physician-performed ultrasound can accurately screen for a vulnerable intercostal artery prior to chest drainage procedures.</a:t>
            </a:r>
          </a:p>
          <a:p>
            <a:r>
              <a:rPr lang="en-GB" sz="1200" b="0" i="0" u="sng" kern="1200" dirty="0" err="1">
                <a:solidFill>
                  <a:schemeClr val="tx1"/>
                </a:solidFill>
                <a:effectLst/>
                <a:latin typeface="+mn-lt"/>
                <a:ea typeface="+mn-ea"/>
                <a:cs typeface="+mn-cs"/>
                <a:hlinkClick r:id="rId3"/>
              </a:rPr>
              <a:t>Salamonsen</a:t>
            </a:r>
            <a:r>
              <a:rPr lang="en-GB" sz="1200" b="0" i="0" u="sng" kern="1200" dirty="0">
                <a:solidFill>
                  <a:schemeClr val="tx1"/>
                </a:solidFill>
                <a:effectLst/>
                <a:latin typeface="+mn-lt"/>
                <a:ea typeface="+mn-ea"/>
                <a:cs typeface="+mn-cs"/>
                <a:hlinkClick r:id="rId3"/>
              </a:rPr>
              <a:t> M</a:t>
            </a:r>
            <a:r>
              <a:rPr lang="en-GB" sz="1200" b="0" i="0" kern="1200" baseline="30000" dirty="0">
                <a:solidFill>
                  <a:schemeClr val="tx1"/>
                </a:solidFill>
                <a:effectLst/>
                <a:latin typeface="+mn-lt"/>
                <a:ea typeface="+mn-ea"/>
                <a:cs typeface="+mn-cs"/>
              </a:rPr>
              <a:t>1</a:t>
            </a:r>
            <a:r>
              <a:rPr lang="en-GB" sz="1200" b="0" i="0" kern="1200" dirty="0">
                <a:solidFill>
                  <a:schemeClr val="tx1"/>
                </a:solidFill>
                <a:effectLst/>
                <a:latin typeface="+mn-lt"/>
                <a:ea typeface="+mn-ea"/>
                <a:cs typeface="+mn-cs"/>
              </a:rPr>
              <a:t>, </a:t>
            </a:r>
            <a:r>
              <a:rPr lang="en-GB" sz="1200" b="0" i="0" u="sng" kern="1200" dirty="0" err="1">
                <a:solidFill>
                  <a:schemeClr val="tx1"/>
                </a:solidFill>
                <a:effectLst/>
                <a:latin typeface="+mn-lt"/>
                <a:ea typeface="+mn-ea"/>
                <a:cs typeface="+mn-cs"/>
                <a:hlinkClick r:id="rId4"/>
              </a:rPr>
              <a:t>Dobeli</a:t>
            </a:r>
            <a:r>
              <a:rPr lang="en-GB" sz="1200" b="0" i="0" u="sng" kern="1200" dirty="0">
                <a:solidFill>
                  <a:schemeClr val="tx1"/>
                </a:solidFill>
                <a:effectLst/>
                <a:latin typeface="+mn-lt"/>
                <a:ea typeface="+mn-ea"/>
                <a:cs typeface="+mn-cs"/>
                <a:hlinkClick r:id="rId4"/>
              </a:rPr>
              <a:t> K</a:t>
            </a:r>
            <a:r>
              <a:rPr lang="en-GB" sz="1200" b="0" i="0" kern="1200" dirty="0">
                <a:solidFill>
                  <a:schemeClr val="tx1"/>
                </a:solidFill>
                <a:effectLst/>
                <a:latin typeface="+mn-lt"/>
                <a:ea typeface="+mn-ea"/>
                <a:cs typeface="+mn-cs"/>
              </a:rPr>
              <a:t>, </a:t>
            </a:r>
            <a:r>
              <a:rPr lang="en-GB" sz="1200" b="0" i="0" u="sng" kern="1200" dirty="0">
                <a:solidFill>
                  <a:schemeClr val="tx1"/>
                </a:solidFill>
                <a:effectLst/>
                <a:latin typeface="+mn-lt"/>
                <a:ea typeface="+mn-ea"/>
                <a:cs typeface="+mn-cs"/>
                <a:hlinkClick r:id="rId5"/>
              </a:rPr>
              <a:t>McGrath D</a:t>
            </a:r>
            <a:r>
              <a:rPr lang="en-GB" sz="1200" b="0" i="0" kern="1200" dirty="0">
                <a:solidFill>
                  <a:schemeClr val="tx1"/>
                </a:solidFill>
                <a:effectLst/>
                <a:latin typeface="+mn-lt"/>
                <a:ea typeface="+mn-ea"/>
                <a:cs typeface="+mn-cs"/>
              </a:rPr>
              <a:t>, </a:t>
            </a:r>
            <a:r>
              <a:rPr lang="en-GB" sz="1200" b="0" i="0" u="sng" kern="1200" dirty="0" err="1">
                <a:solidFill>
                  <a:schemeClr val="tx1"/>
                </a:solidFill>
                <a:effectLst/>
                <a:latin typeface="+mn-lt"/>
                <a:ea typeface="+mn-ea"/>
                <a:cs typeface="+mn-cs"/>
                <a:hlinkClick r:id="rId6"/>
              </a:rPr>
              <a:t>Readdy</a:t>
            </a:r>
            <a:r>
              <a:rPr lang="en-GB" sz="1200" b="0" i="0" u="sng" kern="1200" dirty="0">
                <a:solidFill>
                  <a:schemeClr val="tx1"/>
                </a:solidFill>
                <a:effectLst/>
                <a:latin typeface="+mn-lt"/>
                <a:ea typeface="+mn-ea"/>
                <a:cs typeface="+mn-cs"/>
                <a:hlinkClick r:id="rId6"/>
              </a:rPr>
              <a:t> C</a:t>
            </a:r>
            <a:r>
              <a:rPr lang="en-GB" sz="1200" b="0" i="0" kern="1200" dirty="0">
                <a:solidFill>
                  <a:schemeClr val="tx1"/>
                </a:solidFill>
                <a:effectLst/>
                <a:latin typeface="+mn-lt"/>
                <a:ea typeface="+mn-ea"/>
                <a:cs typeface="+mn-cs"/>
              </a:rPr>
              <a:t>, </a:t>
            </a:r>
            <a:r>
              <a:rPr lang="en-GB" sz="1200" b="0" i="0" u="sng" kern="1200" dirty="0">
                <a:solidFill>
                  <a:schemeClr val="tx1"/>
                </a:solidFill>
                <a:effectLst/>
                <a:latin typeface="+mn-lt"/>
                <a:ea typeface="+mn-ea"/>
                <a:cs typeface="+mn-cs"/>
                <a:hlinkClick r:id="rId7"/>
              </a:rPr>
              <a:t>Ware R</a:t>
            </a:r>
            <a:r>
              <a:rPr lang="en-GB" sz="1200" b="0" i="0" kern="1200" dirty="0">
                <a:solidFill>
                  <a:schemeClr val="tx1"/>
                </a:solidFill>
                <a:effectLst/>
                <a:latin typeface="+mn-lt"/>
                <a:ea typeface="+mn-ea"/>
                <a:cs typeface="+mn-cs"/>
              </a:rPr>
              <a:t>, </a:t>
            </a:r>
            <a:r>
              <a:rPr lang="en-GB" sz="1200" b="0" i="0" u="sng" kern="1200" dirty="0">
                <a:solidFill>
                  <a:schemeClr val="tx1"/>
                </a:solidFill>
                <a:effectLst/>
                <a:latin typeface="+mn-lt"/>
                <a:ea typeface="+mn-ea"/>
                <a:cs typeface="+mn-cs"/>
                <a:hlinkClick r:id="rId8"/>
              </a:rPr>
              <a:t>Steinke K</a:t>
            </a:r>
            <a:r>
              <a:rPr lang="en-GB" sz="1200" b="0" i="0" kern="1200" dirty="0">
                <a:solidFill>
                  <a:schemeClr val="tx1"/>
                </a:solidFill>
                <a:effectLst/>
                <a:latin typeface="+mn-lt"/>
                <a:ea typeface="+mn-ea"/>
                <a:cs typeface="+mn-cs"/>
              </a:rPr>
              <a:t>, </a:t>
            </a:r>
            <a:r>
              <a:rPr lang="en-GB" sz="1200" b="0" i="0" u="sng" kern="1200" dirty="0">
                <a:solidFill>
                  <a:schemeClr val="tx1"/>
                </a:solidFill>
                <a:effectLst/>
                <a:latin typeface="+mn-lt"/>
                <a:ea typeface="+mn-ea"/>
                <a:cs typeface="+mn-cs"/>
                <a:hlinkClick r:id="rId9"/>
              </a:rPr>
              <a:t>Fielding D</a:t>
            </a:r>
            <a:r>
              <a:rPr lang="en-GB" sz="1200" b="0" i="0" kern="1200" dirty="0">
                <a:solidFill>
                  <a:schemeClr val="tx1"/>
                </a:solidFill>
                <a:effectLst/>
                <a:latin typeface="+mn-lt"/>
                <a:ea typeface="+mn-ea"/>
                <a:cs typeface="+mn-cs"/>
              </a:rPr>
              <a:t>.</a:t>
            </a:r>
          </a:p>
          <a:p>
            <a:r>
              <a:rPr lang="en-GB" sz="1200" b="1" i="0" u="none" strike="noStrike" kern="1200" dirty="0">
                <a:solidFill>
                  <a:schemeClr val="tx1"/>
                </a:solidFill>
                <a:effectLst/>
                <a:latin typeface="+mn-lt"/>
                <a:ea typeface="+mn-ea"/>
                <a:cs typeface="+mn-cs"/>
                <a:hlinkClick r:id="rId10" tooltip="Open/close author information list"/>
              </a:rPr>
              <a:t>Author information</a:t>
            </a:r>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Abstract</a:t>
            </a:r>
          </a:p>
          <a:p>
            <a:r>
              <a:rPr lang="en-GB" sz="1200" b="1" i="0" kern="1200" cap="all" dirty="0">
                <a:solidFill>
                  <a:schemeClr val="tx1"/>
                </a:solidFill>
                <a:effectLst/>
                <a:latin typeface="+mn-lt"/>
                <a:ea typeface="+mn-ea"/>
                <a:cs typeface="+mn-cs"/>
              </a:rPr>
              <a:t>BACKGROUND AND OBJECTIVE:</a:t>
            </a:r>
          </a:p>
          <a:p>
            <a:r>
              <a:rPr lang="en-GB" sz="1200" b="0" i="0" kern="1200" dirty="0">
                <a:solidFill>
                  <a:schemeClr val="tx1"/>
                </a:solidFill>
                <a:effectLst/>
                <a:latin typeface="+mn-lt"/>
                <a:ea typeface="+mn-ea"/>
                <a:cs typeface="+mn-cs"/>
              </a:rPr>
              <a:t>Laceration of the intercostal artery during pleural procedures is a rare but serious complication. This study evaluates the utility of thoracic ultrasound (US) to screen for a vulnerable vessel compared with the gold standard computed tomography (CT).</a:t>
            </a:r>
          </a:p>
          <a:p>
            <a:r>
              <a:rPr lang="en-GB" sz="1200" b="1" i="0" kern="1200" cap="all" dirty="0">
                <a:solidFill>
                  <a:schemeClr val="tx1"/>
                </a:solidFill>
                <a:effectLst/>
                <a:latin typeface="+mn-lt"/>
                <a:ea typeface="+mn-ea"/>
                <a:cs typeface="+mn-cs"/>
              </a:rPr>
              <a:t>METHODS:</a:t>
            </a:r>
          </a:p>
          <a:p>
            <a:r>
              <a:rPr lang="en-GB" sz="1200" b="0" i="0" kern="1200" dirty="0">
                <a:solidFill>
                  <a:schemeClr val="tx1"/>
                </a:solidFill>
                <a:effectLst/>
                <a:latin typeface="+mn-lt"/>
                <a:ea typeface="+mn-ea"/>
                <a:cs typeface="+mn-cs"/>
              </a:rPr>
              <a:t>Before undergoing contrast-enhanced CT chest, thoracic US was performed on 50 patients with a high-end and portable machine, and an attempt made to visualize the vessel at three positions across the back to the axilla. These positions were labelled with radio-opaque fiducial markers. On both US and CT images, the location of the vessel at each position, relative to the overlying rib, was calculated and compared.</a:t>
            </a:r>
          </a:p>
          <a:p>
            <a:r>
              <a:rPr lang="en-GB" sz="1200" b="1" i="0" kern="1200" cap="all" dirty="0">
                <a:solidFill>
                  <a:schemeClr val="tx1"/>
                </a:solidFill>
                <a:effectLst/>
                <a:latin typeface="+mn-lt"/>
                <a:ea typeface="+mn-ea"/>
                <a:cs typeface="+mn-cs"/>
              </a:rPr>
              <a:t>RESULTS:</a:t>
            </a:r>
          </a:p>
          <a:p>
            <a:r>
              <a:rPr lang="en-GB" sz="1200" b="0" i="0" kern="1200" dirty="0">
                <a:solidFill>
                  <a:schemeClr val="tx1"/>
                </a:solidFill>
                <a:effectLst/>
                <a:latin typeface="+mn-lt"/>
                <a:ea typeface="+mn-ea"/>
                <a:cs typeface="+mn-cs"/>
              </a:rPr>
              <a:t>The vessel was unshielded by a rib according to CT in 114 of the 133 positions. The sensitivity, specificity and negative predictive value of portable US to image the vessel, when it was within the intercostal space on CT, was 0.86, 0.30 and 0.27 respectively. The performance of a high-end machine was not significantly different. The median time required for a pulmonologist to locate the vessel was 42 s and 18 s for the portable and high-end US respectively.</a:t>
            </a:r>
          </a:p>
          <a:p>
            <a:r>
              <a:rPr lang="en-GB" sz="1200" b="1" i="0" kern="1200" cap="all" dirty="0">
                <a:solidFill>
                  <a:schemeClr val="tx1"/>
                </a:solidFill>
                <a:effectLst/>
                <a:latin typeface="+mn-lt"/>
                <a:ea typeface="+mn-ea"/>
                <a:cs typeface="+mn-cs"/>
              </a:rPr>
              <a:t>CONCLUSIONS:</a:t>
            </a:r>
          </a:p>
          <a:p>
            <a:r>
              <a:rPr lang="en-GB" sz="1200" b="0" i="0" kern="1200" dirty="0">
                <a:solidFill>
                  <a:schemeClr val="tx1"/>
                </a:solidFill>
                <a:effectLst/>
                <a:latin typeface="+mn-lt"/>
                <a:ea typeface="+mn-ea"/>
                <a:cs typeface="+mn-cs"/>
              </a:rPr>
              <a:t>US can be used to screen for a vulnerable vessel prior to pleural procedures, in a time amenable to use in clinical practice. Further, it is achievable by a pulmonologist using a portable US machine. If thoracentesis or chest tube insertion is being performed on a patient at increased risk of bleeding, screening for a vulnerable vessel with US prior to beginning the procedure is recommended.</a:t>
            </a:r>
          </a:p>
        </p:txBody>
      </p:sp>
      <p:sp>
        <p:nvSpPr>
          <p:cNvPr id="4" name="Slide Number Placeholder 3"/>
          <p:cNvSpPr>
            <a:spLocks noGrp="1"/>
          </p:cNvSpPr>
          <p:nvPr>
            <p:ph type="sldNum" sz="quarter" idx="10"/>
          </p:nvPr>
        </p:nvSpPr>
        <p:spPr/>
        <p:txBody>
          <a:bodyPr/>
          <a:lstStyle/>
          <a:p>
            <a:fld id="{293B6B32-0219-4CEB-A4BC-8441A6F21505}" type="slidenum">
              <a:rPr lang="en-GB" smtClean="0"/>
              <a:pPr/>
              <a:t>28</a:t>
            </a:fld>
            <a:endParaRPr lang="en-GB"/>
          </a:p>
        </p:txBody>
      </p:sp>
    </p:spTree>
    <p:extLst>
      <p:ext uri="{BB962C8B-B14F-4D97-AF65-F5344CB8AC3E}">
        <p14:creationId xmlns:p14="http://schemas.microsoft.com/office/powerpoint/2010/main" val="17577298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11" name="Picture 10">
            <a:extLst>
              <a:ext uri="{FF2B5EF4-FFF2-40B4-BE49-F238E27FC236}">
                <a16:creationId xmlns:a16="http://schemas.microsoft.com/office/drawing/2014/main" id="{E7986EF2-E041-4D76-AFF3-56ACD8CFAED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4587"/>
          <a:stretch/>
        </p:blipFill>
        <p:spPr>
          <a:xfrm>
            <a:off x="313967" y="6015650"/>
            <a:ext cx="1101513" cy="681401"/>
          </a:xfrm>
          <a:prstGeom prst="rect">
            <a:avLst/>
          </a:prstGeom>
        </p:spPr>
      </p:pic>
      <p:pic>
        <p:nvPicPr>
          <p:cNvPr id="12" name="Picture 2" descr="Image result for university of bristol logo">
            <a:extLst>
              <a:ext uri="{FF2B5EF4-FFF2-40B4-BE49-F238E27FC236}">
                <a16:creationId xmlns:a16="http://schemas.microsoft.com/office/drawing/2014/main" id="{41DC5940-5C55-454A-9C9E-A995032C7E8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775520" y="6067814"/>
            <a:ext cx="1991320" cy="60154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Image result for british thoracic society logo">
            <a:extLst>
              <a:ext uri="{FF2B5EF4-FFF2-40B4-BE49-F238E27FC236}">
                <a16:creationId xmlns:a16="http://schemas.microsoft.com/office/drawing/2014/main" id="{04E887E1-1A9F-470C-9DBD-F5ACC19991B7}"/>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8387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2" name="Picture 4" descr="Image result for british thoracic society logo">
            <a:extLst>
              <a:ext uri="{FF2B5EF4-FFF2-40B4-BE49-F238E27FC236}">
                <a16:creationId xmlns:a16="http://schemas.microsoft.com/office/drawing/2014/main" id="{B53C6D48-DF0C-48E1-BF0D-85BA3B7D18F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924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pic>
        <p:nvPicPr>
          <p:cNvPr id="12" name="Picture 4" descr="Image result for british thoracic society logo">
            <a:extLst>
              <a:ext uri="{FF2B5EF4-FFF2-40B4-BE49-F238E27FC236}">
                <a16:creationId xmlns:a16="http://schemas.microsoft.com/office/drawing/2014/main" id="{264C174C-87B0-463A-83B3-AC8A720231D9}"/>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688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3" name="Picture 4" descr="Image result for british thoracic society logo">
            <a:extLst>
              <a:ext uri="{FF2B5EF4-FFF2-40B4-BE49-F238E27FC236}">
                <a16:creationId xmlns:a16="http://schemas.microsoft.com/office/drawing/2014/main" id="{D837553D-3EE1-431A-A54C-76AF147EB661}"/>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114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5" name="Picture 4" descr="Image result for british thoracic society logo">
            <a:extLst>
              <a:ext uri="{FF2B5EF4-FFF2-40B4-BE49-F238E27FC236}">
                <a16:creationId xmlns:a16="http://schemas.microsoft.com/office/drawing/2014/main" id="{737BC616-1BD6-4324-AB57-00BD96B7E18D}"/>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762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pic>
        <p:nvPicPr>
          <p:cNvPr id="11" name="Picture 4" descr="Image result for british thoracic society logo">
            <a:extLst>
              <a:ext uri="{FF2B5EF4-FFF2-40B4-BE49-F238E27FC236}">
                <a16:creationId xmlns:a16="http://schemas.microsoft.com/office/drawing/2014/main" id="{A6887DF9-AB97-4BCF-9D76-02F70157C0C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74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7901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59F6BE6-269A-42CF-811C-8C4DBA317EB2}" type="datetimeFigureOut">
              <a:rPr lang="en-GB" smtClean="0"/>
              <a:pPr/>
              <a:t>30/11/2021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710CA7F-81AF-4125-BB57-AE911BC83CCB}" type="slidenum">
              <a:rPr lang="en-GB" smtClean="0"/>
              <a:pPr/>
              <a:t>‹#›</a:t>
            </a:fld>
            <a:endParaRPr lang="en-GB"/>
          </a:p>
        </p:txBody>
      </p:sp>
    </p:spTree>
    <p:extLst>
      <p:ext uri="{BB962C8B-B14F-4D97-AF65-F5344CB8AC3E}">
        <p14:creationId xmlns:p14="http://schemas.microsoft.com/office/powerpoint/2010/main" val="2927924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59F6BE6-269A-42CF-811C-8C4DBA317EB2}" type="datetimeFigureOut">
              <a:rPr lang="en-GB" smtClean="0"/>
              <a:pPr/>
              <a:t>30/11/2021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710CA7F-81AF-4125-BB57-AE911BC83CCB}" type="slidenum">
              <a:rPr lang="en-GB" smtClean="0"/>
              <a:pPr/>
              <a:t>‹#›</a:t>
            </a:fld>
            <a:endParaRPr lang="en-GB"/>
          </a:p>
        </p:txBody>
      </p:sp>
    </p:spTree>
    <p:extLst>
      <p:ext uri="{BB962C8B-B14F-4D97-AF65-F5344CB8AC3E}">
        <p14:creationId xmlns:p14="http://schemas.microsoft.com/office/powerpoint/2010/main" val="1043315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59F6BE6-269A-42CF-811C-8C4DBA317EB2}" type="datetimeFigureOut">
              <a:rPr lang="en-GB" smtClean="0"/>
              <a:pPr/>
              <a:t>30/11/2021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710CA7F-81AF-4125-BB57-AE911BC83CCB}" type="slidenum">
              <a:rPr lang="en-GB" smtClean="0"/>
              <a:pPr/>
              <a:t>‹#›</a:t>
            </a:fld>
            <a:endParaRPr lang="en-GB"/>
          </a:p>
        </p:txBody>
      </p:sp>
    </p:spTree>
    <p:extLst>
      <p:ext uri="{BB962C8B-B14F-4D97-AF65-F5344CB8AC3E}">
        <p14:creationId xmlns:p14="http://schemas.microsoft.com/office/powerpoint/2010/main" val="2957126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59F6BE6-269A-42CF-811C-8C4DBA317EB2}" type="datetimeFigureOut">
              <a:rPr lang="en-GB" smtClean="0"/>
              <a:pPr/>
              <a:t>30/11/2021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710CA7F-81AF-4125-BB57-AE911BC83CCB}" type="slidenum">
              <a:rPr lang="en-GB" smtClean="0"/>
              <a:pPr/>
              <a:t>‹#›</a:t>
            </a:fld>
            <a:endParaRPr lang="en-GB"/>
          </a:p>
        </p:txBody>
      </p:sp>
    </p:spTree>
    <p:extLst>
      <p:ext uri="{BB962C8B-B14F-4D97-AF65-F5344CB8AC3E}">
        <p14:creationId xmlns:p14="http://schemas.microsoft.com/office/powerpoint/2010/main" val="402173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alpha val="40000"/>
              </a:schemeClr>
            </a:gs>
            <a:gs pos="100000">
              <a:schemeClr val="bg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1361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5.xml"/><Relationship Id="rId7" Type="http://schemas.openxmlformats.org/officeDocument/2006/relationships/notesSlide" Target="../notesSlides/notesSlide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slideLayout" Target="../slideLayouts/slideLayout7.xml"/><Relationship Id="rId5" Type="http://schemas.openxmlformats.org/officeDocument/2006/relationships/audio" Target="../media/media5.m4a"/><Relationship Id="rId4" Type="http://schemas.microsoft.com/office/2007/relationships/media" Target="../media/media5.m4a"/><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8.xml"/><Relationship Id="rId7" Type="http://schemas.openxmlformats.org/officeDocument/2006/relationships/notesSlide" Target="../notesSlides/notesSlide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slideLayout" Target="../slideLayouts/slideLayout2.xml"/><Relationship Id="rId5" Type="http://schemas.openxmlformats.org/officeDocument/2006/relationships/audio" Target="../media/media6.m4a"/><Relationship Id="rId4" Type="http://schemas.microsoft.com/office/2007/relationships/media" Target="../media/media6.m4a"/></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11.xml"/><Relationship Id="rId7"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audio" Target="../media/media7.m4a"/><Relationship Id="rId5" Type="http://schemas.microsoft.com/office/2007/relationships/media" Target="../media/media7.m4a"/><Relationship Id="rId4" Type="http://schemas.openxmlformats.org/officeDocument/2006/relationships/tags" Target="../tags/tag12.xml"/><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microsoft.com/office/2007/relationships/media" Target="../media/media8.m4a"/><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4.png"/><Relationship Id="rId5" Type="http://schemas.openxmlformats.org/officeDocument/2006/relationships/slideLayout" Target="../slideLayouts/slideLayout2.xml"/><Relationship Id="rId4" Type="http://schemas.openxmlformats.org/officeDocument/2006/relationships/audio" Target="../media/media8.m4a"/></Relationships>
</file>

<file path=ppt/slides/_rels/slide9.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image" Target="../media/image6.png"/><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notesSlide" Target="../notesSlides/notesSlide4.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Layout" Target="../slideLayouts/slideLayout7.xml"/><Relationship Id="rId5" Type="http://schemas.openxmlformats.org/officeDocument/2006/relationships/tags" Target="../tags/tag19.xml"/><Relationship Id="rId15" Type="http://schemas.openxmlformats.org/officeDocument/2006/relationships/image" Target="../media/image4.png"/><Relationship Id="rId10" Type="http://schemas.openxmlformats.org/officeDocument/2006/relationships/audio" Target="../media/media9.m4a"/><Relationship Id="rId4" Type="http://schemas.openxmlformats.org/officeDocument/2006/relationships/tags" Target="../tags/tag18.xml"/><Relationship Id="rId9" Type="http://schemas.microsoft.com/office/2007/relationships/media" Target="../media/media9.m4a"/><Relationship Id="rId1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microsoft.com/office/2007/relationships/media" Target="../media/media11.m4a"/><Relationship Id="rId7" Type="http://schemas.openxmlformats.org/officeDocument/2006/relationships/image" Target="../media/image4.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audio" Target="../media/media11.m4a"/></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25.xml"/><Relationship Id="rId6" Type="http://schemas.openxmlformats.org/officeDocument/2006/relationships/image" Target="../media/image4.png"/><Relationship Id="rId5" Type="http://schemas.openxmlformats.org/officeDocument/2006/relationships/image" Target="../media/image8.jpeg"/><Relationship Id="rId4"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07/relationships/media" Target="../media/media18.m4a"/><Relationship Id="rId7" Type="http://schemas.openxmlformats.org/officeDocument/2006/relationships/image" Target="../media/image14.jpe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audio" Target="../media/media18.m4a"/></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4.png"/><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28.xml"/><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audio" Target="../media/media21.m4a"/><Relationship Id="rId2" Type="http://schemas.microsoft.com/office/2007/relationships/media" Target="../media/media21.m4a"/><Relationship Id="rId1" Type="http://schemas.openxmlformats.org/officeDocument/2006/relationships/tags" Target="../tags/tag29.xml"/><Relationship Id="rId6" Type="http://schemas.openxmlformats.org/officeDocument/2006/relationships/image" Target="../media/image4.png"/><Relationship Id="rId5" Type="http://schemas.openxmlformats.org/officeDocument/2006/relationships/image" Target="../media/image17.jpeg"/><Relationship Id="rId4"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audio" Target="../media/media24.m4a"/><Relationship Id="rId2" Type="http://schemas.microsoft.com/office/2007/relationships/media" Target="../media/media24.m4a"/><Relationship Id="rId1" Type="http://schemas.openxmlformats.org/officeDocument/2006/relationships/tags" Target="../tags/tag30.xml"/><Relationship Id="rId6" Type="http://schemas.openxmlformats.org/officeDocument/2006/relationships/image" Target="../media/image4.png"/><Relationship Id="rId5" Type="http://schemas.openxmlformats.org/officeDocument/2006/relationships/image" Target="../media/image18.jpeg"/><Relationship Id="rId4"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audio" Target="../media/media25.m4a"/><Relationship Id="rId2" Type="http://schemas.microsoft.com/office/2007/relationships/media" Target="../media/media25.m4a"/><Relationship Id="rId1" Type="http://schemas.openxmlformats.org/officeDocument/2006/relationships/tags" Target="../tags/tag3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audio" Target="../media/media26.m4a"/><Relationship Id="rId7" Type="http://schemas.openxmlformats.org/officeDocument/2006/relationships/image" Target="../media/image4.png"/><Relationship Id="rId2" Type="http://schemas.microsoft.com/office/2007/relationships/media" Target="../media/media26.m4a"/><Relationship Id="rId1" Type="http://schemas.openxmlformats.org/officeDocument/2006/relationships/tags" Target="../tags/tag32.xml"/><Relationship Id="rId6" Type="http://schemas.openxmlformats.org/officeDocument/2006/relationships/image" Target="../media/image20.jpeg"/><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microsoft.com/office/2007/relationships/media" Target="../media/media28.m4a"/><Relationship Id="rId7" Type="http://schemas.openxmlformats.org/officeDocument/2006/relationships/image" Target="../media/image4.pn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audio" Target="../media/media28.m4a"/></Relationships>
</file>

<file path=ppt/slides/_rels/slide29.xml.rels><?xml version="1.0" encoding="UTF-8" standalone="yes"?>
<Relationships xmlns="http://schemas.openxmlformats.org/package/2006/relationships"><Relationship Id="rId3" Type="http://schemas.openxmlformats.org/officeDocument/2006/relationships/audio" Target="../media/media29.m4a"/><Relationship Id="rId2" Type="http://schemas.microsoft.com/office/2007/relationships/media" Target="../media/media29.m4a"/><Relationship Id="rId1" Type="http://schemas.openxmlformats.org/officeDocument/2006/relationships/tags" Target="../tags/tag35.xml"/><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audio" Target="../media/media30.m4a"/><Relationship Id="rId2" Type="http://schemas.microsoft.com/office/2007/relationships/media" Target="../media/media30.m4a"/><Relationship Id="rId1" Type="http://schemas.openxmlformats.org/officeDocument/2006/relationships/tags" Target="../tags/tag36.xml"/><Relationship Id="rId5" Type="http://schemas.openxmlformats.org/officeDocument/2006/relationships/image" Target="../media/image4.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idx="4294967295"/>
          </p:nvPr>
        </p:nvSpPr>
        <p:spPr>
          <a:xfrm>
            <a:off x="1981200" y="2348880"/>
            <a:ext cx="8229600" cy="1969368"/>
          </a:xfrm>
        </p:spPr>
        <p:txBody>
          <a:bodyPr vert="horz" lIns="90488" tIns="44450" rIns="90488" bIns="44450" rtlCol="0" anchor="ctr">
            <a:normAutofit fontScale="90000"/>
          </a:bodyPr>
          <a:lstStyle/>
          <a:p>
            <a:pPr eaLnBrk="1" hangingPunct="1"/>
            <a:r>
              <a:rPr lang="en-GB" altLang="en-US" dirty="0">
                <a:ea typeface="ＭＳ Ｐゴシック" pitchFamily="34" charset="-128"/>
              </a:rPr>
              <a:t> </a:t>
            </a:r>
            <a:br>
              <a:rPr lang="en-GB" altLang="en-US" dirty="0">
                <a:ea typeface="ＭＳ Ｐゴシック" pitchFamily="34" charset="-128"/>
              </a:rPr>
            </a:br>
            <a:br>
              <a:rPr lang="en-GB" altLang="en-US" dirty="0">
                <a:ea typeface="ＭＳ Ｐゴシック" pitchFamily="34" charset="-128"/>
              </a:rPr>
            </a:br>
            <a:br>
              <a:rPr lang="en-GB" altLang="en-US" dirty="0">
                <a:ea typeface="ＭＳ Ｐゴシック" pitchFamily="34" charset="-128"/>
              </a:rPr>
            </a:br>
            <a:br>
              <a:rPr lang="en-GB" altLang="en-US" dirty="0">
                <a:ea typeface="ＭＳ Ｐゴシック" pitchFamily="34" charset="-128"/>
              </a:rPr>
            </a:br>
            <a:r>
              <a:rPr lang="en-GB" altLang="en-US" b="1" dirty="0">
                <a:ea typeface="ＭＳ Ｐゴシック" pitchFamily="34" charset="-128"/>
              </a:rPr>
              <a:t>Thoracic Ultrasound in Context: </a:t>
            </a:r>
            <a:br>
              <a:rPr lang="en-GB" altLang="en-US" b="1" dirty="0">
                <a:ea typeface="ＭＳ Ｐゴシック" pitchFamily="34" charset="-128"/>
              </a:rPr>
            </a:br>
            <a:r>
              <a:rPr lang="en-GB" altLang="en-US" b="1" dirty="0">
                <a:ea typeface="ＭＳ Ｐゴシック" pitchFamily="34" charset="-128"/>
              </a:rPr>
              <a:t>Pleural Procedure Safety</a:t>
            </a:r>
            <a:br>
              <a:rPr lang="en-GB" altLang="en-US" dirty="0">
                <a:ea typeface="ＭＳ Ｐゴシック" pitchFamily="34" charset="-128"/>
              </a:rPr>
            </a:br>
            <a:r>
              <a:rPr lang="en-GB" altLang="en-US" sz="2800" dirty="0">
                <a:ea typeface="ＭＳ Ｐゴシック" pitchFamily="34" charset="-128"/>
              </a:rPr>
              <a:t> </a:t>
            </a:r>
            <a:br>
              <a:rPr lang="en-GB" altLang="en-US" sz="2800" dirty="0">
                <a:ea typeface="ＭＳ Ｐゴシック" pitchFamily="34" charset="-128"/>
              </a:rPr>
            </a:br>
            <a:r>
              <a:rPr lang="en-GB" altLang="en-US" sz="2400" b="1" dirty="0">
                <a:ea typeface="ＭＳ Ｐゴシック" pitchFamily="34" charset="-128"/>
              </a:rPr>
              <a:t>Rahul Bhatnagar</a:t>
            </a:r>
            <a:br>
              <a:rPr lang="en-GB" altLang="en-US" sz="2400" dirty="0">
                <a:ea typeface="ＭＳ Ｐゴシック" pitchFamily="34" charset="-128"/>
              </a:rPr>
            </a:br>
            <a:r>
              <a:rPr lang="en-GB" altLang="en-US" sz="2400" dirty="0">
                <a:ea typeface="ＭＳ Ｐゴシック" pitchFamily="34" charset="-128"/>
              </a:rPr>
              <a:t>Consultant Respiratory Physician / Honorary Senior Lecturer</a:t>
            </a:r>
            <a:br>
              <a:rPr lang="en-GB" altLang="en-US" sz="2400" dirty="0">
                <a:ea typeface="ＭＳ Ｐゴシック" pitchFamily="34" charset="-128"/>
              </a:rPr>
            </a:br>
            <a:br>
              <a:rPr lang="en-GB" altLang="en-US" sz="2400" b="1" dirty="0">
                <a:ea typeface="ＭＳ Ｐゴシック" pitchFamily="34" charset="-128"/>
              </a:rPr>
            </a:br>
            <a:r>
              <a:rPr lang="en-GB" altLang="en-US" sz="2400" b="1" dirty="0">
                <a:ea typeface="ＭＳ Ｐゴシック" pitchFamily="34" charset="-128"/>
              </a:rPr>
              <a:t>BTS Thoracic Ultrasound Module</a:t>
            </a:r>
            <a:br>
              <a:rPr lang="en-GB" altLang="en-US" sz="2000" dirty="0">
                <a:ea typeface="ＭＳ Ｐゴシック" pitchFamily="34" charset="-128"/>
              </a:rPr>
            </a:br>
            <a:br>
              <a:rPr lang="en-GB" altLang="en-US" sz="2000" i="1" dirty="0">
                <a:ea typeface="ＭＳ Ｐゴシック" pitchFamily="34" charset="-128"/>
              </a:rPr>
            </a:br>
            <a:br>
              <a:rPr lang="en-GB" altLang="en-US" sz="3200" dirty="0">
                <a:ea typeface="ＭＳ Ｐゴシック" pitchFamily="34" charset="-128"/>
              </a:rPr>
            </a:br>
            <a:br>
              <a:rPr lang="en-GB" altLang="en-US" sz="3200" dirty="0">
                <a:ea typeface="ＭＳ Ｐゴシック" pitchFamily="34" charset="-128"/>
              </a:rPr>
            </a:br>
            <a:r>
              <a:rPr lang="en-GB" altLang="en-US" sz="3200" dirty="0">
                <a:ea typeface="ＭＳ Ｐゴシック" pitchFamily="34" charset="-128"/>
              </a:rPr>
              <a:t> </a:t>
            </a:r>
            <a:br>
              <a:rPr lang="en-GB" altLang="en-US" dirty="0">
                <a:ea typeface="ＭＳ Ｐゴシック" pitchFamily="34" charset="-128"/>
              </a:rPr>
            </a:br>
            <a:endParaRPr lang="en-US" altLang="en-US" dirty="0">
              <a:ea typeface="ＭＳ Ｐゴシック" pitchFamily="34" charset="-128"/>
            </a:endParaRPr>
          </a:p>
        </p:txBody>
      </p:sp>
      <p:pic>
        <p:nvPicPr>
          <p:cNvPr id="10" name="Picture 4" descr="Image result for british thoracic society logo">
            <a:extLst>
              <a:ext uri="{FF2B5EF4-FFF2-40B4-BE49-F238E27FC236}">
                <a16:creationId xmlns:a16="http://schemas.microsoft.com/office/drawing/2014/main" id="{7E076C52-6B90-4162-8BA5-372EBBFA209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81627" y="6114564"/>
            <a:ext cx="601546" cy="60154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BAAA6202-C099-4204-A5F8-868B8961809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3109750621"/>
      </p:ext>
    </p:extLst>
  </p:cSld>
  <p:clrMapOvr>
    <a:masterClrMapping/>
  </p:clrMapOvr>
  <mc:AlternateContent xmlns:mc="http://schemas.openxmlformats.org/markup-compatibility/2006" xmlns:p14="http://schemas.microsoft.com/office/powerpoint/2010/main">
    <mc:Choice Requires="p14">
      <p:transition spd="slow" p14:dur="2000" advTm="12696"/>
    </mc:Choice>
    <mc:Fallback xmlns="">
      <p:transition spd="slow" advTm="126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p:txBody>
          <a:bodyPr/>
          <a:lstStyle/>
          <a:p>
            <a:r>
              <a:rPr lang="en-GB" altLang="en-US" b="1" dirty="0">
                <a:ea typeface="ＭＳ Ｐゴシック" pitchFamily="34" charset="-128"/>
              </a:rPr>
              <a:t>Outline</a:t>
            </a:r>
          </a:p>
        </p:txBody>
      </p:sp>
      <p:sp>
        <p:nvSpPr>
          <p:cNvPr id="15362" name="Content Placeholder 2"/>
          <p:cNvSpPr>
            <a:spLocks noGrp="1"/>
          </p:cNvSpPr>
          <p:nvPr>
            <p:ph idx="1"/>
          </p:nvPr>
        </p:nvSpPr>
        <p:spPr/>
        <p:txBody>
          <a:bodyPr/>
          <a:lstStyle/>
          <a:p>
            <a:r>
              <a:rPr lang="en-GB" altLang="en-US" sz="2800" dirty="0">
                <a:ea typeface="ＭＳ Ｐゴシック" pitchFamily="34" charset="-128"/>
              </a:rPr>
              <a:t>Recap - Why is thoracic ultrasound important?</a:t>
            </a:r>
          </a:p>
          <a:p>
            <a:endParaRPr lang="en-GB" altLang="en-US" sz="2800" dirty="0">
              <a:ea typeface="ＭＳ Ｐゴシック" pitchFamily="34" charset="-128"/>
            </a:endParaRPr>
          </a:p>
          <a:p>
            <a:r>
              <a:rPr lang="en-GB" altLang="en-US" sz="2800" dirty="0">
                <a:ea typeface="ＭＳ Ｐゴシック" pitchFamily="34" charset="-128"/>
              </a:rPr>
              <a:t>Practical applications of respiratory physician delivered thoracic ultrasound</a:t>
            </a:r>
          </a:p>
          <a:p>
            <a:endParaRPr lang="en-GB" altLang="en-US" sz="2800" dirty="0">
              <a:ea typeface="ＭＳ Ｐゴシック" pitchFamily="34" charset="-128"/>
            </a:endParaRPr>
          </a:p>
          <a:p>
            <a:r>
              <a:rPr lang="en-GB" altLang="en-US" sz="2800" dirty="0">
                <a:ea typeface="ＭＳ Ｐゴシック" pitchFamily="34" charset="-128"/>
              </a:rPr>
              <a:t>Cautions and limitations</a:t>
            </a:r>
          </a:p>
        </p:txBody>
      </p:sp>
      <p:pic>
        <p:nvPicPr>
          <p:cNvPr id="11" name="Audio 10">
            <a:hlinkClick r:id="" action="ppaction://media"/>
            <a:extLst>
              <a:ext uri="{FF2B5EF4-FFF2-40B4-BE49-F238E27FC236}">
                <a16:creationId xmlns:a16="http://schemas.microsoft.com/office/drawing/2014/main" id="{54332FDC-DE67-450D-B44E-E284CBAF115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3346326224"/>
      </p:ext>
    </p:extLst>
  </p:cSld>
  <p:clrMapOvr>
    <a:masterClrMapping/>
  </p:clrMapOvr>
  <mc:AlternateContent xmlns:mc="http://schemas.openxmlformats.org/markup-compatibility/2006" xmlns:p14="http://schemas.microsoft.com/office/powerpoint/2010/main">
    <mc:Choice Requires="p14">
      <p:transition spd="slow" p14:dur="2000" advTm="21767"/>
    </mc:Choice>
    <mc:Fallback xmlns="">
      <p:transition spd="slow" advTm="21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2921CFF-5B62-4560-BFBA-CA1F575ECD19}"/>
              </a:ext>
            </a:extLst>
          </p:cNvPr>
          <p:cNvSpPr>
            <a:spLocks noGrp="1"/>
          </p:cNvSpPr>
          <p:nvPr>
            <p:ph type="title"/>
          </p:nvPr>
        </p:nvSpPr>
        <p:spPr/>
        <p:txBody>
          <a:bodyPr/>
          <a:lstStyle/>
          <a:p>
            <a:r>
              <a:rPr lang="en-GB" dirty="0"/>
              <a:t>Improved safety</a:t>
            </a:r>
          </a:p>
        </p:txBody>
      </p:sp>
      <p:sp>
        <p:nvSpPr>
          <p:cNvPr id="6" name="Text Placeholder 5">
            <a:extLst>
              <a:ext uri="{FF2B5EF4-FFF2-40B4-BE49-F238E27FC236}">
                <a16:creationId xmlns:a16="http://schemas.microsoft.com/office/drawing/2014/main" id="{BFE7A06B-2F44-4A34-96A9-202CD9B2EBFD}"/>
              </a:ext>
            </a:extLst>
          </p:cNvPr>
          <p:cNvSpPr>
            <a:spLocks noGrp="1"/>
          </p:cNvSpPr>
          <p:nvPr>
            <p:ph type="body" idx="1"/>
          </p:nvPr>
        </p:nvSpPr>
        <p:spPr/>
        <p:txBody>
          <a:bodyPr/>
          <a:lstStyle/>
          <a:p>
            <a:r>
              <a:rPr lang="en-GB" dirty="0"/>
              <a:t>Section 1</a:t>
            </a:r>
          </a:p>
        </p:txBody>
      </p:sp>
      <p:pic>
        <p:nvPicPr>
          <p:cNvPr id="3" name="Audio 2">
            <a:hlinkClick r:id="" action="ppaction://media"/>
            <a:extLst>
              <a:ext uri="{FF2B5EF4-FFF2-40B4-BE49-F238E27FC236}">
                <a16:creationId xmlns:a16="http://schemas.microsoft.com/office/drawing/2014/main" id="{DB46C1CB-CF44-48C9-A8FD-BF77F086BC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2929036139"/>
      </p:ext>
    </p:extLst>
  </p:cSld>
  <p:clrMapOvr>
    <a:masterClrMapping/>
  </p:clrMapOvr>
  <mc:AlternateContent xmlns:mc="http://schemas.openxmlformats.org/markup-compatibility/2006" xmlns:p14="http://schemas.microsoft.com/office/powerpoint/2010/main">
    <mc:Choice Requires="p14">
      <p:transition spd="slow" p14:dur="2000" advTm="2239"/>
    </mc:Choice>
    <mc:Fallback xmlns="">
      <p:transition spd="slow" advTm="2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GB" altLang="en-US" b="1" dirty="0">
                <a:ea typeface="ＭＳ Ｐゴシック" pitchFamily="34" charset="-128"/>
              </a:rPr>
              <a:t>Real Life Quotes</a:t>
            </a:r>
          </a:p>
        </p:txBody>
      </p:sp>
      <p:sp>
        <p:nvSpPr>
          <p:cNvPr id="16386" name="Content Placeholder 2"/>
          <p:cNvSpPr>
            <a:spLocks noGrp="1"/>
          </p:cNvSpPr>
          <p:nvPr>
            <p:ph idx="1"/>
          </p:nvPr>
        </p:nvSpPr>
        <p:spPr/>
        <p:txBody>
          <a:bodyPr>
            <a:normAutofit/>
          </a:bodyPr>
          <a:lstStyle/>
          <a:p>
            <a:r>
              <a:rPr lang="en-GB" altLang="en-US" sz="2800" dirty="0">
                <a:ea typeface="ＭＳ Ｐゴシック" pitchFamily="34" charset="-128"/>
              </a:rPr>
              <a:t>“Never needed it before”</a:t>
            </a:r>
          </a:p>
          <a:p>
            <a:endParaRPr lang="en-GB" altLang="en-US" sz="2800" dirty="0">
              <a:ea typeface="ＭＳ Ｐゴシック" pitchFamily="34" charset="-128"/>
            </a:endParaRPr>
          </a:p>
          <a:p>
            <a:r>
              <a:rPr lang="en-GB" altLang="en-US" sz="2800" dirty="0">
                <a:ea typeface="ＭＳ Ｐゴシック" pitchFamily="34" charset="-128"/>
              </a:rPr>
              <a:t>“Can’t do any harm with a small / green needle”</a:t>
            </a:r>
          </a:p>
          <a:p>
            <a:endParaRPr lang="en-GB" altLang="en-US" sz="2800" dirty="0">
              <a:ea typeface="ＭＳ Ｐゴシック" pitchFamily="34" charset="-128"/>
            </a:endParaRPr>
          </a:p>
          <a:p>
            <a:r>
              <a:rPr lang="en-GB" altLang="en-US" sz="2800" dirty="0">
                <a:ea typeface="ＭＳ Ｐゴシック" pitchFamily="34" charset="-128"/>
              </a:rPr>
              <a:t>“I’m a surgeon… I can deal with any problems I might cause!”</a:t>
            </a:r>
          </a:p>
          <a:p>
            <a:endParaRPr lang="en-GB" altLang="en-US" sz="2800" dirty="0">
              <a:ea typeface="ＭＳ Ｐゴシック" pitchFamily="34" charset="-128"/>
            </a:endParaRPr>
          </a:p>
        </p:txBody>
      </p:sp>
      <p:pic>
        <p:nvPicPr>
          <p:cNvPr id="3" name="Audio 2">
            <a:hlinkClick r:id="" action="ppaction://media"/>
            <a:extLst>
              <a:ext uri="{FF2B5EF4-FFF2-40B4-BE49-F238E27FC236}">
                <a16:creationId xmlns:a16="http://schemas.microsoft.com/office/drawing/2014/main" id="{48344174-CD97-4DD4-B9E9-9C7D4A80D53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328788047"/>
      </p:ext>
    </p:extLst>
  </p:cSld>
  <p:clrMapOvr>
    <a:masterClrMapping/>
  </p:clrMapOvr>
  <mc:AlternateContent xmlns:mc="http://schemas.openxmlformats.org/markup-compatibility/2006" xmlns:p14="http://schemas.microsoft.com/office/powerpoint/2010/main">
    <mc:Choice Requires="p14">
      <p:transition spd="slow" p14:dur="2000" advTm="31775"/>
    </mc:Choice>
    <mc:Fallback xmlns="">
      <p:transition spd="slow" advTm="31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6386">
                                            <p:txEl>
                                              <p:pRg st="0" end="0"/>
                                            </p:txEl>
                                          </p:spTgt>
                                        </p:tgtEl>
                                        <p:attrNameLst>
                                          <p:attrName>style.visibility</p:attrName>
                                        </p:attrNameLst>
                                      </p:cBhvr>
                                      <p:to>
                                        <p:strVal val="visible"/>
                                      </p:to>
                                    </p:set>
                                    <p:animEffect transition="in" filter="fade">
                                      <p:cBhvr>
                                        <p:cTn id="11" dur="500"/>
                                        <p:tgtEl>
                                          <p:spTgt spid="16386">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6386">
                                            <p:txEl>
                                              <p:pRg st="2" end="2"/>
                                            </p:txEl>
                                          </p:spTgt>
                                        </p:tgtEl>
                                        <p:attrNameLst>
                                          <p:attrName>style.visibility</p:attrName>
                                        </p:attrNameLst>
                                      </p:cBhvr>
                                      <p:to>
                                        <p:strVal val="visible"/>
                                      </p:to>
                                    </p:set>
                                    <p:animEffect transition="in" filter="fade">
                                      <p:cBhvr>
                                        <p:cTn id="14" dur="500"/>
                                        <p:tgtEl>
                                          <p:spTgt spid="16386">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6386">
                                            <p:txEl>
                                              <p:pRg st="4" end="4"/>
                                            </p:txEl>
                                          </p:spTgt>
                                        </p:tgtEl>
                                        <p:attrNameLst>
                                          <p:attrName>style.visibility</p:attrName>
                                        </p:attrNameLst>
                                      </p:cBhvr>
                                      <p:to>
                                        <p:strVal val="visible"/>
                                      </p:to>
                                    </p:set>
                                    <p:animEffect transition="in" filter="fade">
                                      <p:cBhvr>
                                        <p:cTn id="17" dur="500"/>
                                        <p:tgtEl>
                                          <p:spTgt spid="163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Content Placeholder 3" descr="NPSA_2008_RRR003 Chest Drain Insertion.pdf"/>
          <p:cNvPicPr>
            <a:picLocks noGrp="1" noChangeAspect="1"/>
          </p:cNvPicPr>
          <p:nvPr>
            <p:ph idx="4294967295"/>
            <p:custDataLst>
              <p:tags r:id="rId2"/>
            </p:custDataLst>
          </p:nvPr>
        </p:nvPicPr>
        <p:blipFill>
          <a:blip r:embed="rId8">
            <a:extLst>
              <a:ext uri="{28A0092B-C50C-407E-A947-70E740481C1C}">
                <a14:useLocalDpi xmlns:a14="http://schemas.microsoft.com/office/drawing/2010/main" val="0"/>
              </a:ext>
            </a:extLst>
          </a:blip>
          <a:srcRect/>
          <a:stretch>
            <a:fillRect/>
          </a:stretch>
        </p:blipFill>
        <p:spPr>
          <a:xfrm>
            <a:off x="1525589" y="0"/>
            <a:ext cx="6046787" cy="6858000"/>
          </a:xfrm>
          <a:solidFill>
            <a:srgbClr val="CCFFCC"/>
          </a:solidFill>
        </p:spPr>
      </p:pic>
      <p:sp>
        <p:nvSpPr>
          <p:cNvPr id="25603" name="Rectangle 2"/>
          <p:cNvSpPr>
            <a:spLocks noChangeArrowheads="1"/>
          </p:cNvSpPr>
          <p:nvPr>
            <p:custDataLst>
              <p:tags r:id="rId3"/>
            </p:custDataLst>
          </p:nvPr>
        </p:nvSpPr>
        <p:spPr bwMode="auto">
          <a:xfrm>
            <a:off x="7608888" y="153989"/>
            <a:ext cx="3059112"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defRPr/>
            </a:pPr>
            <a:r>
              <a:rPr lang="en-US" sz="2800" dirty="0">
                <a:solidFill>
                  <a:srgbClr val="C00000"/>
                </a:solidFill>
              </a:rPr>
              <a:t>12 deaths</a:t>
            </a:r>
          </a:p>
          <a:p>
            <a:pPr eaLnBrk="0" hangingPunct="0">
              <a:defRPr/>
            </a:pPr>
            <a:endParaRPr lang="en-US" sz="2800" dirty="0">
              <a:solidFill>
                <a:srgbClr val="C00000"/>
              </a:solidFill>
            </a:endParaRPr>
          </a:p>
          <a:p>
            <a:pPr eaLnBrk="0" hangingPunct="0">
              <a:defRPr/>
            </a:pPr>
            <a:r>
              <a:rPr lang="en-US" sz="2800" dirty="0">
                <a:solidFill>
                  <a:srgbClr val="C00000"/>
                </a:solidFill>
              </a:rPr>
              <a:t>15 serious harm</a:t>
            </a:r>
          </a:p>
          <a:p>
            <a:pPr eaLnBrk="0" hangingPunct="0">
              <a:defRPr/>
            </a:pPr>
            <a:endParaRPr lang="en-US" sz="2800" dirty="0">
              <a:solidFill>
                <a:srgbClr val="C00000"/>
              </a:solidFill>
            </a:endParaRPr>
          </a:p>
          <a:p>
            <a:pPr eaLnBrk="0" hangingPunct="0">
              <a:defRPr/>
            </a:pPr>
            <a:r>
              <a:rPr lang="en-US" sz="2800" dirty="0" err="1">
                <a:solidFill>
                  <a:srgbClr val="C00000"/>
                </a:solidFill>
              </a:rPr>
              <a:t>Seldinger</a:t>
            </a:r>
            <a:r>
              <a:rPr lang="en-US" sz="2800" dirty="0">
                <a:solidFill>
                  <a:srgbClr val="C00000"/>
                </a:solidFill>
              </a:rPr>
              <a:t> drains</a:t>
            </a:r>
          </a:p>
          <a:p>
            <a:pPr eaLnBrk="0" hangingPunct="0">
              <a:defRPr/>
            </a:pPr>
            <a:endParaRPr lang="en-US" sz="2800" dirty="0">
              <a:solidFill>
                <a:srgbClr val="C00000"/>
              </a:solidFill>
            </a:endParaRPr>
          </a:p>
          <a:p>
            <a:pPr eaLnBrk="0" hangingPunct="0">
              <a:defRPr/>
            </a:pPr>
            <a:r>
              <a:rPr lang="en-US" sz="2800" dirty="0">
                <a:solidFill>
                  <a:srgbClr val="C00000"/>
                </a:solidFill>
              </a:rPr>
              <a:t>Multiple reports of poor management</a:t>
            </a:r>
          </a:p>
          <a:p>
            <a:pPr eaLnBrk="0" hangingPunct="0">
              <a:defRPr/>
            </a:pPr>
            <a:endParaRPr lang="en-US" sz="2800" dirty="0">
              <a:solidFill>
                <a:srgbClr val="C00000"/>
              </a:solidFill>
            </a:endParaRPr>
          </a:p>
          <a:p>
            <a:pPr eaLnBrk="0" hangingPunct="0">
              <a:defRPr/>
            </a:pPr>
            <a:r>
              <a:rPr lang="en-US" sz="2800" b="1" dirty="0">
                <a:solidFill>
                  <a:srgbClr val="C00000"/>
                </a:solidFill>
              </a:rPr>
              <a:t>Ultrasound guidance strongly recommended</a:t>
            </a:r>
          </a:p>
          <a:p>
            <a:pPr eaLnBrk="0" hangingPunct="0">
              <a:defRPr/>
            </a:pPr>
            <a:endParaRPr lang="en-US" sz="2800" dirty="0">
              <a:solidFill>
                <a:srgbClr val="C00000"/>
              </a:solidFill>
            </a:endParaRPr>
          </a:p>
          <a:p>
            <a:pPr eaLnBrk="0" hangingPunct="0">
              <a:defRPr/>
            </a:pPr>
            <a:r>
              <a:rPr lang="en-US" sz="2800" b="1" dirty="0">
                <a:solidFill>
                  <a:srgbClr val="C00000"/>
                </a:solidFill>
              </a:rPr>
              <a:t>Ask the question: “Can it wait?”</a:t>
            </a:r>
          </a:p>
        </p:txBody>
      </p:sp>
      <p:pic>
        <p:nvPicPr>
          <p:cNvPr id="3" name="Audio 2">
            <a:hlinkClick r:id="" action="ppaction://media"/>
            <a:extLst>
              <a:ext uri="{FF2B5EF4-FFF2-40B4-BE49-F238E27FC236}">
                <a16:creationId xmlns:a16="http://schemas.microsoft.com/office/drawing/2014/main" id="{B86A884F-2A6B-4DDF-9CB9-C462F5871420}"/>
              </a:ext>
            </a:extLst>
          </p:cNvPr>
          <p:cNvPicPr>
            <a:picLocks noChangeAspect="1"/>
          </p:cNvPicPr>
          <p:nvPr>
            <a:audioFile r:link="rId5"/>
            <p:extLst>
              <p:ext uri="{DAA4B4D4-6D71-4841-9C94-3DE7FCFB9230}">
                <p14:media xmlns:p14="http://schemas.microsoft.com/office/powerpoint/2010/main" r:embed="rId4"/>
              </p:ext>
            </p:extLst>
          </p:nvPr>
        </p:nvPicPr>
        <p:blipFill>
          <a:blip r:embed="rId9"/>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3144213821"/>
      </p:ext>
    </p:extLst>
  </p:cSld>
  <p:clrMapOvr>
    <a:masterClrMapping/>
  </p:clrMapOvr>
  <mc:AlternateContent xmlns:mc="http://schemas.openxmlformats.org/markup-compatibility/2006" xmlns:p14="http://schemas.microsoft.com/office/powerpoint/2010/main">
    <mc:Choice Requires="p14">
      <p:transition spd="slow" p14:dur="2000" advTm="68184"/>
    </mc:Choice>
    <mc:Fallback xmlns="">
      <p:transition spd="slow" advTm="68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5603">
                                            <p:txEl>
                                              <p:pRg st="0" end="0"/>
                                            </p:txEl>
                                          </p:spTgt>
                                        </p:tgtEl>
                                        <p:attrNameLst>
                                          <p:attrName>style.visibility</p:attrName>
                                        </p:attrNameLst>
                                      </p:cBhvr>
                                      <p:to>
                                        <p:strVal val="visible"/>
                                      </p:to>
                                    </p:set>
                                    <p:animEffect transition="in" filter="fade">
                                      <p:cBhvr>
                                        <p:cTn id="11" dur="500"/>
                                        <p:tgtEl>
                                          <p:spTgt spid="2560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25603">
                                            <p:txEl>
                                              <p:pRg st="2" end="2"/>
                                            </p:txEl>
                                          </p:spTgt>
                                        </p:tgtEl>
                                        <p:attrNameLst>
                                          <p:attrName>style.visibility</p:attrName>
                                        </p:attrNameLst>
                                      </p:cBhvr>
                                      <p:to>
                                        <p:strVal val="visible"/>
                                      </p:to>
                                    </p:set>
                                    <p:animEffect transition="in" filter="fade">
                                      <p:cBhvr>
                                        <p:cTn id="14" dur="500"/>
                                        <p:tgtEl>
                                          <p:spTgt spid="2560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25603">
                                            <p:txEl>
                                              <p:pRg st="4" end="4"/>
                                            </p:txEl>
                                          </p:spTgt>
                                        </p:tgtEl>
                                        <p:attrNameLst>
                                          <p:attrName>style.visibility</p:attrName>
                                        </p:attrNameLst>
                                      </p:cBhvr>
                                      <p:to>
                                        <p:strVal val="visible"/>
                                      </p:to>
                                    </p:set>
                                    <p:animEffect transition="in" filter="fade">
                                      <p:cBhvr>
                                        <p:cTn id="17" dur="500"/>
                                        <p:tgtEl>
                                          <p:spTgt spid="25603">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25603">
                                            <p:txEl>
                                              <p:pRg st="6" end="6"/>
                                            </p:txEl>
                                          </p:spTgt>
                                        </p:tgtEl>
                                        <p:attrNameLst>
                                          <p:attrName>style.visibility</p:attrName>
                                        </p:attrNameLst>
                                      </p:cBhvr>
                                      <p:to>
                                        <p:strVal val="visible"/>
                                      </p:to>
                                    </p:set>
                                    <p:animEffect transition="in" filter="fade">
                                      <p:cBhvr>
                                        <p:cTn id="20" dur="500"/>
                                        <p:tgtEl>
                                          <p:spTgt spid="2560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5603">
                                            <p:txEl>
                                              <p:pRg st="8" end="8"/>
                                            </p:txEl>
                                          </p:spTgt>
                                        </p:tgtEl>
                                        <p:attrNameLst>
                                          <p:attrName>style.visibility</p:attrName>
                                        </p:attrNameLst>
                                      </p:cBhvr>
                                      <p:to>
                                        <p:strVal val="visible"/>
                                      </p:to>
                                    </p:set>
                                    <p:animEffect transition="in" filter="fade">
                                      <p:cBhvr>
                                        <p:cTn id="25" dur="500"/>
                                        <p:tgtEl>
                                          <p:spTgt spid="2560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5603">
                                            <p:txEl>
                                              <p:pRg st="10" end="10"/>
                                            </p:txEl>
                                          </p:spTgt>
                                        </p:tgtEl>
                                        <p:attrNameLst>
                                          <p:attrName>style.visibility</p:attrName>
                                        </p:attrNameLst>
                                      </p:cBhvr>
                                      <p:to>
                                        <p:strVal val="visible"/>
                                      </p:to>
                                    </p:set>
                                    <p:animEffect transition="in" filter="fade">
                                      <p:cBhvr>
                                        <p:cTn id="28" dur="500"/>
                                        <p:tgtEl>
                                          <p:spTgt spid="2560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custDataLst>
              <p:tags r:id="rId2"/>
            </p:custDataLst>
          </p:nvPr>
        </p:nvSpPr>
        <p:spPr>
          <a:xfrm>
            <a:off x="1919288" y="44450"/>
            <a:ext cx="8215312" cy="1803400"/>
          </a:xfrm>
        </p:spPr>
        <p:txBody>
          <a:bodyPr/>
          <a:lstStyle/>
          <a:p>
            <a:pPr eaLnBrk="1" hangingPunct="1"/>
            <a:r>
              <a:rPr lang="en-GB" sz="2500" b="1" dirty="0">
                <a:ea typeface="ＭＳ Ｐゴシック" pitchFamily="34" charset="-128"/>
              </a:rPr>
              <a:t>Retrospective survey of critical incidents associated with chest drain insertion in 101 acute Trusts (2003-2008)</a:t>
            </a:r>
          </a:p>
        </p:txBody>
      </p:sp>
      <p:graphicFrame>
        <p:nvGraphicFramePr>
          <p:cNvPr id="5" name="Content Placeholder 4"/>
          <p:cNvGraphicFramePr>
            <a:graphicFrameLocks noGrp="1"/>
          </p:cNvGraphicFramePr>
          <p:nvPr>
            <p:ph idx="1"/>
            <p:custDataLst>
              <p:tags r:id="rId3"/>
            </p:custDataLst>
          </p:nvPr>
        </p:nvGraphicFramePr>
        <p:xfrm>
          <a:off x="2351088" y="1773239"/>
          <a:ext cx="7416800" cy="3284537"/>
        </p:xfrm>
        <a:graphic>
          <a:graphicData uri="http://schemas.openxmlformats.org/drawingml/2006/table">
            <a:tbl>
              <a:tblPr>
                <a:tableStyleId>{69CF1AB2-1976-4502-BF36-3FF5EA218861}</a:tableStyleId>
              </a:tblPr>
              <a:tblGrid>
                <a:gridCol w="3134256">
                  <a:extLst>
                    <a:ext uri="{9D8B030D-6E8A-4147-A177-3AD203B41FA5}">
                      <a16:colId xmlns:a16="http://schemas.microsoft.com/office/drawing/2014/main" val="20000"/>
                    </a:ext>
                  </a:extLst>
                </a:gridCol>
                <a:gridCol w="806283">
                  <a:extLst>
                    <a:ext uri="{9D8B030D-6E8A-4147-A177-3AD203B41FA5}">
                      <a16:colId xmlns:a16="http://schemas.microsoft.com/office/drawing/2014/main" val="20001"/>
                    </a:ext>
                  </a:extLst>
                </a:gridCol>
                <a:gridCol w="1144442">
                  <a:extLst>
                    <a:ext uri="{9D8B030D-6E8A-4147-A177-3AD203B41FA5}">
                      <a16:colId xmlns:a16="http://schemas.microsoft.com/office/drawing/2014/main" val="20002"/>
                    </a:ext>
                  </a:extLst>
                </a:gridCol>
                <a:gridCol w="908906">
                  <a:extLst>
                    <a:ext uri="{9D8B030D-6E8A-4147-A177-3AD203B41FA5}">
                      <a16:colId xmlns:a16="http://schemas.microsoft.com/office/drawing/2014/main" val="20003"/>
                    </a:ext>
                  </a:extLst>
                </a:gridCol>
                <a:gridCol w="1422913">
                  <a:extLst>
                    <a:ext uri="{9D8B030D-6E8A-4147-A177-3AD203B41FA5}">
                      <a16:colId xmlns:a16="http://schemas.microsoft.com/office/drawing/2014/main" val="20004"/>
                    </a:ext>
                  </a:extLst>
                </a:gridCol>
              </a:tblGrid>
              <a:tr h="61836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Injury type</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solidFill>
                      <a:schemeClr val="accent1">
                        <a:lumMod val="60000"/>
                        <a:lumOff val="4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Trusts</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solidFill>
                      <a:schemeClr val="accent1">
                        <a:lumMod val="60000"/>
                        <a:lumOff val="4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Number of cases</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solidFill>
                      <a:schemeClr val="accent1">
                        <a:lumMod val="60000"/>
                        <a:lumOff val="4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solidFill>
                            <a:srgbClr val="A50021"/>
                          </a:solidFill>
                          <a:effectLst/>
                        </a:rPr>
                        <a:t>Deaths</a:t>
                      </a:r>
                      <a:endParaRPr kumimoji="0" lang="en-GB" sz="1600" b="1"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solidFill>
                      <a:schemeClr val="accent1">
                        <a:lumMod val="60000"/>
                        <a:lumOff val="4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solidFill>
                            <a:srgbClr val="A50021"/>
                          </a:solidFill>
                          <a:effectLst/>
                        </a:rPr>
                        <a:t>%  fatal</a:t>
                      </a:r>
                      <a:endParaRPr kumimoji="0" lang="en-GB" sz="1600" b="1"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solidFill>
                      <a:schemeClr val="accent1">
                        <a:lumMod val="60000"/>
                        <a:lumOff val="40000"/>
                      </a:schemeClr>
                    </a:solidFill>
                  </a:tcPr>
                </a:tc>
                <a:extLst>
                  <a:ext uri="{0D108BD9-81ED-4DB2-BD59-A6C34878D82A}">
                    <a16:rowId xmlns:a16="http://schemas.microsoft.com/office/drawing/2014/main" val="10000"/>
                  </a:ext>
                </a:extLst>
              </a:tr>
              <a:tr h="53376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Lung or chest wall injury</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35</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47</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8</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17</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extLst>
                  <a:ext uri="{0D108BD9-81ED-4DB2-BD59-A6C34878D82A}">
                    <a16:rowId xmlns:a16="http://schemas.microsoft.com/office/drawing/2014/main" val="10001"/>
                  </a:ext>
                </a:extLst>
              </a:tr>
              <a:tr h="5707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Wrong side</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5</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6</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2</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33</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extLst>
                  <a:ext uri="{0D108BD9-81ED-4DB2-BD59-A6C34878D82A}">
                    <a16:rowId xmlns:a16="http://schemas.microsoft.com/office/drawing/2014/main" val="10002"/>
                  </a:ext>
                </a:extLst>
              </a:tr>
              <a:tr h="5093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a:ln>
                            <a:noFill/>
                          </a:ln>
                          <a:effectLst/>
                        </a:rPr>
                        <a:t>Lost wire</a:t>
                      </a:r>
                      <a:endParaRPr kumimoji="0" lang="en-GB" sz="1600" b="1" i="0" u="none" strike="noStrike" cap="none" normalizeH="0" baseline="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3</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3</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0</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0</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extLst>
                  <a:ext uri="{0D108BD9-81ED-4DB2-BD59-A6C34878D82A}">
                    <a16:rowId xmlns:a16="http://schemas.microsoft.com/office/drawing/2014/main" val="10003"/>
                  </a:ext>
                </a:extLst>
              </a:tr>
              <a:tr h="4814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Inserted into organ /major vessel</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24</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31</a:t>
                      </a:r>
                      <a:endParaRPr kumimoji="0" lang="en-GB" sz="1600" b="0"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7</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solidFill>
                            <a:srgbClr val="A50021"/>
                          </a:solidFill>
                          <a:effectLst/>
                        </a:rPr>
                        <a:t>23</a:t>
                      </a:r>
                      <a:endParaRPr kumimoji="0" lang="en-GB" sz="1600" b="0"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extLst>
                  <a:ext uri="{0D108BD9-81ED-4DB2-BD59-A6C34878D82A}">
                    <a16:rowId xmlns:a16="http://schemas.microsoft.com/office/drawing/2014/main" val="10004"/>
                  </a:ext>
                </a:extLst>
              </a:tr>
              <a:tr h="5707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Total</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67</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effectLst/>
                        </a:rPr>
                        <a:t>87</a:t>
                      </a:r>
                      <a:endParaRPr kumimoji="0" lang="en-GB" sz="1600" b="1" i="0" u="none" strike="noStrike" cap="none" normalizeH="0" baseline="0" dirty="0">
                        <a:ln>
                          <a:noFill/>
                        </a:ln>
                        <a:solidFill>
                          <a:srgbClr val="000000"/>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solidFill>
                            <a:srgbClr val="A50021"/>
                          </a:solidFill>
                          <a:effectLst/>
                        </a:rPr>
                        <a:t>17</a:t>
                      </a:r>
                      <a:endParaRPr kumimoji="0" lang="en-GB" sz="1600" b="1"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u="none" strike="noStrike" cap="none" normalizeH="0" baseline="0" dirty="0">
                          <a:ln>
                            <a:noFill/>
                          </a:ln>
                          <a:solidFill>
                            <a:srgbClr val="A50021"/>
                          </a:solidFill>
                          <a:effectLst/>
                        </a:rPr>
                        <a:t>20</a:t>
                      </a:r>
                      <a:endParaRPr kumimoji="0" lang="en-GB" sz="1600" b="1" i="0" u="none" strike="noStrike" cap="none" normalizeH="0" baseline="0" dirty="0">
                        <a:ln>
                          <a:noFill/>
                        </a:ln>
                        <a:solidFill>
                          <a:srgbClr val="A50021"/>
                        </a:solidFill>
                        <a:effectLst/>
                        <a:latin typeface="Calibri" pitchFamily="34" charset="0"/>
                        <a:ea typeface="ＭＳ Ｐゴシック" pitchFamily="34" charset="-128"/>
                        <a:cs typeface="Arial" pitchFamily="34" charset="0"/>
                      </a:endParaRPr>
                    </a:p>
                  </a:txBody>
                  <a:tcPr anchor="ctr" horzOverflow="overflow"/>
                </a:tc>
                <a:extLst>
                  <a:ext uri="{0D108BD9-81ED-4DB2-BD59-A6C34878D82A}">
                    <a16:rowId xmlns:a16="http://schemas.microsoft.com/office/drawing/2014/main" val="10005"/>
                  </a:ext>
                </a:extLst>
              </a:tr>
            </a:tbl>
          </a:graphicData>
        </a:graphic>
      </p:graphicFrame>
      <p:sp>
        <p:nvSpPr>
          <p:cNvPr id="2" name="Oval 1"/>
          <p:cNvSpPr/>
          <p:nvPr/>
        </p:nvSpPr>
        <p:spPr>
          <a:xfrm>
            <a:off x="8184232" y="2852936"/>
            <a:ext cx="72008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8184232" y="3933056"/>
            <a:ext cx="72008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Audio 6">
            <a:hlinkClick r:id="" action="ppaction://media"/>
            <a:extLst>
              <a:ext uri="{FF2B5EF4-FFF2-40B4-BE49-F238E27FC236}">
                <a16:creationId xmlns:a16="http://schemas.microsoft.com/office/drawing/2014/main" id="{D7645651-C27F-4A6D-8BCE-EFA91FB01A30}"/>
              </a:ext>
            </a:extLst>
          </p:cNvPr>
          <p:cNvPicPr>
            <a:picLocks noChangeAspect="1"/>
          </p:cNvPicPr>
          <p:nvPr>
            <a:audioFile r:link="rId5"/>
            <p:extLst>
              <p:ext uri="{DAA4B4D4-6D71-4841-9C94-3DE7FCFB9230}">
                <p14:media xmlns:p14="http://schemas.microsoft.com/office/powerpoint/2010/main" r:embed="rId4"/>
              </p:ext>
            </p:extLst>
          </p:nvPr>
        </p:nvPicPr>
        <p:blipFill>
          <a:blip r:embed="rId8"/>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4255428945"/>
      </p:ext>
    </p:extLst>
  </p:cSld>
  <p:clrMapOvr>
    <a:masterClrMapping/>
  </p:clrMapOvr>
  <mc:AlternateContent xmlns:mc="http://schemas.openxmlformats.org/markup-compatibility/2006" xmlns:p14="http://schemas.microsoft.com/office/powerpoint/2010/main">
    <mc:Choice Requires="p14">
      <p:transition spd="slow" p14:dur="2000" advTm="39437"/>
    </mc:Choice>
    <mc:Fallback xmlns="">
      <p:transition spd="slow" advTm="39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7"/>
                </p:tgtEl>
              </p:cMediaNode>
            </p:audio>
          </p:childTnLst>
        </p:cTn>
      </p:par>
    </p:tnLst>
    <p:bldLst>
      <p:bldP spid="2"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custDataLst>
              <p:tags r:id="rId2"/>
            </p:custDataLst>
          </p:nvPr>
        </p:nvSpPr>
        <p:spPr/>
        <p:txBody>
          <a:bodyPr vert="horz" lIns="90488" tIns="44450" rIns="90488" bIns="44450" rtlCol="0" anchor="ctr">
            <a:normAutofit/>
          </a:bodyPr>
          <a:lstStyle/>
          <a:p>
            <a:pPr eaLnBrk="1" hangingPunct="1"/>
            <a:r>
              <a:rPr lang="en-US" b="1" dirty="0">
                <a:solidFill>
                  <a:srgbClr val="000000"/>
                </a:solidFill>
                <a:ea typeface="ＭＳ Ｐゴシック" pitchFamily="34" charset="-128"/>
              </a:rPr>
              <a:t>TUS Evidence - 1</a:t>
            </a:r>
          </a:p>
        </p:txBody>
      </p:sp>
      <p:sp>
        <p:nvSpPr>
          <p:cNvPr id="17411" name="Content Placeholder 2"/>
          <p:cNvSpPr>
            <a:spLocks noGrp="1"/>
          </p:cNvSpPr>
          <p:nvPr>
            <p:ph idx="1"/>
            <p:custDataLst>
              <p:tags r:id="rId3"/>
            </p:custDataLst>
          </p:nvPr>
        </p:nvSpPr>
        <p:spPr/>
        <p:txBody>
          <a:bodyPr vert="horz" lIns="90488" tIns="44450" rIns="90488" bIns="44450" rtlCol="0">
            <a:normAutofit/>
          </a:bodyPr>
          <a:lstStyle/>
          <a:p>
            <a:pPr defTabSz="762000"/>
            <a:r>
              <a:rPr lang="en-US" sz="2200" dirty="0">
                <a:solidFill>
                  <a:srgbClr val="000000"/>
                </a:solidFill>
                <a:ea typeface="ＭＳ Ｐゴシック" pitchFamily="34" charset="-128"/>
              </a:rPr>
              <a:t>Consecutive patients requiring a diagnostic pleural tap had a </a:t>
            </a:r>
            <a:r>
              <a:rPr lang="en-US" sz="2200" b="1" dirty="0">
                <a:solidFill>
                  <a:srgbClr val="000000"/>
                </a:solidFill>
                <a:ea typeface="ＭＳ Ｐゴシック" pitchFamily="34" charset="-128"/>
              </a:rPr>
              <a:t>proposed site marked </a:t>
            </a:r>
            <a:r>
              <a:rPr lang="en-US" sz="2200" dirty="0">
                <a:solidFill>
                  <a:srgbClr val="000000"/>
                </a:solidFill>
                <a:ea typeface="ＭＳ Ｐゴシック" pitchFamily="34" charset="-128"/>
              </a:rPr>
              <a:t>by different grades of physicians (CXR and examination) </a:t>
            </a:r>
          </a:p>
          <a:p>
            <a:pPr defTabSz="762000"/>
            <a:r>
              <a:rPr lang="en-US" sz="2200" dirty="0">
                <a:solidFill>
                  <a:srgbClr val="000000"/>
                </a:solidFill>
                <a:ea typeface="ＭＳ Ｐゴシック" pitchFamily="34" charset="-128"/>
              </a:rPr>
              <a:t>In total 172/255 (67%) potential sites were proposed</a:t>
            </a:r>
          </a:p>
          <a:p>
            <a:pPr defTabSz="762000"/>
            <a:r>
              <a:rPr lang="en-US" sz="2200" dirty="0">
                <a:solidFill>
                  <a:srgbClr val="000000"/>
                </a:solidFill>
                <a:ea typeface="ＭＳ Ｐゴシック" pitchFamily="34" charset="-128"/>
              </a:rPr>
              <a:t>Marked site </a:t>
            </a:r>
            <a:r>
              <a:rPr lang="en-US" sz="2200" b="1" dirty="0">
                <a:solidFill>
                  <a:srgbClr val="000000"/>
                </a:solidFill>
                <a:ea typeface="ＭＳ Ｐゴシック" pitchFamily="34" charset="-128"/>
              </a:rPr>
              <a:t>assessed for accuracy and safety</a:t>
            </a:r>
          </a:p>
          <a:p>
            <a:pPr defTabSz="762000"/>
            <a:endParaRPr lang="en-US" sz="2200" dirty="0">
              <a:solidFill>
                <a:srgbClr val="000000"/>
              </a:solidFill>
              <a:ea typeface="ＭＳ Ｐゴシック" pitchFamily="34" charset="-128"/>
            </a:endParaRPr>
          </a:p>
          <a:p>
            <a:pPr defTabSz="762000"/>
            <a:r>
              <a:rPr lang="en-US" sz="2200" b="1" dirty="0">
                <a:solidFill>
                  <a:srgbClr val="000000"/>
                </a:solidFill>
                <a:ea typeface="ＭＳ Ｐゴシック" pitchFamily="34" charset="-128"/>
              </a:rPr>
              <a:t>No relationship between accuracy and experience of doctor</a:t>
            </a:r>
          </a:p>
          <a:p>
            <a:pPr defTabSz="762000"/>
            <a:r>
              <a:rPr lang="en-US" sz="2200" dirty="0">
                <a:solidFill>
                  <a:srgbClr val="000000"/>
                </a:solidFill>
                <a:ea typeface="ＭＳ Ｐゴシック" pitchFamily="34" charset="-128"/>
              </a:rPr>
              <a:t>25 were inaccurate (15%), 17 marked sites were over solid organs </a:t>
            </a:r>
          </a:p>
          <a:p>
            <a:pPr defTabSz="762000"/>
            <a:r>
              <a:rPr lang="en-US" sz="2200" dirty="0">
                <a:solidFill>
                  <a:srgbClr val="000000"/>
                </a:solidFill>
                <a:ea typeface="ＭＳ Ｐゴシック" pitchFamily="34" charset="-128"/>
              </a:rPr>
              <a:t>Ultrasound identified a site in 54% of the unmarked cases.</a:t>
            </a:r>
          </a:p>
          <a:p>
            <a:pPr defTabSz="762000"/>
            <a:endParaRPr lang="en-US" sz="2200" b="1" dirty="0">
              <a:solidFill>
                <a:srgbClr val="000000"/>
              </a:solidFill>
              <a:ea typeface="ＭＳ Ｐゴシック" pitchFamily="34" charset="-128"/>
            </a:endParaRPr>
          </a:p>
          <a:p>
            <a:pPr defTabSz="762000"/>
            <a:r>
              <a:rPr lang="en-US" sz="2200" b="1" dirty="0">
                <a:solidFill>
                  <a:srgbClr val="000000"/>
                </a:solidFill>
                <a:ea typeface="ＭＳ Ｐゴシック" pitchFamily="34" charset="-128"/>
              </a:rPr>
              <a:t>Thoracic USS </a:t>
            </a:r>
            <a:r>
              <a:rPr lang="en-US" sz="2200" b="1" u="sng" dirty="0">
                <a:solidFill>
                  <a:srgbClr val="000000"/>
                </a:solidFill>
                <a:ea typeface="ＭＳ Ｐゴシック" pitchFamily="34" charset="-128"/>
              </a:rPr>
              <a:t>increased yield and reduced risk </a:t>
            </a:r>
            <a:r>
              <a:rPr lang="en-US" sz="2200" b="1" dirty="0">
                <a:solidFill>
                  <a:srgbClr val="000000"/>
                </a:solidFill>
                <a:ea typeface="ＭＳ Ｐゴシック" pitchFamily="34" charset="-128"/>
              </a:rPr>
              <a:t>of solid organ puncture, even in experienced physicians’ hands</a:t>
            </a:r>
          </a:p>
        </p:txBody>
      </p:sp>
      <p:sp>
        <p:nvSpPr>
          <p:cNvPr id="3" name="Footer Placeholder 2"/>
          <p:cNvSpPr>
            <a:spLocks noGrp="1"/>
          </p:cNvSpPr>
          <p:nvPr>
            <p:ph type="ftr" sz="quarter" idx="4294967295"/>
            <p:custDataLst>
              <p:tags r:id="rId4"/>
            </p:custDataLst>
          </p:nvPr>
        </p:nvSpPr>
        <p:spPr>
          <a:xfrm>
            <a:off x="7896200" y="6381750"/>
            <a:ext cx="2895600" cy="476250"/>
          </a:xfrm>
          <a:prstGeom prst="rect">
            <a:avLst/>
          </a:prstGeom>
        </p:spPr>
        <p:txBody>
          <a:bodyPr/>
          <a:lstStyle/>
          <a:p>
            <a:pPr>
              <a:defRPr/>
            </a:pPr>
            <a:r>
              <a:rPr lang="en-US" sz="1600" dirty="0" err="1">
                <a:latin typeface="+mj-lt"/>
              </a:rPr>
              <a:t>Diacon</a:t>
            </a:r>
            <a:r>
              <a:rPr lang="en-US" sz="1600" dirty="0">
                <a:latin typeface="+mj-lt"/>
              </a:rPr>
              <a:t> et al. Chest 2003</a:t>
            </a:r>
          </a:p>
        </p:txBody>
      </p:sp>
      <p:pic>
        <p:nvPicPr>
          <p:cNvPr id="6" name="Audio 5">
            <a:hlinkClick r:id="" action="ppaction://media"/>
            <a:extLst>
              <a:ext uri="{FF2B5EF4-FFF2-40B4-BE49-F238E27FC236}">
                <a16:creationId xmlns:a16="http://schemas.microsoft.com/office/drawing/2014/main" id="{E0683CCE-E76B-46EF-9772-7AAEB759FE94}"/>
              </a:ext>
            </a:extLst>
          </p:cNvPr>
          <p:cNvPicPr>
            <a:picLocks noChangeAspect="1"/>
          </p:cNvPicPr>
          <p:nvPr>
            <a:audioFile r:link="rId6"/>
            <p:extLst>
              <p:ext uri="{DAA4B4D4-6D71-4841-9C94-3DE7FCFB9230}">
                <p14:media xmlns:p14="http://schemas.microsoft.com/office/powerpoint/2010/main" r:embed="rId5"/>
              </p:ext>
            </p:extLst>
          </p:nvPr>
        </p:nvPicPr>
        <p:blipFill>
          <a:blip r:embed="rId9"/>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2772587197"/>
      </p:ext>
    </p:extLst>
  </p:cSld>
  <p:clrMapOvr>
    <a:masterClrMapping/>
  </p:clrMapOvr>
  <mc:AlternateContent xmlns:mc="http://schemas.openxmlformats.org/markup-compatibility/2006" xmlns:p14="http://schemas.microsoft.com/office/powerpoint/2010/main">
    <mc:Choice Requires="p14">
      <p:transition spd="slow" p14:dur="2000" advTm="118339"/>
    </mc:Choice>
    <mc:Fallback xmlns="">
      <p:transition spd="slow" advTm="118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animEffect transition="in" filter="fade">
                                      <p:cBhvr>
                                        <p:cTn id="11" dur="500"/>
                                        <p:tgtEl>
                                          <p:spTgt spid="17411">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411">
                                            <p:txEl>
                                              <p:pRg st="2" end="2"/>
                                            </p:txEl>
                                          </p:spTgt>
                                        </p:tgtEl>
                                        <p:attrNameLst>
                                          <p:attrName>style.visibility</p:attrName>
                                        </p:attrNameLst>
                                      </p:cBhvr>
                                      <p:to>
                                        <p:strVal val="visible"/>
                                      </p:to>
                                    </p:set>
                                    <p:animEffect transition="in" filter="fade">
                                      <p:cBhvr>
                                        <p:cTn id="16" dur="500"/>
                                        <p:tgtEl>
                                          <p:spTgt spid="17411">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7411">
                                            <p:txEl>
                                              <p:pRg st="4" end="4"/>
                                            </p:txEl>
                                          </p:spTgt>
                                        </p:tgtEl>
                                        <p:attrNameLst>
                                          <p:attrName>style.visibility</p:attrName>
                                        </p:attrNameLst>
                                      </p:cBhvr>
                                      <p:to>
                                        <p:strVal val="visible"/>
                                      </p:to>
                                    </p:set>
                                    <p:animEffect transition="in" filter="fade">
                                      <p:cBhvr>
                                        <p:cTn id="21" dur="500"/>
                                        <p:tgtEl>
                                          <p:spTgt spid="17411">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411">
                                            <p:txEl>
                                              <p:pRg st="5" end="5"/>
                                            </p:txEl>
                                          </p:spTgt>
                                        </p:tgtEl>
                                        <p:attrNameLst>
                                          <p:attrName>style.visibility</p:attrName>
                                        </p:attrNameLst>
                                      </p:cBhvr>
                                      <p:to>
                                        <p:strVal val="visible"/>
                                      </p:to>
                                    </p:set>
                                    <p:animEffect transition="in" filter="fade">
                                      <p:cBhvr>
                                        <p:cTn id="26" dur="500"/>
                                        <p:tgtEl>
                                          <p:spTgt spid="17411">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7411">
                                            <p:txEl>
                                              <p:pRg st="6" end="6"/>
                                            </p:txEl>
                                          </p:spTgt>
                                        </p:tgtEl>
                                        <p:attrNameLst>
                                          <p:attrName>style.visibility</p:attrName>
                                        </p:attrNameLst>
                                      </p:cBhvr>
                                      <p:to>
                                        <p:strVal val="visible"/>
                                      </p:to>
                                    </p:set>
                                    <p:animEffect transition="in" filter="fade">
                                      <p:cBhvr>
                                        <p:cTn id="31" dur="500"/>
                                        <p:tgtEl>
                                          <p:spTgt spid="17411">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7411">
                                            <p:txEl>
                                              <p:pRg st="8" end="8"/>
                                            </p:txEl>
                                          </p:spTgt>
                                        </p:tgtEl>
                                        <p:attrNameLst>
                                          <p:attrName>style.visibility</p:attrName>
                                        </p:attrNameLst>
                                      </p:cBhvr>
                                      <p:to>
                                        <p:strVal val="visible"/>
                                      </p:to>
                                    </p:set>
                                    <p:animEffect transition="in" filter="fade">
                                      <p:cBhvr>
                                        <p:cTn id="36" dur="500"/>
                                        <p:tgtEl>
                                          <p:spTgt spid="174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TUS Evidence - 2</a:t>
            </a:r>
          </a:p>
        </p:txBody>
      </p:sp>
      <p:sp>
        <p:nvSpPr>
          <p:cNvPr id="3" name="Content Placeholder 2"/>
          <p:cNvSpPr>
            <a:spLocks noGrp="1"/>
          </p:cNvSpPr>
          <p:nvPr>
            <p:ph idx="1"/>
          </p:nvPr>
        </p:nvSpPr>
        <p:spPr>
          <a:xfrm>
            <a:off x="609600" y="1600201"/>
            <a:ext cx="10972800" cy="3845023"/>
          </a:xfrm>
        </p:spPr>
        <p:txBody>
          <a:bodyPr>
            <a:normAutofit lnSpcReduction="10000"/>
          </a:bodyPr>
          <a:lstStyle/>
          <a:p>
            <a:r>
              <a:rPr lang="en-GB" dirty="0"/>
              <a:t>Retrospective cohort over 2 year period</a:t>
            </a:r>
          </a:p>
          <a:p>
            <a:r>
              <a:rPr lang="en-GB" b="1" dirty="0"/>
              <a:t>61,261 thoracenteses (45% US-guided)</a:t>
            </a:r>
          </a:p>
          <a:p>
            <a:endParaRPr lang="en-GB" dirty="0"/>
          </a:p>
          <a:p>
            <a:r>
              <a:rPr lang="en-GB" dirty="0"/>
              <a:t>2.7% pneumothorax rate overall</a:t>
            </a:r>
          </a:p>
          <a:p>
            <a:r>
              <a:rPr lang="en-GB" b="1" dirty="0"/>
              <a:t>Ultrasound reduced risk of pneumothorax by 19%</a:t>
            </a:r>
          </a:p>
          <a:p>
            <a:endParaRPr lang="en-GB" dirty="0"/>
          </a:p>
          <a:p>
            <a:r>
              <a:rPr lang="en-GB" dirty="0"/>
              <a:t>Which in turn reduced costs of hospitalisation</a:t>
            </a:r>
          </a:p>
          <a:p>
            <a:endParaRPr lang="en-GB" dirty="0"/>
          </a:p>
          <a:p>
            <a:endParaRPr lang="en-GB" dirty="0"/>
          </a:p>
          <a:p>
            <a:endParaRPr lang="en-GB" dirty="0"/>
          </a:p>
        </p:txBody>
      </p:sp>
      <p:sp>
        <p:nvSpPr>
          <p:cNvPr id="4" name="Footer Placeholder 2">
            <a:extLst>
              <a:ext uri="{FF2B5EF4-FFF2-40B4-BE49-F238E27FC236}">
                <a16:creationId xmlns:a16="http://schemas.microsoft.com/office/drawing/2014/main" id="{D1BAC4BA-F047-49E6-9C25-F27BB974B501}"/>
              </a:ext>
            </a:extLst>
          </p:cNvPr>
          <p:cNvSpPr txBox="1">
            <a:spLocks/>
          </p:cNvSpPr>
          <p:nvPr>
            <p:custDataLst>
              <p:tags r:id="rId2"/>
            </p:custDataLst>
          </p:nvPr>
        </p:nvSpPr>
        <p:spPr>
          <a:xfrm>
            <a:off x="7896200" y="6381750"/>
            <a:ext cx="2895600" cy="47625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600" dirty="0" err="1">
                <a:latin typeface="+mj-lt"/>
              </a:rPr>
              <a:t>Mercaldi</a:t>
            </a:r>
            <a:r>
              <a:rPr lang="en-US" sz="1600" dirty="0">
                <a:latin typeface="+mj-lt"/>
              </a:rPr>
              <a:t> et al. Chest 2013</a:t>
            </a:r>
          </a:p>
        </p:txBody>
      </p:sp>
      <p:pic>
        <p:nvPicPr>
          <p:cNvPr id="6" name="Audio 5">
            <a:hlinkClick r:id="" action="ppaction://media"/>
            <a:extLst>
              <a:ext uri="{FF2B5EF4-FFF2-40B4-BE49-F238E27FC236}">
                <a16:creationId xmlns:a16="http://schemas.microsoft.com/office/drawing/2014/main" id="{EEE75F3D-926B-4F5E-A612-F67957BA8571}"/>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02190213"/>
      </p:ext>
    </p:extLst>
  </p:cSld>
  <p:clrMapOvr>
    <a:masterClrMapping/>
  </p:clrMapOvr>
  <mc:AlternateContent xmlns:mc="http://schemas.openxmlformats.org/markup-compatibility/2006" xmlns:p14="http://schemas.microsoft.com/office/powerpoint/2010/main">
    <mc:Choice Requires="p14">
      <p:transition spd="slow" p14:dur="2000" advTm="29453"/>
    </mc:Choice>
    <mc:Fallback xmlns="">
      <p:transition spd="slow" advTm="29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custDataLst>
              <p:tags r:id="rId2"/>
            </p:custDataLst>
          </p:nvPr>
        </p:nvPicPr>
        <p:blipFill>
          <a:blip r:embed="rId13">
            <a:extLst>
              <a:ext uri="{28A0092B-C50C-407E-A947-70E740481C1C}">
                <a14:useLocalDpi xmlns:a14="http://schemas.microsoft.com/office/drawing/2010/main" val="0"/>
              </a:ext>
            </a:extLst>
          </a:blip>
          <a:srcRect l="28891"/>
          <a:stretch>
            <a:fillRect/>
          </a:stretch>
        </p:blipFill>
        <p:spPr bwMode="auto">
          <a:xfrm>
            <a:off x="1517650" y="0"/>
            <a:ext cx="5370438" cy="681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custDataLst>
              <p:tags r:id="rId3"/>
            </p:custDataLst>
          </p:nvPr>
        </p:nvCxnSpPr>
        <p:spPr>
          <a:xfrm>
            <a:off x="4583114" y="2781301"/>
            <a:ext cx="5368925" cy="3427413"/>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custDataLst>
              <p:tags r:id="rId4"/>
            </p:custDataLst>
          </p:nvPr>
        </p:nvCxnSpPr>
        <p:spPr>
          <a:xfrm>
            <a:off x="1703388" y="2781301"/>
            <a:ext cx="2838450" cy="3427413"/>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custDataLst>
              <p:tags r:id="rId5"/>
            </p:custDataLst>
          </p:nvPr>
        </p:nvCxnSpPr>
        <p:spPr>
          <a:xfrm>
            <a:off x="4545014" y="1125538"/>
            <a:ext cx="5407025" cy="215900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custDataLst>
              <p:tags r:id="rId6"/>
            </p:custDataLst>
          </p:nvPr>
        </p:nvCxnSpPr>
        <p:spPr>
          <a:xfrm>
            <a:off x="1714501" y="1125538"/>
            <a:ext cx="2830513" cy="215900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20838" name="Picture 6"/>
          <p:cNvPicPr>
            <a:picLocks noChangeAspect="1" noChangeArrowheads="1"/>
          </p:cNvPicPr>
          <p:nvPr>
            <p:custDataLst>
              <p:tags r:id="rId7"/>
            </p:custDataLst>
          </p:nvPr>
        </p:nvPicPr>
        <p:blipFill>
          <a:blip r:embed="rId14"/>
          <a:srcRect/>
          <a:stretch>
            <a:fillRect/>
          </a:stretch>
        </p:blipFill>
        <p:spPr bwMode="auto">
          <a:xfrm>
            <a:off x="4541838" y="3284539"/>
            <a:ext cx="5410200" cy="2924175"/>
          </a:xfrm>
          <a:prstGeom prst="rect">
            <a:avLst/>
          </a:prstGeom>
          <a:ln w="38100">
            <a:solidFill>
              <a:schemeClr val="accent4">
                <a:lumMod val="75000"/>
              </a:schemeClr>
            </a:solid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
        <p:nvSpPr>
          <p:cNvPr id="5" name="Rectangle 4"/>
          <p:cNvSpPr/>
          <p:nvPr>
            <p:custDataLst>
              <p:tags r:id="rId8"/>
            </p:custDataLst>
          </p:nvPr>
        </p:nvSpPr>
        <p:spPr>
          <a:xfrm>
            <a:off x="1703389" y="1125538"/>
            <a:ext cx="2879725" cy="1655762"/>
          </a:xfrm>
          <a:prstGeom prst="rect">
            <a:avLst/>
          </a:prstGeom>
          <a:solidFill>
            <a:srgbClr val="FADA7A">
              <a:alpha val="81176"/>
            </a:srgb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 name="Audio 2">
            <a:hlinkClick r:id="" action="ppaction://media"/>
            <a:extLst>
              <a:ext uri="{FF2B5EF4-FFF2-40B4-BE49-F238E27FC236}">
                <a16:creationId xmlns:a16="http://schemas.microsoft.com/office/drawing/2014/main" id="{81DDE17F-73A9-4A17-9072-1AC0681D315C}"/>
              </a:ext>
            </a:extLst>
          </p:cNvPr>
          <p:cNvPicPr>
            <a:picLocks noChangeAspect="1"/>
          </p:cNvPicPr>
          <p:nvPr>
            <a:audioFile r:link="rId10"/>
            <p:extLst>
              <p:ext uri="{DAA4B4D4-6D71-4841-9C94-3DE7FCFB9230}">
                <p14:media xmlns:p14="http://schemas.microsoft.com/office/powerpoint/2010/main" r:embed="rId9"/>
              </p:ext>
            </p:extLst>
          </p:nvPr>
        </p:nvPicPr>
        <p:blipFill>
          <a:blip r:embed="rId15"/>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156173545"/>
      </p:ext>
    </p:extLst>
  </p:cSld>
  <p:clrMapOvr>
    <a:masterClrMapping/>
  </p:clrMapOvr>
  <mc:AlternateContent xmlns:mc="http://schemas.openxmlformats.org/markup-compatibility/2006" xmlns:p14="http://schemas.microsoft.com/office/powerpoint/2010/main">
    <mc:Choice Requires="p14">
      <p:transition spd="slow" p14:dur="2000" advTm="21502"/>
    </mc:Choice>
    <mc:Fallback xmlns="">
      <p:transition spd="slow" advTm="21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nodeType="withEffect">
                                  <p:stCondLst>
                                    <p:cond delay="0"/>
                                  </p:stCondLst>
                                  <p:childTnLst>
                                    <p:set>
                                      <p:cBhvr>
                                        <p:cTn id="22" dur="1" fill="hold">
                                          <p:stCondLst>
                                            <p:cond delay="0"/>
                                          </p:stCondLst>
                                        </p:cTn>
                                        <p:tgtEl>
                                          <p:spTgt spid="120838"/>
                                        </p:tgtEl>
                                        <p:attrNameLst>
                                          <p:attrName>style.visibility</p:attrName>
                                        </p:attrNameLst>
                                      </p:cBhvr>
                                      <p:to>
                                        <p:strVal val="visible"/>
                                      </p:to>
                                    </p:set>
                                    <p:animEffect transition="in" filter="fade">
                                      <p:cBhvr>
                                        <p:cTn id="23" dur="500"/>
                                        <p:tgtEl>
                                          <p:spTgt spid="120838"/>
                                        </p:tgtEl>
                                      </p:cBhvr>
                                    </p:animEffect>
                                  </p:childTnLst>
                                </p:cTn>
                              </p:par>
                              <p:par>
                                <p:cTn id="24" presetID="10"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3"/>
                </p:tgtEl>
              </p:cMediaNode>
            </p:audio>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BA7C7-D3D0-4D25-B002-19455F3AEDA5}"/>
              </a:ext>
            </a:extLst>
          </p:cNvPr>
          <p:cNvSpPr>
            <a:spLocks noGrp="1"/>
          </p:cNvSpPr>
          <p:nvPr>
            <p:ph type="title"/>
          </p:nvPr>
        </p:nvSpPr>
        <p:spPr/>
        <p:txBody>
          <a:bodyPr/>
          <a:lstStyle/>
          <a:p>
            <a:r>
              <a:rPr lang="en-GB" dirty="0"/>
              <a:t>Uses for Tus - inpatient</a:t>
            </a:r>
          </a:p>
        </p:txBody>
      </p:sp>
      <p:sp>
        <p:nvSpPr>
          <p:cNvPr id="3" name="Text Placeholder 2">
            <a:extLst>
              <a:ext uri="{FF2B5EF4-FFF2-40B4-BE49-F238E27FC236}">
                <a16:creationId xmlns:a16="http://schemas.microsoft.com/office/drawing/2014/main" id="{D92E8049-733B-4A63-9B17-0C657177898B}"/>
              </a:ext>
            </a:extLst>
          </p:cNvPr>
          <p:cNvSpPr>
            <a:spLocks noGrp="1"/>
          </p:cNvSpPr>
          <p:nvPr>
            <p:ph type="body" idx="1"/>
          </p:nvPr>
        </p:nvSpPr>
        <p:spPr/>
        <p:txBody>
          <a:bodyPr/>
          <a:lstStyle/>
          <a:p>
            <a:r>
              <a:rPr lang="en-GB" dirty="0"/>
              <a:t>Section 2</a:t>
            </a:r>
          </a:p>
        </p:txBody>
      </p:sp>
      <p:pic>
        <p:nvPicPr>
          <p:cNvPr id="5" name="Audio 4">
            <a:hlinkClick r:id="" action="ppaction://media"/>
            <a:extLst>
              <a:ext uri="{FF2B5EF4-FFF2-40B4-BE49-F238E27FC236}">
                <a16:creationId xmlns:a16="http://schemas.microsoft.com/office/drawing/2014/main" id="{BC20B5F3-B4CC-4904-BBDA-11834D2BDB0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1556783291"/>
      </p:ext>
    </p:extLst>
  </p:cSld>
  <p:clrMapOvr>
    <a:masterClrMapping/>
  </p:clrMapOvr>
  <mc:AlternateContent xmlns:mc="http://schemas.openxmlformats.org/markup-compatibility/2006" xmlns:p14="http://schemas.microsoft.com/office/powerpoint/2010/main">
    <mc:Choice Requires="p14">
      <p:transition spd="slow" p14:dur="2000" advTm="10998"/>
    </mc:Choice>
    <mc:Fallback xmlns="">
      <p:transition spd="slow" advTm="10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vert="horz" lIns="90488" tIns="44450" rIns="90488" bIns="44450" rtlCol="0" anchor="ctr">
            <a:normAutofit/>
          </a:bodyPr>
          <a:lstStyle/>
          <a:p>
            <a:pPr eaLnBrk="1" hangingPunct="1"/>
            <a:r>
              <a:rPr lang="en-GB" altLang="en-US" b="1" dirty="0">
                <a:ea typeface="ＭＳ Ｐゴシック" pitchFamily="34" charset="-128"/>
              </a:rPr>
              <a:t>Respiratory Ward / Procedure Room</a:t>
            </a:r>
          </a:p>
        </p:txBody>
      </p:sp>
      <p:sp>
        <p:nvSpPr>
          <p:cNvPr id="21506" name="Rectangle 3"/>
          <p:cNvSpPr>
            <a:spLocks noGrp="1" noChangeArrowheads="1"/>
          </p:cNvSpPr>
          <p:nvPr>
            <p:ph idx="1"/>
          </p:nvPr>
        </p:nvSpPr>
        <p:spPr/>
        <p:txBody>
          <a:bodyPr vert="horz" lIns="90488" tIns="44450" rIns="90488" bIns="44450" rtlCol="0">
            <a:normAutofit fontScale="92500" lnSpcReduction="20000"/>
          </a:bodyPr>
          <a:lstStyle/>
          <a:p>
            <a:pPr defTabSz="762000"/>
            <a:r>
              <a:rPr lang="en-GB" altLang="en-US" sz="2400" b="1" dirty="0">
                <a:ea typeface="ＭＳ Ｐゴシック" pitchFamily="34" charset="-128"/>
              </a:rPr>
              <a:t>Guidance for all diagnostic and therapeutic aspirations and Seldinger chest drain insertions</a:t>
            </a:r>
          </a:p>
          <a:p>
            <a:pPr defTabSz="762000"/>
            <a:endParaRPr lang="en-GB" altLang="en-US" sz="2400" b="1" dirty="0">
              <a:ea typeface="ＭＳ Ｐゴシック" pitchFamily="34" charset="-128"/>
            </a:endParaRPr>
          </a:p>
          <a:p>
            <a:pPr defTabSz="762000"/>
            <a:r>
              <a:rPr lang="en-GB" altLang="en-US" sz="2400" b="1" dirty="0">
                <a:ea typeface="ＭＳ Ｐゴシック" pitchFamily="34" charset="-128"/>
              </a:rPr>
              <a:t>Identification of complicated parapneumonic effusions requiring tube drainage/early referral for surgery</a:t>
            </a:r>
          </a:p>
          <a:p>
            <a:pPr defTabSz="762000"/>
            <a:endParaRPr lang="en-GB" altLang="en-US" sz="2400" b="1" dirty="0">
              <a:ea typeface="ＭＳ Ｐゴシック" pitchFamily="34" charset="-128"/>
            </a:endParaRPr>
          </a:p>
          <a:p>
            <a:pPr defTabSz="762000"/>
            <a:r>
              <a:rPr lang="en-GB" altLang="en-US" sz="2400" b="1" dirty="0">
                <a:ea typeface="ＭＳ Ｐゴシック" pitchFamily="34" charset="-128"/>
              </a:rPr>
              <a:t>Identify presence of pleural effusion when CXR unclear</a:t>
            </a:r>
          </a:p>
          <a:p>
            <a:pPr defTabSz="762000"/>
            <a:endParaRPr lang="en-GB" altLang="en-US" sz="2400" b="1" dirty="0">
              <a:ea typeface="ＭＳ Ｐゴシック" pitchFamily="34" charset="-128"/>
            </a:endParaRPr>
          </a:p>
          <a:p>
            <a:pPr defTabSz="762000"/>
            <a:r>
              <a:rPr lang="en-GB" altLang="en-US" sz="2400" b="1" dirty="0">
                <a:ea typeface="ＭＳ Ｐゴシック" pitchFamily="34" charset="-128"/>
              </a:rPr>
              <a:t>Confirm drainage complete pre talc pleurodesis</a:t>
            </a:r>
          </a:p>
          <a:p>
            <a:pPr defTabSz="762000"/>
            <a:endParaRPr lang="en-GB" altLang="en-US" sz="2400" b="1" dirty="0">
              <a:ea typeface="ＭＳ Ｐゴシック" pitchFamily="34" charset="-128"/>
            </a:endParaRPr>
          </a:p>
          <a:p>
            <a:pPr defTabSz="762000"/>
            <a:r>
              <a:rPr lang="en-GB" altLang="en-US" sz="2400" b="1" dirty="0">
                <a:ea typeface="ＭＳ Ｐゴシック" pitchFamily="34" charset="-128"/>
              </a:rPr>
              <a:t>Confirm pleurodesis before chest tube removal</a:t>
            </a:r>
          </a:p>
          <a:p>
            <a:pPr defTabSz="762000"/>
            <a:endParaRPr lang="en-GB" altLang="en-US" sz="2400" b="1" dirty="0">
              <a:ea typeface="ＭＳ Ｐゴシック" pitchFamily="34" charset="-128"/>
            </a:endParaRPr>
          </a:p>
          <a:p>
            <a:pPr defTabSz="762000"/>
            <a:r>
              <a:rPr lang="en-GB" altLang="en-US" sz="2400" b="1" dirty="0">
                <a:ea typeface="ＭＳ Ｐゴシック" pitchFamily="34" charset="-128"/>
              </a:rPr>
              <a:t>Identification of pneumothorax</a:t>
            </a:r>
          </a:p>
          <a:p>
            <a:pPr defTabSz="762000"/>
            <a:endParaRPr lang="en-GB" altLang="en-US" sz="2400" b="1" dirty="0">
              <a:ea typeface="ＭＳ Ｐゴシック" pitchFamily="34" charset="-128"/>
            </a:endParaRPr>
          </a:p>
          <a:p>
            <a:pPr defTabSz="762000">
              <a:buNone/>
            </a:pPr>
            <a:endParaRPr lang="en-GB" altLang="en-US" dirty="0">
              <a:ea typeface="ＭＳ Ｐゴシック" pitchFamily="34" charset="-128"/>
            </a:endParaRPr>
          </a:p>
        </p:txBody>
      </p:sp>
      <p:sp>
        <p:nvSpPr>
          <p:cNvPr id="4" name="Footer Placeholder 2">
            <a:extLst>
              <a:ext uri="{FF2B5EF4-FFF2-40B4-BE49-F238E27FC236}">
                <a16:creationId xmlns:a16="http://schemas.microsoft.com/office/drawing/2014/main" id="{64EDB5A0-1818-4485-9234-EDC7436F12EC}"/>
              </a:ext>
            </a:extLst>
          </p:cNvPr>
          <p:cNvSpPr txBox="1">
            <a:spLocks/>
          </p:cNvSpPr>
          <p:nvPr>
            <p:custDataLst>
              <p:tags r:id="rId2"/>
            </p:custDataLst>
          </p:nvPr>
        </p:nvSpPr>
        <p:spPr>
          <a:xfrm>
            <a:off x="7248128" y="6381750"/>
            <a:ext cx="3543672" cy="47625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600" dirty="0" err="1">
                <a:latin typeface="+mj-lt"/>
              </a:rPr>
              <a:t>Psallidas</a:t>
            </a:r>
            <a:r>
              <a:rPr lang="en-US" sz="1600" dirty="0">
                <a:latin typeface="+mj-lt"/>
              </a:rPr>
              <a:t> et al. Lancet Resp Med 2021</a:t>
            </a:r>
          </a:p>
        </p:txBody>
      </p:sp>
      <p:pic>
        <p:nvPicPr>
          <p:cNvPr id="3" name="Audio 2">
            <a:hlinkClick r:id="" action="ppaction://media"/>
            <a:extLst>
              <a:ext uri="{FF2B5EF4-FFF2-40B4-BE49-F238E27FC236}">
                <a16:creationId xmlns:a16="http://schemas.microsoft.com/office/drawing/2014/main" id="{C4DA705E-AA04-4287-A55B-EB2711F3F4D5}"/>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238747616"/>
      </p:ext>
    </p:extLst>
  </p:cSld>
  <p:clrMapOvr>
    <a:masterClrMapping/>
  </p:clrMapOvr>
  <mc:AlternateContent xmlns:mc="http://schemas.openxmlformats.org/markup-compatibility/2006" xmlns:p14="http://schemas.microsoft.com/office/powerpoint/2010/main">
    <mc:Choice Requires="p14">
      <p:transition spd="slow" p14:dur="2000" advTm="85366"/>
    </mc:Choice>
    <mc:Fallback xmlns="">
      <p:transition spd="slow" advTm="85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1506">
                                            <p:txEl>
                                              <p:pRg st="0" end="0"/>
                                            </p:txEl>
                                          </p:spTgt>
                                        </p:tgtEl>
                                        <p:attrNameLst>
                                          <p:attrName>style.visibility</p:attrName>
                                        </p:attrNameLst>
                                      </p:cBhvr>
                                      <p:to>
                                        <p:strVal val="visible"/>
                                      </p:to>
                                    </p:set>
                                    <p:animEffect transition="in" filter="fade">
                                      <p:cBhvr>
                                        <p:cTn id="11" dur="500"/>
                                        <p:tgtEl>
                                          <p:spTgt spid="2150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1506">
                                            <p:txEl>
                                              <p:pRg st="2" end="2"/>
                                            </p:txEl>
                                          </p:spTgt>
                                        </p:tgtEl>
                                        <p:attrNameLst>
                                          <p:attrName>style.visibility</p:attrName>
                                        </p:attrNameLst>
                                      </p:cBhvr>
                                      <p:to>
                                        <p:strVal val="visible"/>
                                      </p:to>
                                    </p:set>
                                    <p:animEffect transition="in" filter="fade">
                                      <p:cBhvr>
                                        <p:cTn id="16" dur="500"/>
                                        <p:tgtEl>
                                          <p:spTgt spid="2150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1506">
                                            <p:txEl>
                                              <p:pRg st="4" end="4"/>
                                            </p:txEl>
                                          </p:spTgt>
                                        </p:tgtEl>
                                        <p:attrNameLst>
                                          <p:attrName>style.visibility</p:attrName>
                                        </p:attrNameLst>
                                      </p:cBhvr>
                                      <p:to>
                                        <p:strVal val="visible"/>
                                      </p:to>
                                    </p:set>
                                    <p:animEffect transition="in" filter="fade">
                                      <p:cBhvr>
                                        <p:cTn id="21" dur="500"/>
                                        <p:tgtEl>
                                          <p:spTgt spid="21506">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1506">
                                            <p:txEl>
                                              <p:pRg st="6" end="6"/>
                                            </p:txEl>
                                          </p:spTgt>
                                        </p:tgtEl>
                                        <p:attrNameLst>
                                          <p:attrName>style.visibility</p:attrName>
                                        </p:attrNameLst>
                                      </p:cBhvr>
                                      <p:to>
                                        <p:strVal val="visible"/>
                                      </p:to>
                                    </p:set>
                                    <p:animEffect transition="in" filter="fade">
                                      <p:cBhvr>
                                        <p:cTn id="26" dur="500"/>
                                        <p:tgtEl>
                                          <p:spTgt spid="21506">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1506">
                                            <p:txEl>
                                              <p:pRg st="8" end="8"/>
                                            </p:txEl>
                                          </p:spTgt>
                                        </p:tgtEl>
                                        <p:attrNameLst>
                                          <p:attrName>style.visibility</p:attrName>
                                        </p:attrNameLst>
                                      </p:cBhvr>
                                      <p:to>
                                        <p:strVal val="visible"/>
                                      </p:to>
                                    </p:set>
                                    <p:animEffect transition="in" filter="fade">
                                      <p:cBhvr>
                                        <p:cTn id="31" dur="500"/>
                                        <p:tgtEl>
                                          <p:spTgt spid="21506">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1506">
                                            <p:txEl>
                                              <p:pRg st="10" end="10"/>
                                            </p:txEl>
                                          </p:spTgt>
                                        </p:tgtEl>
                                        <p:attrNameLst>
                                          <p:attrName>style.visibility</p:attrName>
                                        </p:attrNameLst>
                                      </p:cBhvr>
                                      <p:to>
                                        <p:strVal val="visible"/>
                                      </p:to>
                                    </p:set>
                                    <p:animEffect transition="in" filter="fade">
                                      <p:cBhvr>
                                        <p:cTn id="36" dur="500"/>
                                        <p:tgtEl>
                                          <p:spTgt spid="2150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descr="F:\ultrasound talk images\loculated pleural infection\CX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9536" y="36941"/>
            <a:ext cx="8352928" cy="684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Arrow 1"/>
          <p:cNvSpPr/>
          <p:nvPr/>
        </p:nvSpPr>
        <p:spPr>
          <a:xfrm>
            <a:off x="1703512" y="5733256"/>
            <a:ext cx="1440160"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3D9CA433-1233-4CEC-9BDC-E68FB542E2A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2765845990"/>
      </p:ext>
    </p:extLst>
  </p:cSld>
  <p:clrMapOvr>
    <a:masterClrMapping/>
  </p:clrMapOvr>
  <mc:AlternateContent xmlns:mc="http://schemas.openxmlformats.org/markup-compatibility/2006" xmlns:p14="http://schemas.microsoft.com/office/powerpoint/2010/main">
    <mc:Choice Requires="p14">
      <p:transition spd="slow" p14:dur="2000" advTm="14297"/>
    </mc:Choice>
    <mc:Fallback xmlns="">
      <p:transition spd="slow" advTm="142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3" descr="F:\SonoExport\PIT11__(_No_ID_)__[0000082510160710870000190]\2010Oct06 Study__[0000214]\08.09.08 hrs __[0000358].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5640" y="1143000"/>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a:extLst>
              <a:ext uri="{FF2B5EF4-FFF2-40B4-BE49-F238E27FC236}">
                <a16:creationId xmlns:a16="http://schemas.microsoft.com/office/drawing/2014/main" id="{0468FED9-9B89-490F-804A-BAC28C4567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568489624"/>
      </p:ext>
    </p:extLst>
  </p:cSld>
  <p:clrMapOvr>
    <a:masterClrMapping/>
  </p:clrMapOvr>
  <mc:AlternateContent xmlns:mc="http://schemas.openxmlformats.org/markup-compatibility/2006" xmlns:p14="http://schemas.microsoft.com/office/powerpoint/2010/main">
    <mc:Choice Requires="p14">
      <p:transition spd="slow" p14:dur="2000" advTm="33261"/>
    </mc:Choice>
    <mc:Fallback xmlns="">
      <p:transition spd="slow" advTm="33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F:\ultrasound talk images\effusion associated with unclear CXR\CX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9537" y="10080"/>
            <a:ext cx="8352927" cy="684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Arrow 1"/>
          <p:cNvSpPr/>
          <p:nvPr/>
        </p:nvSpPr>
        <p:spPr>
          <a:xfrm>
            <a:off x="1631504" y="5589240"/>
            <a:ext cx="1440160"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Audio 6">
            <a:hlinkClick r:id="" action="ppaction://media"/>
            <a:extLst>
              <a:ext uri="{FF2B5EF4-FFF2-40B4-BE49-F238E27FC236}">
                <a16:creationId xmlns:a16="http://schemas.microsoft.com/office/drawing/2014/main" id="{254FA24D-6D8E-4F6D-B8B6-7F17CD3C919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257834837"/>
      </p:ext>
    </p:extLst>
  </p:cSld>
  <p:clrMapOvr>
    <a:masterClrMapping/>
  </p:clrMapOvr>
  <mc:AlternateContent xmlns:mc="http://schemas.openxmlformats.org/markup-compatibility/2006" xmlns:p14="http://schemas.microsoft.com/office/powerpoint/2010/main">
    <mc:Choice Requires="p14">
      <p:transition spd="slow" p14:dur="2000" advTm="9610"/>
    </mc:Choice>
    <mc:Fallback xmlns="">
      <p:transition spd="slow" advTm="9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1"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585D373B-2C60-4EF8-841C-A93E08D57D3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101860890"/>
      </p:ext>
    </p:extLst>
  </p:cSld>
  <p:clrMapOvr>
    <a:masterClrMapping/>
  </p:clrMapOvr>
  <mc:AlternateContent xmlns:mc="http://schemas.openxmlformats.org/markup-compatibility/2006" xmlns:p14="http://schemas.microsoft.com/office/powerpoint/2010/main">
    <mc:Choice Requires="p14">
      <p:transition spd="slow" p14:dur="2000" advTm="14522"/>
    </mc:Choice>
    <mc:Fallback xmlns="">
      <p:transition spd="slow" advTm="14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wjgnet.com/2220-3141/full/v1/i4/WJCCM-1-102-g0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376" y="1283765"/>
            <a:ext cx="5472608" cy="429046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ormal lung versus pneumothorax (M-mode). | Download Scientific Diagram">
            <a:extLst>
              <a:ext uri="{FF2B5EF4-FFF2-40B4-BE49-F238E27FC236}">
                <a16:creationId xmlns:a16="http://schemas.microsoft.com/office/drawing/2014/main" id="{4F4CB354-3E86-47E1-B9C5-7E8069C4F1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70554" y="2069318"/>
            <a:ext cx="5400600" cy="2719361"/>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A16D2B58-4825-4D67-88A4-CDD96405E76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38752716"/>
      </p:ext>
    </p:extLst>
  </p:cSld>
  <p:clrMapOvr>
    <a:masterClrMapping/>
  </p:clrMapOvr>
  <mc:AlternateContent xmlns:mc="http://schemas.openxmlformats.org/markup-compatibility/2006" xmlns:p14="http://schemas.microsoft.com/office/powerpoint/2010/main">
    <mc:Choice Requires="p14">
      <p:transition spd="slow" p14:dur="2000" advTm="29546"/>
    </mc:Choice>
    <mc:Fallback xmlns="">
      <p:transition spd="slow" advTm="29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4BF9E-6A19-4638-BDE8-13A2168B3566}"/>
              </a:ext>
            </a:extLst>
          </p:cNvPr>
          <p:cNvSpPr>
            <a:spLocks noGrp="1"/>
          </p:cNvSpPr>
          <p:nvPr>
            <p:ph type="title"/>
          </p:nvPr>
        </p:nvSpPr>
        <p:spPr/>
        <p:txBody>
          <a:bodyPr/>
          <a:lstStyle/>
          <a:p>
            <a:r>
              <a:rPr lang="en-GB" dirty="0"/>
              <a:t>Uses for </a:t>
            </a:r>
            <a:r>
              <a:rPr lang="en-GB" dirty="0" err="1"/>
              <a:t>tus</a:t>
            </a:r>
            <a:r>
              <a:rPr lang="en-GB" dirty="0"/>
              <a:t> - outpatient</a:t>
            </a:r>
          </a:p>
        </p:txBody>
      </p:sp>
      <p:sp>
        <p:nvSpPr>
          <p:cNvPr id="3" name="Text Placeholder 2">
            <a:extLst>
              <a:ext uri="{FF2B5EF4-FFF2-40B4-BE49-F238E27FC236}">
                <a16:creationId xmlns:a16="http://schemas.microsoft.com/office/drawing/2014/main" id="{FA9325AA-DF4F-43A3-A992-3B8DD528FA24}"/>
              </a:ext>
            </a:extLst>
          </p:cNvPr>
          <p:cNvSpPr>
            <a:spLocks noGrp="1"/>
          </p:cNvSpPr>
          <p:nvPr>
            <p:ph type="body" idx="1"/>
          </p:nvPr>
        </p:nvSpPr>
        <p:spPr/>
        <p:txBody>
          <a:bodyPr/>
          <a:lstStyle/>
          <a:p>
            <a:r>
              <a:rPr lang="en-GB" dirty="0"/>
              <a:t>Section 3</a:t>
            </a:r>
          </a:p>
        </p:txBody>
      </p:sp>
      <p:pic>
        <p:nvPicPr>
          <p:cNvPr id="5" name="Audio 4">
            <a:hlinkClick r:id="" action="ppaction://media"/>
            <a:extLst>
              <a:ext uri="{FF2B5EF4-FFF2-40B4-BE49-F238E27FC236}">
                <a16:creationId xmlns:a16="http://schemas.microsoft.com/office/drawing/2014/main" id="{A4152196-8156-4F48-AA04-56511634E73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4075177722"/>
      </p:ext>
    </p:extLst>
  </p:cSld>
  <p:clrMapOvr>
    <a:masterClrMapping/>
  </p:clrMapOvr>
  <mc:AlternateContent xmlns:mc="http://schemas.openxmlformats.org/markup-compatibility/2006" xmlns:p14="http://schemas.microsoft.com/office/powerpoint/2010/main">
    <mc:Choice Requires="p14">
      <p:transition spd="slow" p14:dur="2000" advTm="8787"/>
    </mc:Choice>
    <mc:Fallback xmlns="">
      <p:transition spd="slow" advTm="8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vert="horz" lIns="90488" tIns="44450" rIns="90488" bIns="44450" rtlCol="0" anchor="ctr">
            <a:normAutofit/>
          </a:bodyPr>
          <a:lstStyle/>
          <a:p>
            <a:pPr eaLnBrk="1" hangingPunct="1"/>
            <a:r>
              <a:rPr lang="en-GB" altLang="en-US" b="1" dirty="0">
                <a:ea typeface="ＭＳ Ｐゴシック" pitchFamily="34" charset="-128"/>
              </a:rPr>
              <a:t>Uses – Outpatients / Procedure list </a:t>
            </a:r>
          </a:p>
        </p:txBody>
      </p:sp>
      <p:sp>
        <p:nvSpPr>
          <p:cNvPr id="31746" name="Rectangle 3"/>
          <p:cNvSpPr>
            <a:spLocks noGrp="1" noChangeArrowheads="1"/>
          </p:cNvSpPr>
          <p:nvPr>
            <p:ph idx="1"/>
          </p:nvPr>
        </p:nvSpPr>
        <p:spPr/>
        <p:txBody>
          <a:bodyPr vert="horz" lIns="90488" tIns="44450" rIns="90488" bIns="44450" rtlCol="0">
            <a:normAutofit fontScale="92500" lnSpcReduction="10000"/>
          </a:bodyPr>
          <a:lstStyle/>
          <a:p>
            <a:pPr defTabSz="762000"/>
            <a:r>
              <a:rPr lang="en-GB" altLang="en-US" sz="2000" b="1" dirty="0">
                <a:ea typeface="ＭＳ Ｐゴシック" pitchFamily="34" charset="-128"/>
              </a:rPr>
              <a:t>Clinical assessment / Differential diagnosis</a:t>
            </a:r>
          </a:p>
          <a:p>
            <a:pPr lvl="1" defTabSz="762000"/>
            <a:r>
              <a:rPr lang="en-GB" altLang="en-US" sz="1600" dirty="0">
                <a:ea typeface="ＭＳ Ｐゴシック" pitchFamily="34" charset="-128"/>
              </a:rPr>
              <a:t>Fluid characteristics, pleural thickening, diaphragmatic nodularity</a:t>
            </a:r>
          </a:p>
          <a:p>
            <a:pPr defTabSz="762000"/>
            <a:endParaRPr lang="en-GB" altLang="en-US" sz="2000" b="1" dirty="0">
              <a:ea typeface="ＭＳ Ｐゴシック" pitchFamily="34" charset="-128"/>
            </a:endParaRPr>
          </a:p>
          <a:p>
            <a:pPr defTabSz="762000"/>
            <a:r>
              <a:rPr lang="en-GB" altLang="en-US" sz="2000" b="1" dirty="0">
                <a:ea typeface="ＭＳ Ｐゴシック" pitchFamily="34" charset="-128"/>
              </a:rPr>
              <a:t>Fluid volume assessment  - </a:t>
            </a:r>
          </a:p>
          <a:p>
            <a:pPr lvl="1" defTabSz="762000"/>
            <a:r>
              <a:rPr lang="en-GB" altLang="en-US" sz="1600" dirty="0">
                <a:ea typeface="ＭＳ Ｐゴシック" pitchFamily="34" charset="-128"/>
              </a:rPr>
              <a:t>Choosing best first pleural procedure</a:t>
            </a:r>
          </a:p>
          <a:p>
            <a:pPr lvl="1" defTabSz="762000"/>
            <a:r>
              <a:rPr lang="en-GB" altLang="en-US" sz="1600" dirty="0">
                <a:ea typeface="ＭＳ Ｐゴシック" pitchFamily="34" charset="-128"/>
              </a:rPr>
              <a:t>Identifying need for immediate drainage</a:t>
            </a:r>
          </a:p>
          <a:p>
            <a:pPr defTabSz="762000"/>
            <a:endParaRPr lang="en-GB" altLang="en-US" sz="2000" b="1" dirty="0">
              <a:ea typeface="ＭＳ Ｐゴシック" pitchFamily="34" charset="-128"/>
            </a:endParaRPr>
          </a:p>
          <a:p>
            <a:pPr defTabSz="762000"/>
            <a:r>
              <a:rPr lang="en-GB" altLang="en-US" sz="2000" b="1" dirty="0">
                <a:ea typeface="ＭＳ Ｐゴシック" pitchFamily="34" charset="-128"/>
              </a:rPr>
              <a:t>Planning later procedures</a:t>
            </a:r>
          </a:p>
          <a:p>
            <a:pPr lvl="1" defTabSz="762000"/>
            <a:r>
              <a:rPr lang="en-GB" altLang="en-US" sz="1600" dirty="0">
                <a:ea typeface="ＭＳ Ｐゴシック" pitchFamily="34" charset="-128"/>
              </a:rPr>
              <a:t>Thoracoscopy / IPC placement / IPC removal / US-guided biopsy</a:t>
            </a:r>
          </a:p>
          <a:p>
            <a:pPr defTabSz="762000"/>
            <a:endParaRPr lang="en-GB" altLang="en-US" sz="2000" dirty="0">
              <a:ea typeface="ＭＳ Ｐゴシック" pitchFamily="34" charset="-128"/>
            </a:endParaRPr>
          </a:p>
          <a:p>
            <a:pPr defTabSz="762000"/>
            <a:r>
              <a:rPr lang="en-GB" altLang="en-US" sz="2000" b="1" dirty="0">
                <a:ea typeface="ＭＳ Ｐゴシック" pitchFamily="34" charset="-128"/>
              </a:rPr>
              <a:t>Guidance of induced pneumothorax in small effusions</a:t>
            </a:r>
          </a:p>
          <a:p>
            <a:pPr defTabSz="762000"/>
            <a:endParaRPr lang="en-GB" altLang="en-US" sz="2000" b="1" dirty="0">
              <a:ea typeface="ＭＳ Ｐゴシック" pitchFamily="34" charset="-128"/>
            </a:endParaRPr>
          </a:p>
          <a:p>
            <a:pPr defTabSz="762000"/>
            <a:r>
              <a:rPr lang="en-GB" altLang="ja-JP" sz="2000" b="1" dirty="0">
                <a:ea typeface="ＭＳ Ｐゴシック" pitchFamily="34" charset="-128"/>
              </a:rPr>
              <a:t>On-table safe site selection for port placement </a:t>
            </a:r>
          </a:p>
          <a:p>
            <a:pPr lvl="1" defTabSz="762000"/>
            <a:r>
              <a:rPr lang="en-GB" altLang="ja-JP" sz="1600" dirty="0">
                <a:ea typeface="ＭＳ Ｐゴシック" pitchFamily="34" charset="-128"/>
              </a:rPr>
              <a:t>16.7% failure with blind approach vs 0% with TUS (P&lt;0.05)</a:t>
            </a:r>
            <a:endParaRPr lang="en-GB" altLang="en-US" sz="1600" b="1" dirty="0">
              <a:ea typeface="ＭＳ Ｐゴシック" pitchFamily="34" charset="-128"/>
            </a:endParaRPr>
          </a:p>
          <a:p>
            <a:pPr defTabSz="762000"/>
            <a:endParaRPr lang="en-GB" altLang="en-US" sz="2000" dirty="0">
              <a:ea typeface="ＭＳ Ｐゴシック" pitchFamily="34" charset="-128"/>
            </a:endParaRPr>
          </a:p>
          <a:p>
            <a:pPr marL="0" indent="0" defTabSz="762000">
              <a:buNone/>
            </a:pPr>
            <a:endParaRPr lang="en-GB" altLang="en-US" sz="2000" b="1" dirty="0">
              <a:ea typeface="ＭＳ Ｐゴシック" pitchFamily="34" charset="-128"/>
            </a:endParaRPr>
          </a:p>
          <a:p>
            <a:pPr defTabSz="762000">
              <a:buNone/>
            </a:pPr>
            <a:endParaRPr lang="en-GB" altLang="en-US" sz="2000" dirty="0">
              <a:ea typeface="ＭＳ Ｐゴシック" pitchFamily="34" charset="-128"/>
            </a:endParaRPr>
          </a:p>
          <a:p>
            <a:pPr defTabSz="762000">
              <a:buNone/>
            </a:pPr>
            <a:endParaRPr lang="en-GB" altLang="en-US" dirty="0">
              <a:ea typeface="ＭＳ Ｐゴシック" pitchFamily="34" charset="-128"/>
            </a:endParaRPr>
          </a:p>
        </p:txBody>
      </p:sp>
      <p:sp>
        <p:nvSpPr>
          <p:cNvPr id="4" name="Footer Placeholder 2">
            <a:extLst>
              <a:ext uri="{FF2B5EF4-FFF2-40B4-BE49-F238E27FC236}">
                <a16:creationId xmlns:a16="http://schemas.microsoft.com/office/drawing/2014/main" id="{A64669B7-49E6-40B7-9FD4-9D5CB931DE6F}"/>
              </a:ext>
            </a:extLst>
          </p:cNvPr>
          <p:cNvSpPr txBox="1">
            <a:spLocks/>
          </p:cNvSpPr>
          <p:nvPr>
            <p:custDataLst>
              <p:tags r:id="rId2"/>
            </p:custDataLst>
          </p:nvPr>
        </p:nvSpPr>
        <p:spPr>
          <a:xfrm>
            <a:off x="8112224" y="6381750"/>
            <a:ext cx="2679576" cy="47625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600" dirty="0">
                <a:latin typeface="+mj-lt"/>
              </a:rPr>
              <a:t>Medford et al. Thorax 2009</a:t>
            </a:r>
          </a:p>
        </p:txBody>
      </p:sp>
      <p:pic>
        <p:nvPicPr>
          <p:cNvPr id="5" name="Picture 1" descr="F:\SonoExport\AAA__(_No_ID_)__[0000082510160710870000183]\2010Sep27 Study__[0000206]\10.13.16 hrs __[0000330].jpeg">
            <a:extLst>
              <a:ext uri="{FF2B5EF4-FFF2-40B4-BE49-F238E27FC236}">
                <a16:creationId xmlns:a16="http://schemas.microsoft.com/office/drawing/2014/main" id="{4F8A0EE1-8791-4D2E-B3BE-C3817BBD48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92144" y="2510898"/>
            <a:ext cx="4271640" cy="320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9AEAA656-A1C5-426D-A962-216D7B80B566}"/>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3056724530"/>
      </p:ext>
    </p:extLst>
  </p:cSld>
  <p:clrMapOvr>
    <a:masterClrMapping/>
  </p:clrMapOvr>
  <mc:AlternateContent xmlns:mc="http://schemas.openxmlformats.org/markup-compatibility/2006" xmlns:p14="http://schemas.microsoft.com/office/powerpoint/2010/main">
    <mc:Choice Requires="p14">
      <p:transition spd="slow" p14:dur="2000" advTm="114855"/>
    </mc:Choice>
    <mc:Fallback xmlns="">
      <p:transition spd="slow" advTm="1148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1746">
                                            <p:txEl>
                                              <p:pRg st="0" end="0"/>
                                            </p:txEl>
                                          </p:spTgt>
                                        </p:tgtEl>
                                        <p:attrNameLst>
                                          <p:attrName>style.visibility</p:attrName>
                                        </p:attrNameLst>
                                      </p:cBhvr>
                                      <p:to>
                                        <p:strVal val="visible"/>
                                      </p:to>
                                    </p:set>
                                    <p:animEffect transition="in" filter="fade">
                                      <p:cBhvr>
                                        <p:cTn id="11" dur="500"/>
                                        <p:tgtEl>
                                          <p:spTgt spid="31746">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1746">
                                            <p:txEl>
                                              <p:pRg st="1" end="1"/>
                                            </p:txEl>
                                          </p:spTgt>
                                        </p:tgtEl>
                                        <p:attrNameLst>
                                          <p:attrName>style.visibility</p:attrName>
                                        </p:attrNameLst>
                                      </p:cBhvr>
                                      <p:to>
                                        <p:strVal val="visible"/>
                                      </p:to>
                                    </p:set>
                                    <p:animEffect transition="in" filter="fade">
                                      <p:cBhvr>
                                        <p:cTn id="14" dur="500"/>
                                        <p:tgtEl>
                                          <p:spTgt spid="3174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1746">
                                            <p:txEl>
                                              <p:pRg st="3" end="3"/>
                                            </p:txEl>
                                          </p:spTgt>
                                        </p:tgtEl>
                                        <p:attrNameLst>
                                          <p:attrName>style.visibility</p:attrName>
                                        </p:attrNameLst>
                                      </p:cBhvr>
                                      <p:to>
                                        <p:strVal val="visible"/>
                                      </p:to>
                                    </p:set>
                                    <p:animEffect transition="in" filter="fade">
                                      <p:cBhvr>
                                        <p:cTn id="19" dur="500"/>
                                        <p:tgtEl>
                                          <p:spTgt spid="31746">
                                            <p:txEl>
                                              <p:pRg st="3" end="3"/>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1746">
                                            <p:txEl>
                                              <p:pRg st="4" end="4"/>
                                            </p:txEl>
                                          </p:spTgt>
                                        </p:tgtEl>
                                        <p:attrNameLst>
                                          <p:attrName>style.visibility</p:attrName>
                                        </p:attrNameLst>
                                      </p:cBhvr>
                                      <p:to>
                                        <p:strVal val="visible"/>
                                      </p:to>
                                    </p:set>
                                    <p:animEffect transition="in" filter="fade">
                                      <p:cBhvr>
                                        <p:cTn id="22" dur="500"/>
                                        <p:tgtEl>
                                          <p:spTgt spid="31746">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1746">
                                            <p:txEl>
                                              <p:pRg st="5" end="5"/>
                                            </p:txEl>
                                          </p:spTgt>
                                        </p:tgtEl>
                                        <p:attrNameLst>
                                          <p:attrName>style.visibility</p:attrName>
                                        </p:attrNameLst>
                                      </p:cBhvr>
                                      <p:to>
                                        <p:strVal val="visible"/>
                                      </p:to>
                                    </p:set>
                                    <p:animEffect transition="in" filter="fade">
                                      <p:cBhvr>
                                        <p:cTn id="25" dur="500"/>
                                        <p:tgtEl>
                                          <p:spTgt spid="31746">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1746">
                                            <p:txEl>
                                              <p:pRg st="7" end="7"/>
                                            </p:txEl>
                                          </p:spTgt>
                                        </p:tgtEl>
                                        <p:attrNameLst>
                                          <p:attrName>style.visibility</p:attrName>
                                        </p:attrNameLst>
                                      </p:cBhvr>
                                      <p:to>
                                        <p:strVal val="visible"/>
                                      </p:to>
                                    </p:set>
                                    <p:animEffect transition="in" filter="fade">
                                      <p:cBhvr>
                                        <p:cTn id="30" dur="500"/>
                                        <p:tgtEl>
                                          <p:spTgt spid="31746">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1746">
                                            <p:txEl>
                                              <p:pRg st="8" end="8"/>
                                            </p:txEl>
                                          </p:spTgt>
                                        </p:tgtEl>
                                        <p:attrNameLst>
                                          <p:attrName>style.visibility</p:attrName>
                                        </p:attrNameLst>
                                      </p:cBhvr>
                                      <p:to>
                                        <p:strVal val="visible"/>
                                      </p:to>
                                    </p:set>
                                    <p:animEffect transition="in" filter="fade">
                                      <p:cBhvr>
                                        <p:cTn id="33" dur="500"/>
                                        <p:tgtEl>
                                          <p:spTgt spid="31746">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1746">
                                            <p:txEl>
                                              <p:pRg st="10" end="10"/>
                                            </p:txEl>
                                          </p:spTgt>
                                        </p:tgtEl>
                                        <p:attrNameLst>
                                          <p:attrName>style.visibility</p:attrName>
                                        </p:attrNameLst>
                                      </p:cBhvr>
                                      <p:to>
                                        <p:strVal val="visible"/>
                                      </p:to>
                                    </p:set>
                                    <p:animEffect transition="in" filter="fade">
                                      <p:cBhvr>
                                        <p:cTn id="38" dur="500"/>
                                        <p:tgtEl>
                                          <p:spTgt spid="31746">
                                            <p:txEl>
                                              <p:pRg st="10" end="10"/>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31746">
                                            <p:txEl>
                                              <p:pRg st="12" end="12"/>
                                            </p:txEl>
                                          </p:spTgt>
                                        </p:tgtEl>
                                        <p:attrNameLst>
                                          <p:attrName>style.visibility</p:attrName>
                                        </p:attrNameLst>
                                      </p:cBhvr>
                                      <p:to>
                                        <p:strVal val="visible"/>
                                      </p:to>
                                    </p:set>
                                    <p:animEffect transition="in" filter="fade">
                                      <p:cBhvr>
                                        <p:cTn id="46" dur="500"/>
                                        <p:tgtEl>
                                          <p:spTgt spid="31746">
                                            <p:txEl>
                                              <p:pRg st="12" end="12"/>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31746">
                                            <p:txEl>
                                              <p:pRg st="13" end="13"/>
                                            </p:txEl>
                                          </p:spTgt>
                                        </p:tgtEl>
                                        <p:attrNameLst>
                                          <p:attrName>style.visibility</p:attrName>
                                        </p:attrNameLst>
                                      </p:cBhvr>
                                      <p:to>
                                        <p:strVal val="visible"/>
                                      </p:to>
                                    </p:set>
                                    <p:animEffect transition="in" filter="fade">
                                      <p:cBhvr>
                                        <p:cTn id="49" dur="500"/>
                                        <p:tgtEl>
                                          <p:spTgt spid="3174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F:\ultrasound talk images\infection vs malignancy\CXR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9936" y="1556792"/>
            <a:ext cx="5842000"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0" name="Title 2"/>
          <p:cNvSpPr>
            <a:spLocks noGrp="1"/>
          </p:cNvSpPr>
          <p:nvPr>
            <p:ph type="title"/>
          </p:nvPr>
        </p:nvSpPr>
        <p:spPr/>
        <p:txBody>
          <a:bodyPr>
            <a:normAutofit/>
          </a:bodyPr>
          <a:lstStyle/>
          <a:p>
            <a:r>
              <a:rPr lang="en-GB" altLang="en-US" b="1" dirty="0">
                <a:ea typeface="ＭＳ Ｐゴシック" pitchFamily="34" charset="-128"/>
              </a:rPr>
              <a:t> TUS for Diagnosis</a:t>
            </a:r>
          </a:p>
        </p:txBody>
      </p:sp>
      <p:sp>
        <p:nvSpPr>
          <p:cNvPr id="2" name="Content Placeholder 1">
            <a:extLst>
              <a:ext uri="{FF2B5EF4-FFF2-40B4-BE49-F238E27FC236}">
                <a16:creationId xmlns:a16="http://schemas.microsoft.com/office/drawing/2014/main" id="{6BBA50AA-3734-4D98-A499-3FD9AF3E0B36}"/>
              </a:ext>
            </a:extLst>
          </p:cNvPr>
          <p:cNvSpPr>
            <a:spLocks noGrp="1"/>
          </p:cNvSpPr>
          <p:nvPr>
            <p:ph sz="half" idx="1"/>
          </p:nvPr>
        </p:nvSpPr>
        <p:spPr>
          <a:xfrm>
            <a:off x="609600" y="1600201"/>
            <a:ext cx="4334272" cy="4525963"/>
          </a:xfrm>
        </p:spPr>
        <p:txBody>
          <a:bodyPr/>
          <a:lstStyle/>
          <a:p>
            <a:r>
              <a:rPr lang="en-GB" altLang="en-US" sz="2800" dirty="0">
                <a:ea typeface="ＭＳ Ｐゴシック" pitchFamily="34" charset="-128"/>
              </a:rPr>
              <a:t>Patient with cough  and sweats</a:t>
            </a:r>
          </a:p>
          <a:p>
            <a:endParaRPr lang="en-GB" altLang="en-US" sz="2800" dirty="0">
              <a:ea typeface="ＭＳ Ｐゴシック" pitchFamily="34" charset="-128"/>
            </a:endParaRPr>
          </a:p>
          <a:p>
            <a:r>
              <a:rPr lang="en-GB" altLang="en-US" sz="2800" dirty="0">
                <a:ea typeface="ＭＳ Ｐゴシック" pitchFamily="34" charset="-128"/>
              </a:rPr>
              <a:t>CRP 152 </a:t>
            </a:r>
          </a:p>
          <a:p>
            <a:endParaRPr lang="en-GB" altLang="en-US" sz="2800" dirty="0">
              <a:ea typeface="ＭＳ Ｐゴシック" pitchFamily="34" charset="-128"/>
            </a:endParaRPr>
          </a:p>
          <a:p>
            <a:r>
              <a:rPr lang="en-GB" altLang="en-US" sz="2800" dirty="0">
                <a:ea typeface="ＭＳ Ｐゴシック" pitchFamily="34" charset="-128"/>
              </a:rPr>
              <a:t>Pleural fluid pH 6.9</a:t>
            </a:r>
            <a:endParaRPr lang="en-GB" dirty="0"/>
          </a:p>
        </p:txBody>
      </p:sp>
      <p:sp>
        <p:nvSpPr>
          <p:cNvPr id="3" name="Content Placeholder 2">
            <a:extLst>
              <a:ext uri="{FF2B5EF4-FFF2-40B4-BE49-F238E27FC236}">
                <a16:creationId xmlns:a16="http://schemas.microsoft.com/office/drawing/2014/main" id="{307B4C3B-B017-4C59-9526-2ACC86D2E928}"/>
              </a:ext>
            </a:extLst>
          </p:cNvPr>
          <p:cNvSpPr>
            <a:spLocks noGrp="1"/>
          </p:cNvSpPr>
          <p:nvPr>
            <p:ph sz="half" idx="2"/>
          </p:nvPr>
        </p:nvSpPr>
        <p:spPr/>
        <p:txBody>
          <a:bodyPr/>
          <a:lstStyle/>
          <a:p>
            <a:endParaRPr lang="en-GB"/>
          </a:p>
        </p:txBody>
      </p:sp>
      <p:pic>
        <p:nvPicPr>
          <p:cNvPr id="5" name="Audio 4">
            <a:hlinkClick r:id="" action="ppaction://media"/>
            <a:extLst>
              <a:ext uri="{FF2B5EF4-FFF2-40B4-BE49-F238E27FC236}">
                <a16:creationId xmlns:a16="http://schemas.microsoft.com/office/drawing/2014/main" id="{F586349C-2528-4BB3-9FDA-ACA49DA3B2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520173504"/>
      </p:ext>
    </p:extLst>
  </p:cSld>
  <p:clrMapOvr>
    <a:masterClrMapping/>
  </p:clrMapOvr>
  <mc:AlternateContent xmlns:mc="http://schemas.openxmlformats.org/markup-compatibility/2006" xmlns:p14="http://schemas.microsoft.com/office/powerpoint/2010/main">
    <mc:Choice Requires="p14">
      <p:transition spd="slow" p14:dur="2000" advTm="25505"/>
    </mc:Choice>
    <mc:Fallback xmlns="">
      <p:transition spd="slow" advTm="255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F:\SonoExport\LW__(_No_ID_)__[0000082510160710870000191]\2010Oct06 Study__[0000215]\08.55.52 hrs __[0000361].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Arrow Connector 2"/>
          <p:cNvCxnSpPr/>
          <p:nvPr/>
        </p:nvCxnSpPr>
        <p:spPr>
          <a:xfrm flipH="1" flipV="1">
            <a:off x="6096000" y="2708920"/>
            <a:ext cx="72008" cy="57606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flipV="1">
            <a:off x="5447928" y="3573016"/>
            <a:ext cx="504056" cy="28803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4" name="Audio 3">
            <a:hlinkClick r:id="" action="ppaction://media"/>
            <a:extLst>
              <a:ext uri="{FF2B5EF4-FFF2-40B4-BE49-F238E27FC236}">
                <a16:creationId xmlns:a16="http://schemas.microsoft.com/office/drawing/2014/main" id="{92657661-0FCB-4004-858D-6EAB8C45062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2181297626"/>
      </p:ext>
    </p:extLst>
  </p:cSld>
  <p:clrMapOvr>
    <a:masterClrMapping/>
  </p:clrMapOvr>
  <mc:AlternateContent xmlns:mc="http://schemas.openxmlformats.org/markup-compatibility/2006" xmlns:p14="http://schemas.microsoft.com/office/powerpoint/2010/main">
    <mc:Choice Requires="p14">
      <p:transition spd="slow" p14:dur="2000" advTm="19932"/>
    </mc:Choice>
    <mc:Fallback xmlns="">
      <p:transition spd="slow" advTm="19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F:\ultrasound talk images\infection vs malignancy\C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1624" y="44624"/>
            <a:ext cx="6840760" cy="684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Arrow Connector 2"/>
          <p:cNvCxnSpPr/>
          <p:nvPr/>
        </p:nvCxnSpPr>
        <p:spPr>
          <a:xfrm>
            <a:off x="7752184" y="4293096"/>
            <a:ext cx="432048" cy="72008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flipH="1" flipV="1">
            <a:off x="6960096" y="3465004"/>
            <a:ext cx="792088" cy="10801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4" name="Audio 3">
            <a:hlinkClick r:id="" action="ppaction://media"/>
            <a:extLst>
              <a:ext uri="{FF2B5EF4-FFF2-40B4-BE49-F238E27FC236}">
                <a16:creationId xmlns:a16="http://schemas.microsoft.com/office/drawing/2014/main" id="{2E038F67-B7AA-4BFD-82F7-8DDF75DED61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2948516217"/>
      </p:ext>
    </p:extLst>
  </p:cSld>
  <p:clrMapOvr>
    <a:masterClrMapping/>
  </p:clrMapOvr>
  <mc:AlternateContent xmlns:mc="http://schemas.openxmlformats.org/markup-compatibility/2006" xmlns:p14="http://schemas.microsoft.com/office/powerpoint/2010/main">
    <mc:Choice Requires="p14">
      <p:transition spd="slow" p14:dur="2000" advTm="12943"/>
    </mc:Choice>
    <mc:Fallback xmlns="">
      <p:transition spd="slow" advTm="12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9F9B7-66C5-48A7-BD97-C3275C5D49C9}"/>
              </a:ext>
            </a:extLst>
          </p:cNvPr>
          <p:cNvSpPr>
            <a:spLocks noGrp="1"/>
          </p:cNvSpPr>
          <p:nvPr>
            <p:ph type="title"/>
          </p:nvPr>
        </p:nvSpPr>
        <p:spPr/>
        <p:txBody>
          <a:bodyPr/>
          <a:lstStyle/>
          <a:p>
            <a:r>
              <a:rPr lang="en-GB" dirty="0"/>
              <a:t>Cautions</a:t>
            </a:r>
          </a:p>
        </p:txBody>
      </p:sp>
      <p:sp>
        <p:nvSpPr>
          <p:cNvPr id="3" name="Text Placeholder 2">
            <a:extLst>
              <a:ext uri="{FF2B5EF4-FFF2-40B4-BE49-F238E27FC236}">
                <a16:creationId xmlns:a16="http://schemas.microsoft.com/office/drawing/2014/main" id="{1A9D8F62-AB63-465E-B2ED-A084787A660B}"/>
              </a:ext>
            </a:extLst>
          </p:cNvPr>
          <p:cNvSpPr>
            <a:spLocks noGrp="1"/>
          </p:cNvSpPr>
          <p:nvPr>
            <p:ph type="body" idx="1"/>
          </p:nvPr>
        </p:nvSpPr>
        <p:spPr/>
        <p:txBody>
          <a:bodyPr/>
          <a:lstStyle/>
          <a:p>
            <a:r>
              <a:rPr lang="en-GB" dirty="0"/>
              <a:t>Section 4</a:t>
            </a:r>
          </a:p>
        </p:txBody>
      </p:sp>
      <p:pic>
        <p:nvPicPr>
          <p:cNvPr id="5" name="Audio 4">
            <a:hlinkClick r:id="" action="ppaction://media"/>
            <a:extLst>
              <a:ext uri="{FF2B5EF4-FFF2-40B4-BE49-F238E27FC236}">
                <a16:creationId xmlns:a16="http://schemas.microsoft.com/office/drawing/2014/main" id="{5B77D949-9383-4149-BDE5-21E951C030F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755413109"/>
      </p:ext>
    </p:extLst>
  </p:cSld>
  <p:clrMapOvr>
    <a:masterClrMapping/>
  </p:clrMapOvr>
  <mc:AlternateContent xmlns:mc="http://schemas.openxmlformats.org/markup-compatibility/2006" xmlns:p14="http://schemas.microsoft.com/office/powerpoint/2010/main">
    <mc:Choice Requires="p14">
      <p:transition spd="slow" p14:dur="2000" advTm="6906"/>
    </mc:Choice>
    <mc:Fallback xmlns="">
      <p:transition spd="slow" advTm="6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p:txBody>
          <a:bodyPr/>
          <a:lstStyle/>
          <a:p>
            <a:r>
              <a:rPr lang="en-GB" altLang="en-US" b="1" dirty="0">
                <a:ea typeface="ＭＳ Ｐゴシック" pitchFamily="34" charset="-128"/>
              </a:rPr>
              <a:t>Pleural Effusions</a:t>
            </a:r>
          </a:p>
        </p:txBody>
      </p:sp>
      <p:sp>
        <p:nvSpPr>
          <p:cNvPr id="49154" name="Content Placeholder 2"/>
          <p:cNvSpPr>
            <a:spLocks noGrp="1"/>
          </p:cNvSpPr>
          <p:nvPr>
            <p:ph idx="1"/>
          </p:nvPr>
        </p:nvSpPr>
        <p:spPr/>
        <p:txBody>
          <a:bodyPr/>
          <a:lstStyle/>
          <a:p>
            <a:r>
              <a:rPr lang="en-GB" altLang="en-US" b="1" dirty="0">
                <a:ea typeface="ＭＳ Ｐゴシック" pitchFamily="34" charset="-128"/>
              </a:rPr>
              <a:t>Can be mimicked by / contributed to by</a:t>
            </a:r>
          </a:p>
          <a:p>
            <a:pPr lvl="1"/>
            <a:r>
              <a:rPr lang="en-GB" altLang="en-US" dirty="0">
                <a:ea typeface="ＭＳ Ｐゴシック" pitchFamily="34" charset="-128"/>
              </a:rPr>
              <a:t>Collapse</a:t>
            </a:r>
          </a:p>
          <a:p>
            <a:pPr lvl="1"/>
            <a:r>
              <a:rPr lang="en-GB" altLang="en-US" dirty="0">
                <a:ea typeface="ＭＳ Ｐゴシック" pitchFamily="34" charset="-128"/>
              </a:rPr>
              <a:t>Consolidation</a:t>
            </a:r>
          </a:p>
          <a:p>
            <a:pPr lvl="1"/>
            <a:r>
              <a:rPr lang="en-GB" altLang="en-US" dirty="0">
                <a:ea typeface="ＭＳ Ｐゴシック" pitchFamily="34" charset="-128"/>
              </a:rPr>
              <a:t>Raised hemidiaphragm</a:t>
            </a:r>
          </a:p>
          <a:p>
            <a:pPr lvl="1"/>
            <a:r>
              <a:rPr lang="en-GB" altLang="en-US" dirty="0">
                <a:ea typeface="ＭＳ Ｐゴシック" pitchFamily="34" charset="-128"/>
              </a:rPr>
              <a:t>Herniae</a:t>
            </a:r>
          </a:p>
          <a:p>
            <a:pPr lvl="1"/>
            <a:r>
              <a:rPr lang="en-GB" altLang="en-US" dirty="0">
                <a:ea typeface="ＭＳ Ｐゴシック" pitchFamily="34" charset="-128"/>
              </a:rPr>
              <a:t>Vascular structures</a:t>
            </a:r>
          </a:p>
          <a:p>
            <a:pPr lvl="1"/>
            <a:endParaRPr lang="en-GB" altLang="en-US" dirty="0">
              <a:ea typeface="ＭＳ Ｐゴシック" pitchFamily="34" charset="-128"/>
            </a:endParaRPr>
          </a:p>
          <a:p>
            <a:r>
              <a:rPr lang="en-GB" altLang="en-US" dirty="0">
                <a:ea typeface="ＭＳ Ｐゴシック" pitchFamily="34" charset="-128"/>
              </a:rPr>
              <a:t>Additional modes (e.g., Doppler) may be useful</a:t>
            </a:r>
          </a:p>
        </p:txBody>
      </p:sp>
      <p:pic>
        <p:nvPicPr>
          <p:cNvPr id="5" name="Audio 4">
            <a:hlinkClick r:id="" action="ppaction://media"/>
            <a:extLst>
              <a:ext uri="{FF2B5EF4-FFF2-40B4-BE49-F238E27FC236}">
                <a16:creationId xmlns:a16="http://schemas.microsoft.com/office/drawing/2014/main" id="{80015072-F59F-4E71-950D-CBDADF23E6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3876578909"/>
      </p:ext>
    </p:extLst>
  </p:cSld>
  <p:clrMapOvr>
    <a:masterClrMapping/>
  </p:clrMapOvr>
  <mc:AlternateContent xmlns:mc="http://schemas.openxmlformats.org/markup-compatibility/2006" xmlns:p14="http://schemas.microsoft.com/office/powerpoint/2010/main">
    <mc:Choice Requires="p14">
      <p:transition spd="slow" p14:dur="2000" advTm="51372"/>
    </mc:Choice>
    <mc:Fallback xmlns="">
      <p:transition spd="slow" advTm="51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p:txBody>
          <a:bodyPr vert="horz" lIns="90488" tIns="44450" rIns="90488" bIns="44450" rtlCol="0" anchor="ctr">
            <a:normAutofit/>
          </a:bodyPr>
          <a:lstStyle/>
          <a:p>
            <a:pPr eaLnBrk="1" hangingPunct="1"/>
            <a:r>
              <a:rPr lang="en-US" altLang="en-US">
                <a:ea typeface="ＭＳ Ｐゴシック" pitchFamily="34" charset="-128"/>
              </a:rPr>
              <a:t> </a:t>
            </a:r>
          </a:p>
        </p:txBody>
      </p:sp>
      <p:pic>
        <p:nvPicPr>
          <p:cNvPr id="52226" name="Content Placeholder 3" descr="CASHCXR.jpg"/>
          <p:cNvPicPr>
            <a:picLocks noGrp="1" noChangeAspect="1"/>
          </p:cNvPicPr>
          <p:nvPr>
            <p:ph idx="4294967295"/>
          </p:nvPr>
        </p:nvPicPr>
        <p:blipFill>
          <a:blip r:embed="rId5">
            <a:extLst>
              <a:ext uri="{28A0092B-C50C-407E-A947-70E740481C1C}">
                <a14:useLocalDpi xmlns:a14="http://schemas.microsoft.com/office/drawing/2010/main" val="0"/>
              </a:ext>
            </a:extLst>
          </a:blip>
          <a:srcRect/>
          <a:stretch>
            <a:fillRect/>
          </a:stretch>
        </p:blipFill>
        <p:spPr>
          <a:xfrm>
            <a:off x="2297114" y="0"/>
            <a:ext cx="8370887" cy="6858000"/>
          </a:xfrm>
        </p:spPr>
      </p:pic>
      <p:pic>
        <p:nvPicPr>
          <p:cNvPr id="3" name="Audio 2">
            <a:hlinkClick r:id="" action="ppaction://media"/>
            <a:extLst>
              <a:ext uri="{FF2B5EF4-FFF2-40B4-BE49-F238E27FC236}">
                <a16:creationId xmlns:a16="http://schemas.microsoft.com/office/drawing/2014/main" id="{00BFA610-CD09-49C1-A3CE-045656429B4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3454780134"/>
      </p:ext>
    </p:extLst>
  </p:cSld>
  <p:clrMapOvr>
    <a:masterClrMapping/>
  </p:clrMapOvr>
  <mc:AlternateContent xmlns:mc="http://schemas.openxmlformats.org/markup-compatibility/2006" xmlns:p14="http://schemas.microsoft.com/office/powerpoint/2010/main">
    <mc:Choice Requires="p14">
      <p:transition spd="slow" p14:dur="2000" advTm="13941"/>
    </mc:Choice>
    <mc:Fallback xmlns="">
      <p:transition spd="slow" advTm="139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9200" y="1491195"/>
            <a:ext cx="7213600" cy="481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4" name="Title 2"/>
          <p:cNvSpPr>
            <a:spLocks noGrp="1"/>
          </p:cNvSpPr>
          <p:nvPr>
            <p:ph type="title" idx="4294967295"/>
          </p:nvPr>
        </p:nvSpPr>
        <p:spPr>
          <a:xfrm>
            <a:off x="0" y="274638"/>
            <a:ext cx="12192000" cy="1143000"/>
          </a:xfrm>
        </p:spPr>
        <p:txBody>
          <a:bodyPr/>
          <a:lstStyle/>
          <a:p>
            <a:r>
              <a:rPr lang="en-GB" altLang="en-US" b="1" dirty="0">
                <a:ea typeface="ＭＳ Ｐゴシック" pitchFamily="34" charset="-128"/>
              </a:rPr>
              <a:t>Bedside Ultrasound</a:t>
            </a:r>
          </a:p>
        </p:txBody>
      </p:sp>
      <p:sp>
        <p:nvSpPr>
          <p:cNvPr id="2" name="Right Arrow 1"/>
          <p:cNvSpPr/>
          <p:nvPr/>
        </p:nvSpPr>
        <p:spPr>
          <a:xfrm>
            <a:off x="4200899" y="3717032"/>
            <a:ext cx="108012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9E3733A9-9966-4D7F-99B7-0F05650F3DB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151530743"/>
      </p:ext>
    </p:extLst>
  </p:cSld>
  <p:clrMapOvr>
    <a:masterClrMapping/>
  </p:clrMapOvr>
  <mc:AlternateContent xmlns:mc="http://schemas.openxmlformats.org/markup-compatibility/2006" xmlns:p14="http://schemas.microsoft.com/office/powerpoint/2010/main">
    <mc:Choice Requires="p14">
      <p:transition spd="slow" p14:dur="2000" advTm="24530"/>
    </mc:Choice>
    <mc:Fallback xmlns="">
      <p:transition spd="slow" advTm="2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P spid="2" grpId="0" animBg="1"/>
    </p:bldLst>
  </p:timing>
  <p:extLst>
    <p:ext uri="{3A86A75C-4F4B-4683-9AE1-C65F6400EC91}">
      <p14:laserTraceLst xmlns:p14="http://schemas.microsoft.com/office/powerpoint/2010/main">
        <p14:tracePtLst>
          <p14:tracePt t="4341" x="4406900" y="6540500"/>
          <p14:tracePt t="5575" x="5353050" y="6792913"/>
          <p14:tracePt t="5582" x="5391150" y="6750050"/>
          <p14:tracePt t="5591" x="5441950" y="6711950"/>
          <p14:tracePt t="5599" x="5484813" y="6669088"/>
          <p14:tracePt t="5608" x="5534025" y="6637338"/>
          <p14:tracePt t="5614" x="5584825" y="6588125"/>
          <p14:tracePt t="5623" x="5627688" y="6537325"/>
          <p14:tracePt t="5630" x="5657850" y="6475413"/>
          <p14:tracePt t="5639" x="5708650" y="6413500"/>
          <p14:tracePt t="5646" x="5746750" y="6364288"/>
          <p14:tracePt t="5655" x="5789613" y="6305550"/>
          <p14:tracePt t="5663" x="5819775" y="6264275"/>
          <p14:tracePt t="5671" x="5846763" y="6224588"/>
          <p14:tracePt t="5678" x="5878513" y="6162675"/>
          <p14:tracePt t="5686" x="5919788" y="6121400"/>
          <p14:tracePt t="5694" x="5959475" y="6062663"/>
          <p14:tracePt t="5702" x="5989638" y="6019800"/>
          <p14:tracePt t="5710" x="6032500" y="5959475"/>
          <p14:tracePt t="5718" x="6062663" y="5900738"/>
          <p14:tracePt t="5727" x="6102350" y="5846763"/>
          <p14:tracePt t="5734" x="6132513" y="5808663"/>
          <p14:tracePt t="5742" x="6170613" y="5765800"/>
          <p14:tracePt t="5750" x="6183313" y="5738813"/>
          <p14:tracePt t="5759" x="6213475" y="5684838"/>
          <p14:tracePt t="5768" x="6245225" y="5646738"/>
          <p14:tracePt t="5776" x="6264275" y="5584825"/>
          <p14:tracePt t="5785" x="6294438" y="5545138"/>
          <p14:tracePt t="5793" x="6326188" y="5495925"/>
          <p14:tracePt t="5800" x="6364288" y="5441950"/>
          <p14:tracePt t="5809" x="6407150" y="5391150"/>
          <p14:tracePt t="5816" x="6445250" y="5341938"/>
          <p14:tracePt t="5824" x="6475413" y="5291138"/>
          <p14:tracePt t="5833" x="6496050" y="5260975"/>
          <p14:tracePt t="5840" x="6518275" y="5229225"/>
          <p14:tracePt t="5848" x="6526213" y="5210175"/>
          <p14:tracePt t="5857" x="6526213" y="5199063"/>
          <p14:tracePt t="5864" x="6537325" y="5191125"/>
          <p14:tracePt t="5872" x="6537325" y="5172075"/>
          <p14:tracePt t="5880" x="6537325" y="5159375"/>
          <p14:tracePt t="5888" x="6537325" y="5140325"/>
          <p14:tracePt t="5897" x="6550025" y="5110163"/>
          <p14:tracePt t="5904" x="6569075" y="5078413"/>
          <p14:tracePt t="5912" x="6577013" y="5048250"/>
          <p14:tracePt t="5923" x="6588125" y="5010150"/>
          <p14:tracePt t="5928" x="6607175" y="4978400"/>
          <p14:tracePt t="5936" x="6630988" y="4935538"/>
          <p14:tracePt t="5944" x="6638925" y="4905375"/>
          <p14:tracePt t="5953" x="6650038" y="4873625"/>
          <p14:tracePt t="5961" x="6657975" y="4846638"/>
          <p14:tracePt t="5968" x="6669088" y="4824413"/>
          <p14:tracePt t="5976" x="6680200" y="4792663"/>
          <p14:tracePt t="5984" x="6699250" y="4743450"/>
          <p14:tracePt t="5993" x="6719888" y="4703763"/>
          <p14:tracePt t="6001" x="6738938" y="4662488"/>
          <p14:tracePt t="6008" x="6761163" y="4611688"/>
          <p14:tracePt t="6016" x="6781800" y="4562475"/>
          <p14:tracePt t="6024" x="6800850" y="4522788"/>
          <p14:tracePt t="6032" x="6831013" y="4479925"/>
          <p14:tracePt t="6042" x="6850063" y="4441825"/>
          <p14:tracePt t="6048" x="6862763" y="4398963"/>
          <p14:tracePt t="6057" x="6873875" y="4379913"/>
          <p14:tracePt t="6067" x="6881813" y="4349750"/>
          <p14:tracePt t="6072" x="6900863" y="4318000"/>
          <p14:tracePt t="6081" x="6911975" y="4287838"/>
          <p14:tracePt t="6090" x="6931025" y="4256088"/>
          <p14:tracePt t="6097" x="6931025" y="4225925"/>
          <p14:tracePt t="6104" x="6943725" y="4206875"/>
          <p14:tracePt t="6114" x="6954838" y="4187825"/>
          <p14:tracePt t="6120" x="6962775" y="4175125"/>
          <p14:tracePt t="6128" x="6973888" y="4156075"/>
          <p14:tracePt t="6140" x="6981825" y="4137025"/>
          <p14:tracePt t="6144" x="6992938" y="4125913"/>
          <p14:tracePt t="6152" x="6992938" y="4106863"/>
          <p14:tracePt t="6160" x="6992938" y="4094163"/>
          <p14:tracePt t="6168" x="7005638" y="4064000"/>
          <p14:tracePt t="6178" x="7011988" y="4044950"/>
          <p14:tracePt t="6186" x="7011988" y="4013200"/>
          <p14:tracePt t="6193" x="7011988" y="3994150"/>
          <p14:tracePt t="6202" x="7024688" y="3983038"/>
          <p14:tracePt t="6234" x="7024688" y="3975100"/>
          <p14:tracePt t="6251" x="7024688" y="3963988"/>
          <p14:tracePt t="6267" x="7024688" y="3956050"/>
          <p14:tracePt t="6275" x="7024688" y="3932238"/>
          <p14:tracePt t="6282" x="7024688" y="3924300"/>
          <p14:tracePt t="6290" x="7024688" y="3913188"/>
          <p14:tracePt t="6298" x="7024688" y="3894138"/>
          <p14:tracePt t="6306" x="7024688" y="3883025"/>
          <p14:tracePt t="6315" x="7024688" y="3851275"/>
          <p14:tracePt t="6323" x="7024688" y="3832225"/>
          <p14:tracePt t="6330" x="7024688" y="3813175"/>
          <p14:tracePt t="6338" x="7024688" y="3794125"/>
          <p14:tracePt t="6346" x="7024688" y="3781425"/>
          <p14:tracePt t="6371" x="7024688" y="3770313"/>
          <p14:tracePt t="6427" x="7016750" y="3762375"/>
          <p14:tracePt t="6435" x="7008813" y="3740150"/>
          <p14:tracePt t="6451" x="6997700" y="3732213"/>
          <p14:tracePt t="6459" x="6997700" y="3721100"/>
          <p14:tracePt t="6467" x="6997700" y="3713163"/>
          <p14:tracePt t="6475" x="6985000" y="3700463"/>
          <p14:tracePt t="6482" x="6978650" y="3681413"/>
          <p14:tracePt t="6491" x="6965950" y="3670300"/>
          <p14:tracePt t="6498" x="6954838" y="3651250"/>
          <p14:tracePt t="6506" x="6946900" y="3638550"/>
          <p14:tracePt t="6514" x="6935788" y="3619500"/>
          <p14:tracePt t="6524" x="6935788" y="3600450"/>
          <p14:tracePt t="6530" x="6927850" y="3589338"/>
          <p14:tracePt t="6539" x="6927850" y="3570288"/>
          <p14:tracePt t="6546" x="6916738" y="3551238"/>
          <p14:tracePt t="6557" x="6896100" y="3538538"/>
          <p14:tracePt t="6564" x="6884988" y="3527425"/>
          <p14:tracePt t="6572" x="6873875" y="3508375"/>
          <p14:tracePt t="6579" x="6865938" y="3497263"/>
          <p14:tracePt t="6589" x="6854825" y="3489325"/>
          <p14:tracePt t="6605" x="6846888" y="3476625"/>
          <p14:tracePt t="6620" x="6835775" y="3470275"/>
          <p14:tracePt t="6628" x="6835775" y="3457575"/>
          <p14:tracePt t="6636" x="6823075" y="3457575"/>
          <p14:tracePt t="6645" x="6804025" y="3438525"/>
          <p14:tracePt t="6652" x="6773863" y="3427413"/>
          <p14:tracePt t="6662" x="6754813" y="3408363"/>
          <p14:tracePt t="6668" x="6734175" y="3408363"/>
          <p14:tracePt t="6676" x="6734175" y="3395663"/>
          <p14:tracePt t="6684" x="6704013" y="3387725"/>
          <p14:tracePt t="6700" x="6684963" y="3387725"/>
          <p14:tracePt t="6708" x="6672263" y="3376613"/>
          <p14:tracePt t="6716" x="6661150" y="3365500"/>
          <p14:tracePt t="6724" x="6642100" y="3357563"/>
          <p14:tracePt t="6732" x="6623050" y="3346450"/>
          <p14:tracePt t="6740" x="6604000" y="3346450"/>
          <p14:tracePt t="6748" x="6591300" y="3333750"/>
          <p14:tracePt t="6764" x="6580188" y="3327400"/>
          <p14:tracePt t="6772" x="6572250" y="3327400"/>
          <p14:tracePt t="6780" x="6572250" y="3314700"/>
          <p14:tracePt t="6788" x="6561138" y="3314700"/>
          <p14:tracePt t="6805" x="6561138" y="3306763"/>
          <p14:tracePt t="6812" x="6550025" y="3306763"/>
          <p14:tracePt t="6820" x="6542088" y="3295650"/>
          <p14:tracePt t="6828" x="6530975" y="3295650"/>
          <p14:tracePt t="6837" x="6523038" y="3284538"/>
          <p14:tracePt t="6845" x="6510338" y="3284538"/>
          <p14:tracePt t="6852" x="6491288" y="3276600"/>
          <p14:tracePt t="6861" x="6480175" y="3265488"/>
          <p14:tracePt t="6869" x="6469063" y="3265488"/>
          <p14:tracePt t="6885" x="6461125" y="3252788"/>
          <p14:tracePt t="6893" x="6448425" y="3252788"/>
          <p14:tracePt t="6900" x="6442075" y="3252788"/>
          <p14:tracePt t="6908" x="6429375" y="3246438"/>
          <p14:tracePt t="6925" x="6410325" y="3233738"/>
          <p14:tracePt t="6932" x="6388100" y="3233738"/>
          <p14:tracePt t="6940" x="6380163" y="3225800"/>
          <p14:tracePt t="6948" x="6348413" y="3225800"/>
          <p14:tracePt t="6958" x="6329363" y="3214688"/>
          <p14:tracePt t="6966" x="6299200" y="3203575"/>
          <p14:tracePt t="6974" x="6267450" y="3195638"/>
          <p14:tracePt t="6982" x="6237288" y="3184525"/>
          <p14:tracePt t="6991" x="6218238" y="3184525"/>
          <p14:tracePt t="6998" x="6205538" y="3184525"/>
          <p14:tracePt t="7006" x="6197600" y="3184525"/>
          <p14:tracePt t="7014" x="6186488" y="3184525"/>
          <p14:tracePt t="7022" x="6175375" y="3184525"/>
          <p14:tracePt t="7030" x="6167438" y="3184525"/>
          <p14:tracePt t="7039" x="6156325" y="3184525"/>
          <p14:tracePt t="7046" x="6143625" y="3190875"/>
          <p14:tracePt t="7054" x="6124575" y="3190875"/>
          <p14:tracePt t="7062" x="6116638" y="3190875"/>
          <p14:tracePt t="7071" x="6105525" y="3198813"/>
          <p14:tracePt t="7078" x="6086475" y="3198813"/>
          <p14:tracePt t="7086" x="6062663" y="3198813"/>
          <p14:tracePt t="7094" x="6054725" y="3198813"/>
          <p14:tracePt t="7102" x="6035675" y="3198813"/>
          <p14:tracePt t="7110" x="6013450" y="3198813"/>
          <p14:tracePt t="7119" x="6005513" y="3211513"/>
          <p14:tracePt t="7127" x="5981700" y="3211513"/>
          <p14:tracePt t="7134" x="5962650" y="3211513"/>
          <p14:tracePt t="7150" x="5954713" y="3222625"/>
          <p14:tracePt t="7158" x="5943600" y="3222625"/>
          <p14:tracePt t="7166" x="5932488" y="3222625"/>
          <p14:tracePt t="7175" x="5924550" y="3222625"/>
          <p14:tracePt t="7182" x="5900738" y="3222625"/>
          <p14:tracePt t="7191" x="5892800" y="3222625"/>
          <p14:tracePt t="7198" x="5873750" y="3222625"/>
          <p14:tracePt t="7206" x="5851525" y="3222625"/>
          <p14:tracePt t="7214" x="5843588" y="3230563"/>
          <p14:tracePt t="7222" x="5830888" y="3230563"/>
          <p14:tracePt t="7230" x="5819775" y="3230563"/>
          <p14:tracePt t="7254" x="5811838" y="3230563"/>
          <p14:tracePt t="7279" x="5800725" y="3230563"/>
          <p14:tracePt t="7287" x="5792788" y="3230563"/>
          <p14:tracePt t="7295" x="5781675" y="3241675"/>
          <p14:tracePt t="7311" x="5770563" y="3241675"/>
          <p14:tracePt t="7326" x="5762625" y="3241675"/>
          <p14:tracePt t="7334" x="5749925" y="3241675"/>
          <p14:tracePt t="7342" x="5738813" y="3252788"/>
          <p14:tracePt t="7350" x="5730875" y="3252788"/>
          <p14:tracePt t="7361" x="5730875" y="3260725"/>
          <p14:tracePt t="7366" x="5711825" y="3260725"/>
          <p14:tracePt t="7392" x="5700713" y="3260725"/>
          <p14:tracePt t="7401" x="5689600" y="3260725"/>
          <p14:tracePt t="7409" x="5681663" y="3273425"/>
          <p14:tracePt t="7417" x="5668963" y="3273425"/>
          <p14:tracePt t="7433" x="5657850" y="3279775"/>
          <p14:tracePt t="7441" x="5649913" y="3292475"/>
          <p14:tracePt t="7448" x="5638800" y="3303588"/>
          <p14:tracePt t="7457" x="5630863" y="3322638"/>
          <p14:tracePt t="7465" x="5630863" y="3333750"/>
          <p14:tracePt t="7472" x="5619750" y="3354388"/>
          <p14:tracePt t="7480" x="5619750" y="3373438"/>
          <p14:tracePt t="7488" x="5619750" y="3392488"/>
          <p14:tracePt t="7497" x="5607050" y="3403600"/>
          <p14:tracePt t="7504" x="5607050" y="3422650"/>
          <p14:tracePt t="7512" x="5607050" y="3435350"/>
          <p14:tracePt t="7522" x="5607050" y="3443288"/>
          <p14:tracePt t="7529" x="5607050" y="3454400"/>
          <p14:tracePt t="7537" x="5607050" y="3484563"/>
          <p14:tracePt t="7544" x="5600700" y="3516313"/>
          <p14:tracePt t="7552" x="5600700" y="3535363"/>
          <p14:tracePt t="7561" x="5588000" y="3565525"/>
          <p14:tracePt t="7568" x="5588000" y="3584575"/>
          <p14:tracePt t="7576" x="5588000" y="3597275"/>
          <p14:tracePt t="7584" x="5576888" y="3616325"/>
          <p14:tracePt t="7592" x="5576888" y="3627438"/>
          <p14:tracePt t="7601" x="5568950" y="3635375"/>
          <p14:tracePt t="7608" x="5557838" y="3659188"/>
          <p14:tracePt t="7616" x="5549900" y="3686175"/>
          <p14:tracePt t="7626" x="5549900" y="3727450"/>
          <p14:tracePt t="7632" x="5538788" y="3759200"/>
          <p14:tracePt t="7640" x="5519738" y="3797300"/>
          <p14:tracePt t="7648" x="5507038" y="3829050"/>
          <p14:tracePt t="7656" x="5495925" y="3870325"/>
          <p14:tracePt t="7664" x="5476875" y="3902075"/>
          <p14:tracePt t="7672" x="5468938" y="3940175"/>
          <p14:tracePt t="7680" x="5468938" y="3959225"/>
          <p14:tracePt t="7688" x="5457825" y="3990975"/>
          <p14:tracePt t="7696" x="5445125" y="4010025"/>
          <p14:tracePt t="7704" x="5445125" y="4040188"/>
          <p14:tracePt t="7712" x="5437188" y="4064000"/>
          <p14:tracePt t="7722" x="5437188" y="4102100"/>
          <p14:tracePt t="7729" x="5426075" y="4121150"/>
          <p14:tracePt t="7738" x="5426075" y="4152900"/>
          <p14:tracePt t="7746" x="5414963" y="4171950"/>
          <p14:tracePt t="7754" x="5407025" y="4195763"/>
          <p14:tracePt t="7763" x="5407025" y="4225925"/>
          <p14:tracePt t="7770" x="5395913" y="4252913"/>
          <p14:tracePt t="7779" x="5395913" y="4283075"/>
          <p14:tracePt t="7787" x="5395913" y="4314825"/>
          <p14:tracePt t="7795" x="5387975" y="4333875"/>
          <p14:tracePt t="7802" x="5387975" y="4365625"/>
          <p14:tracePt t="7810" x="5387975" y="4387850"/>
          <p14:tracePt t="7818" x="5387975" y="4414838"/>
          <p14:tracePt t="7826" x="5387975" y="4446588"/>
          <p14:tracePt t="7834" x="5387975" y="4468813"/>
          <p14:tracePt t="7842" x="5391150" y="4487863"/>
          <p14:tracePt t="7852" x="5391150" y="4506913"/>
          <p14:tracePt t="7859" x="5403850" y="4527550"/>
          <p14:tracePt t="7866" x="5414963" y="4549775"/>
          <p14:tracePt t="7874" x="5434013" y="4576763"/>
          <p14:tracePt t="7882" x="5441950" y="4589463"/>
          <p14:tracePt t="7890" x="5465763" y="4619625"/>
          <p14:tracePt t="7898" x="5472113" y="4638675"/>
          <p14:tracePt t="7907" x="5495925" y="4657725"/>
          <p14:tracePt t="7926" x="5534025" y="4711700"/>
          <p14:tracePt t="7931" x="5553075" y="4730750"/>
          <p14:tracePt t="7941" x="5576888" y="4751388"/>
          <p14:tracePt t="7947" x="5595938" y="4770438"/>
          <p14:tracePt t="7954" x="5614988" y="4792663"/>
          <p14:tracePt t="7964" x="5646738" y="4800600"/>
          <p14:tracePt t="7970" x="5665788" y="4819650"/>
          <p14:tracePt t="7978" x="5684838" y="4832350"/>
          <p14:tracePt t="7988" x="5716588" y="4851400"/>
          <p14:tracePt t="7996" x="5746750" y="4862513"/>
          <p14:tracePt t="8002" x="5776913" y="4873625"/>
          <p14:tracePt t="8012" x="5808663" y="4873625"/>
          <p14:tracePt t="8018" x="5838825" y="4873625"/>
          <p14:tracePt t="8026" x="5870575" y="4881563"/>
          <p14:tracePt t="8034" x="5900738" y="4881563"/>
          <p14:tracePt t="8042" x="5940425" y="4881563"/>
          <p14:tracePt t="8050" x="5959475" y="4894263"/>
          <p14:tracePt t="8063" x="5981700" y="4894263"/>
          <p14:tracePt t="8066" x="6008688" y="4894263"/>
          <p14:tracePt t="8074" x="6021388" y="4894263"/>
          <p14:tracePt t="8086" x="6040438" y="4894263"/>
          <p14:tracePt t="8092" x="6070600" y="4894263"/>
          <p14:tracePt t="8100" x="6113463" y="4894263"/>
          <p14:tracePt t="8110" x="6164263" y="4894263"/>
          <p14:tracePt t="8116" x="6202363" y="4894263"/>
          <p14:tracePt t="8125" x="6251575" y="4900613"/>
          <p14:tracePt t="8132" x="6294438" y="4913313"/>
          <p14:tracePt t="8140" x="6345238" y="4924425"/>
          <p14:tracePt t="8148" x="6388100" y="4924425"/>
          <p14:tracePt t="8156" x="6426200" y="4924425"/>
          <p14:tracePt t="8164" x="6445250" y="4924425"/>
          <p14:tracePt t="8172" x="6475413" y="4924425"/>
          <p14:tracePt t="8180" x="6507163" y="4924425"/>
          <p14:tracePt t="8188" x="6518275" y="4924425"/>
          <p14:tracePt t="8196" x="6537325" y="4924425"/>
          <p14:tracePt t="8204" x="6557963" y="4924425"/>
          <p14:tracePt t="8212" x="6569075" y="4924425"/>
          <p14:tracePt t="8220" x="6577013" y="4924425"/>
          <p14:tracePt t="8228" x="6599238" y="4924425"/>
          <p14:tracePt t="8236" x="6618288" y="4924425"/>
          <p14:tracePt t="8244" x="6650038" y="4924425"/>
          <p14:tracePt t="8252" x="6688138" y="4924425"/>
          <p14:tracePt t="8261" x="6719888" y="4924425"/>
          <p14:tracePt t="8268" x="6750050" y="4924425"/>
          <p14:tracePt t="8276" x="6769100" y="4916488"/>
          <p14:tracePt t="8284" x="6792913" y="4905375"/>
          <p14:tracePt t="8293" x="6819900" y="4886325"/>
          <p14:tracePt t="8300" x="6850063" y="4873625"/>
          <p14:tracePt t="8308" x="6881813" y="4854575"/>
          <p14:tracePt t="8316" x="6900863" y="4846638"/>
          <p14:tracePt t="8325" x="6931025" y="4824413"/>
          <p14:tracePt t="8334" x="6954838" y="4816475"/>
          <p14:tracePt t="8340" x="6962775" y="4792663"/>
          <p14:tracePt t="8348" x="6973888" y="4786313"/>
          <p14:tracePt t="8356" x="6992938" y="4773613"/>
          <p14:tracePt t="8364" x="7005638" y="4765675"/>
          <p14:tracePt t="8372" x="7011988" y="4754563"/>
          <p14:tracePt t="8380" x="7024688" y="4743450"/>
          <p14:tracePt t="8388" x="7035800" y="4724400"/>
          <p14:tracePt t="8397" x="7035800" y="4711700"/>
          <p14:tracePt t="8404" x="7054850" y="4692650"/>
          <p14:tracePt t="8412" x="7062788" y="4662488"/>
          <p14:tracePt t="8420" x="7073900" y="4630738"/>
          <p14:tracePt t="8430" x="7092950" y="4592638"/>
          <p14:tracePt t="8438" x="7116763" y="4562475"/>
          <p14:tracePt t="8444" x="7135813" y="4530725"/>
          <p14:tracePt t="8454" x="7143750" y="4511675"/>
          <p14:tracePt t="8462" x="7167563" y="4479925"/>
          <p14:tracePt t="8470" x="7175500" y="4460875"/>
          <p14:tracePt t="8478" x="7186613" y="4441825"/>
          <p14:tracePt t="8486" x="7197725" y="4430713"/>
          <p14:tracePt t="8494" x="7216775" y="4398963"/>
          <p14:tracePt t="8502" x="7216775" y="4379913"/>
          <p14:tracePt t="8510" x="7224713" y="4360863"/>
          <p14:tracePt t="8518" x="7224713" y="4330700"/>
          <p14:tracePt t="8526" x="7248525" y="4279900"/>
          <p14:tracePt t="8534" x="7248525" y="4225925"/>
          <p14:tracePt t="8542" x="7278688" y="4187825"/>
          <p14:tracePt t="8550" x="7286625" y="4125913"/>
          <p14:tracePt t="8559" x="7316788" y="4075113"/>
          <p14:tracePt t="8566" x="7337425" y="4037013"/>
          <p14:tracePt t="8574" x="7359650" y="3975100"/>
          <p14:tracePt t="8582" x="7367588" y="3944938"/>
          <p14:tracePt t="8590" x="7378700" y="3924300"/>
          <p14:tracePt t="8598" x="7378700" y="3913188"/>
          <p14:tracePt t="8607" x="7378700" y="3902075"/>
          <p14:tracePt t="8614" x="7378700" y="3894138"/>
          <p14:tracePt t="8630" x="7378700" y="3883025"/>
          <p14:tracePt t="8638" x="7378700" y="3875088"/>
          <p14:tracePt t="8646" x="7378700" y="3862388"/>
          <p14:tracePt t="8654" x="7378700" y="3851275"/>
          <p14:tracePt t="8663" x="7378700" y="3843338"/>
          <p14:tracePt t="8670" x="7378700" y="3832225"/>
          <p14:tracePt t="8686" x="7378700" y="3813175"/>
          <p14:tracePt t="8694" x="7378700" y="3802063"/>
          <p14:tracePt t="8702" x="7378700" y="3794125"/>
          <p14:tracePt t="8710" x="7378700" y="3770313"/>
          <p14:tracePt t="8718" x="7378700" y="3740150"/>
          <p14:tracePt t="8726" x="7359650" y="3721100"/>
          <p14:tracePt t="8735" x="7340600" y="3689350"/>
          <p14:tracePt t="8742" x="7321550" y="3659188"/>
          <p14:tracePt t="8750" x="7310438" y="3638550"/>
          <p14:tracePt t="8759" x="7278688" y="3608388"/>
          <p14:tracePt t="8766" x="7270750" y="3589338"/>
          <p14:tracePt t="8774" x="7251700" y="3570288"/>
          <p14:tracePt t="8782" x="7229475" y="3551238"/>
          <p14:tracePt t="8792" x="7221538" y="3538538"/>
          <p14:tracePt t="8800" x="7208838" y="3527425"/>
          <p14:tracePt t="8808" x="7189788" y="3519488"/>
          <p14:tracePt t="8817" x="7170738" y="3508375"/>
          <p14:tracePt t="8825" x="7146925" y="3497263"/>
          <p14:tracePt t="8832" x="7127875" y="3489325"/>
          <p14:tracePt t="8841" x="7108825" y="3476625"/>
          <p14:tracePt t="8848" x="7089775" y="3457575"/>
          <p14:tracePt t="8856" x="7065963" y="3438525"/>
          <p14:tracePt t="8865" x="7046913" y="3427413"/>
          <p14:tracePt t="8872" x="7027863" y="3408363"/>
          <p14:tracePt t="8881" x="7008813" y="3395663"/>
          <p14:tracePt t="8889" x="6985000" y="3387725"/>
          <p14:tracePt t="8897" x="6965950" y="3365500"/>
          <p14:tracePt t="8905" x="6954838" y="3346450"/>
          <p14:tracePt t="8912" x="6927850" y="3327400"/>
          <p14:tracePt t="8926" x="6896100" y="3306763"/>
          <p14:tracePt t="8929" x="6865938" y="3284538"/>
          <p14:tracePt t="8936" x="6835775" y="3252788"/>
          <p14:tracePt t="8944" x="6815138" y="3233738"/>
          <p14:tracePt t="8952" x="6792913" y="3203575"/>
          <p14:tracePt t="8962" x="6773863" y="3195638"/>
          <p14:tracePt t="8968" x="6754813" y="3171825"/>
          <p14:tracePt t="8976" x="6742113" y="3163888"/>
          <p14:tracePt t="8984" x="6734175" y="3152775"/>
          <p14:tracePt t="8992" x="6711950" y="3144838"/>
          <p14:tracePt t="9000" x="6704013" y="3133725"/>
          <p14:tracePt t="9008" x="6692900" y="3122613"/>
          <p14:tracePt t="9017" x="6672263" y="3114675"/>
          <p14:tracePt t="9024" x="6661150" y="3114675"/>
          <p14:tracePt t="9034" x="6661150" y="3103563"/>
          <p14:tracePt t="9041" x="6653213" y="3103563"/>
          <p14:tracePt t="9048" x="6642100" y="3103563"/>
          <p14:tracePt t="9066" x="6630988" y="3103563"/>
          <p14:tracePt t="9072" x="6611938" y="3090863"/>
          <p14:tracePt t="9080" x="6591300" y="3082925"/>
          <p14:tracePt t="9089" x="6572250" y="3082925"/>
          <p14:tracePt t="9097" x="6561138" y="3082925"/>
          <p14:tracePt t="9105" x="6542088" y="3082925"/>
          <p14:tracePt t="9112" x="6523038" y="3082925"/>
          <p14:tracePt t="9121" x="6510338" y="3082925"/>
          <p14:tracePt t="9130" x="6491288" y="3082925"/>
          <p14:tracePt t="9138" x="6469063" y="3082925"/>
          <p14:tracePt t="9146" x="6461125" y="3071813"/>
          <p14:tracePt t="9154" x="6442075" y="3071813"/>
          <p14:tracePt t="9170" x="6418263" y="3071813"/>
          <p14:tracePt t="9178" x="6399213" y="3071813"/>
          <p14:tracePt t="9186" x="6380163" y="3071813"/>
          <p14:tracePt t="9194" x="6348413" y="3071813"/>
          <p14:tracePt t="9202" x="6329363" y="3071813"/>
          <p14:tracePt t="9210" x="6299200" y="3071813"/>
          <p14:tracePt t="9218" x="6278563" y="3071813"/>
          <p14:tracePt t="9226" x="6248400" y="3079750"/>
          <p14:tracePt t="9234" x="6218238" y="3079750"/>
          <p14:tracePt t="9242" x="6186488" y="3090863"/>
          <p14:tracePt t="9250" x="6156325" y="3098800"/>
          <p14:tracePt t="9260" x="6124575" y="3098800"/>
          <p14:tracePt t="9266" x="6086475" y="3109913"/>
          <p14:tracePt t="9274" x="6054725" y="3117850"/>
          <p14:tracePt t="9282" x="6024563" y="3130550"/>
          <p14:tracePt t="9290" x="5981700" y="3141663"/>
          <p14:tracePt t="9298" x="5954713" y="3160713"/>
          <p14:tracePt t="9306" x="5924550" y="3179763"/>
          <p14:tracePt t="9314" x="5881688" y="3190875"/>
          <p14:tracePt t="9322" x="5843588" y="3211513"/>
          <p14:tracePt t="9330" x="5811838" y="3222625"/>
          <p14:tracePt t="9338" x="5770563" y="3252788"/>
          <p14:tracePt t="9346" x="5738813" y="3260725"/>
          <p14:tracePt t="9354" x="5719763" y="3292475"/>
          <p14:tracePt t="9362" x="5689600" y="3303588"/>
          <p14:tracePt t="9370" x="5668963" y="3322638"/>
          <p14:tracePt t="9378" x="5649913" y="3333750"/>
          <p14:tracePt t="9386" x="5630863" y="3341688"/>
          <p14:tracePt t="9394" x="5607050" y="3360738"/>
          <p14:tracePt t="9402" x="5588000" y="3373438"/>
          <p14:tracePt t="9410" x="5576888" y="3384550"/>
          <p14:tracePt t="9418" x="5549900" y="3392488"/>
          <p14:tracePt t="9427" x="5538788" y="3422650"/>
          <p14:tracePt t="9434" x="5519738" y="3443288"/>
          <p14:tracePt t="9442" x="5495925" y="3473450"/>
          <p14:tracePt t="9450" x="5487988" y="3503613"/>
          <p14:tracePt t="9458" x="5457825" y="3535363"/>
          <p14:tracePt t="9466" x="5437188" y="3578225"/>
          <p14:tracePt t="9475" x="5414963" y="3605213"/>
          <p14:tracePt t="9482" x="5407025" y="3635375"/>
          <p14:tracePt t="9493" x="5387975" y="3667125"/>
          <p14:tracePt t="9500" x="5376863" y="3697288"/>
          <p14:tracePt t="9507" x="5356225" y="3727450"/>
          <p14:tracePt t="9516" x="5356225" y="3767138"/>
          <p14:tracePt t="9524" x="5345113" y="3808413"/>
          <p14:tracePt t="9532" x="5334000" y="3848100"/>
          <p14:tracePt t="9541" x="5334000" y="3890963"/>
          <p14:tracePt t="9548" x="5334000" y="3921125"/>
          <p14:tracePt t="9556" x="5334000" y="3959225"/>
          <p14:tracePt t="9565" x="5334000" y="3990975"/>
          <p14:tracePt t="9572" x="5334000" y="4021138"/>
          <p14:tracePt t="9580" x="5334000" y="4040188"/>
          <p14:tracePt t="9588" x="5326063" y="4071938"/>
          <p14:tracePt t="9598" x="5326063" y="4090988"/>
          <p14:tracePt t="9604" x="5326063" y="4114800"/>
          <p14:tracePt t="9612" x="5326063" y="4133850"/>
          <p14:tracePt t="9620" x="5326063" y="4144963"/>
          <p14:tracePt t="9628" x="5326063" y="4164013"/>
          <p14:tracePt t="9636" x="5326063" y="4171950"/>
          <p14:tracePt t="9644" x="5326063" y="4183063"/>
          <p14:tracePt t="9652" x="5326063" y="4202113"/>
          <p14:tracePt t="9660" x="5326063" y="4225925"/>
          <p14:tracePt t="9668" x="5326063" y="4252913"/>
          <p14:tracePt t="9676" x="5341938" y="4283075"/>
          <p14:tracePt t="9684" x="5341938" y="4314825"/>
          <p14:tracePt t="9692" x="5360988" y="4333875"/>
          <p14:tracePt t="9702" x="5372100" y="4357688"/>
          <p14:tracePt t="9708" x="5383213" y="4376738"/>
          <p14:tracePt t="9716" x="5391150" y="4387850"/>
          <p14:tracePt t="9725" x="5403850" y="4406900"/>
          <p14:tracePt t="9732" x="5414963" y="4414838"/>
          <p14:tracePt t="9740" x="5434013" y="4438650"/>
          <p14:tracePt t="9748" x="5441950" y="4457700"/>
          <p14:tracePt t="9756" x="5453063" y="4468813"/>
          <p14:tracePt t="9765" x="5465763" y="4487863"/>
          <p14:tracePt t="9772" x="5484813" y="4519613"/>
          <p14:tracePt t="9780" x="5495925" y="4527550"/>
          <p14:tracePt t="9788" x="5514975" y="4557713"/>
          <p14:tracePt t="9796" x="5534025" y="4589463"/>
          <p14:tracePt t="9804" x="5546725" y="4608513"/>
          <p14:tracePt t="9812" x="5565775" y="4630738"/>
          <p14:tracePt t="9820" x="5584825" y="4657725"/>
          <p14:tracePt t="9828" x="5614988" y="4681538"/>
          <p14:tracePt t="9836" x="5634038" y="4700588"/>
          <p14:tracePt t="9844" x="5646738" y="4719638"/>
          <p14:tracePt t="9852" x="5657850" y="4730750"/>
          <p14:tracePt t="9860" x="5665788" y="4730750"/>
          <p14:tracePt t="9868" x="5665788" y="4738688"/>
          <p14:tracePt t="9884" x="5676900" y="4751388"/>
          <p14:tracePt t="9892" x="5684838" y="4762500"/>
          <p14:tracePt t="9900" x="5708650" y="4781550"/>
          <p14:tracePt t="9910" x="5716588" y="4800600"/>
          <p14:tracePt t="9916" x="5738813" y="4819650"/>
          <p14:tracePt t="9927" x="5757863" y="4843463"/>
          <p14:tracePt t="9960" x="5819775" y="4894263"/>
          <p14:tracePt t="9966" x="5838825" y="4913313"/>
          <p14:tracePt t="9974" x="5846763" y="4924425"/>
          <p14:tracePt t="9982" x="5857875" y="4924425"/>
          <p14:tracePt t="9990" x="5857875" y="4932363"/>
          <p14:tracePt t="9999" x="5870575" y="4932363"/>
          <p14:tracePt t="10022" x="5878513" y="4943475"/>
          <p14:tracePt t="10030" x="5900738" y="4954588"/>
          <p14:tracePt t="10038" x="5908675" y="4962525"/>
          <p14:tracePt t="10046" x="5908675" y="4975225"/>
          <p14:tracePt t="10054" x="5919788" y="4975225"/>
          <p14:tracePt t="10441" x="6000750" y="5013325"/>
          <p14:tracePt t="10449" x="6089650" y="5094288"/>
          <p14:tracePt t="10457" x="6164263" y="5145088"/>
          <p14:tracePt t="10465" x="6294438" y="5145088"/>
          <p14:tracePt t="10472" x="6294438" y="5156200"/>
          <p14:tracePt t="10480" x="6294438" y="5199063"/>
          <p14:tracePt t="10488" x="6313488" y="5199063"/>
          <p14:tracePt t="10512" x="6305550" y="5199063"/>
          <p14:tracePt t="10528" x="6299200" y="5199063"/>
          <p14:tracePt t="10739" x="6299200" y="5191125"/>
          <p14:tracePt t="10762" x="6299200" y="5178425"/>
          <p14:tracePt t="10771" x="6305550" y="5178425"/>
          <p14:tracePt t="10819" x="6334125" y="5178425"/>
          <p14:tracePt t="10826" x="6356350" y="5178425"/>
          <p14:tracePt t="10834" x="6356350" y="5172075"/>
          <p14:tracePt t="10858" x="6278563" y="5172075"/>
          <p14:tracePt t="10866" x="6205538" y="5159375"/>
          <p14:tracePt t="10875" x="6186488" y="5148263"/>
          <p14:tracePt t="10882" x="6167438" y="5148263"/>
          <p14:tracePt t="10914" x="6183313" y="5148263"/>
          <p14:tracePt t="10931" x="6194425" y="5148263"/>
          <p14:tracePt t="10946" x="6202363" y="5148263"/>
          <p14:tracePt t="11101" x="6213475" y="5148263"/>
          <p14:tracePt t="11455" x="6213475" y="5156200"/>
          <p14:tracePt t="11470" x="6213475" y="5167313"/>
          <p14:tracePt t="11486" x="6213475" y="5175250"/>
          <p14:tracePt t="11591" x="6213475" y="5186363"/>
          <p14:tracePt t="12025" x="6213475" y="5172075"/>
          <p14:tracePt t="12034" x="6224588" y="5140325"/>
          <p14:tracePt t="12042" x="6232525" y="5097463"/>
          <p14:tracePt t="12050" x="6232525" y="5067300"/>
          <p14:tracePt t="12058" x="6245225" y="5029200"/>
          <p14:tracePt t="12067" x="6251575" y="4967288"/>
          <p14:tracePt t="12074" x="6251575" y="4927600"/>
          <p14:tracePt t="12082" x="6251575" y="4886325"/>
          <p14:tracePt t="12090" x="6264275" y="4854575"/>
          <p14:tracePt t="12100" x="6264275" y="4824413"/>
          <p14:tracePt t="12106" x="6264275" y="4786313"/>
          <p14:tracePt t="12114" x="6264275" y="4743450"/>
          <p14:tracePt t="12122" x="6275388" y="4711700"/>
          <p14:tracePt t="12130" x="6283325" y="4684713"/>
          <p14:tracePt t="12138" x="6294438" y="4643438"/>
          <p14:tracePt t="12146" x="6294438" y="4611688"/>
          <p14:tracePt t="12154" x="6294438" y="4581525"/>
          <p14:tracePt t="12163" x="6313488" y="4549775"/>
          <p14:tracePt t="12170" x="6313488" y="4522788"/>
          <p14:tracePt t="12178" x="6326188" y="4500563"/>
          <p14:tracePt t="12186" x="6326188" y="4468813"/>
          <p14:tracePt t="12194" x="6326188" y="4430713"/>
          <p14:tracePt t="12202" x="6326188" y="4387850"/>
          <p14:tracePt t="12210" x="6326188" y="4349750"/>
          <p14:tracePt t="12218" x="6326188" y="4318000"/>
          <p14:tracePt t="12226" x="6326188" y="4279900"/>
          <p14:tracePt t="12234" x="6326188" y="4237038"/>
          <p14:tracePt t="12242" x="6326188" y="4187825"/>
          <p14:tracePt t="12250" x="6326188" y="4144963"/>
          <p14:tracePt t="12258" x="6326188" y="4106863"/>
          <p14:tracePt t="12267" x="6326188" y="4064000"/>
          <p14:tracePt t="12274" x="6326188" y="4013200"/>
          <p14:tracePt t="12282" x="6326188" y="3956050"/>
          <p14:tracePt t="12290" x="6326188" y="3913188"/>
          <p14:tracePt t="12298" x="6326188" y="3875088"/>
          <p14:tracePt t="12306" x="6326188" y="3843338"/>
          <p14:tracePt t="12314" x="6326188" y="3832225"/>
          <p14:tracePt t="12322" x="6326188" y="3813175"/>
          <p14:tracePt t="12330" x="6326188" y="3802063"/>
          <p14:tracePt t="12338" x="6326188" y="3781425"/>
          <p14:tracePt t="12346" x="6318250" y="3762375"/>
          <p14:tracePt t="12354" x="6318250" y="3751263"/>
          <p14:tracePt t="12363" x="6318250" y="3740150"/>
          <p14:tracePt t="12370" x="6318250" y="3721100"/>
          <p14:tracePt t="12386" x="6318250" y="3713163"/>
          <p14:tracePt t="12394" x="6318250" y="3700463"/>
          <p14:tracePt t="12402" x="6318250" y="3689350"/>
          <p14:tracePt t="12411" x="6318250" y="3681413"/>
          <p14:tracePt t="12418" x="6318250" y="3659188"/>
          <p14:tracePt t="12426" x="6318250" y="3651250"/>
          <p14:tracePt t="12436" x="6305550" y="3632200"/>
          <p14:tracePt t="12445" x="6299200" y="3600450"/>
          <p14:tracePt t="12452" x="6286500" y="3570288"/>
          <p14:tracePt t="12460" x="6286500" y="3538538"/>
          <p14:tracePt t="12468" x="6278563" y="3519488"/>
          <p14:tracePt t="12476" x="6278563" y="3508375"/>
          <p14:tracePt t="12484" x="6278563" y="3497263"/>
          <p14:tracePt t="12492" x="6278563" y="3489325"/>
          <p14:tracePt t="12501" x="6278563" y="3476625"/>
          <p14:tracePt t="12508" x="6278563" y="3457575"/>
          <p14:tracePt t="12516" x="6278563" y="3446463"/>
          <p14:tracePt t="12524" x="6278563" y="3438525"/>
          <p14:tracePt t="12533" x="6278563" y="3414713"/>
          <p14:tracePt t="12540" x="6267450" y="3408363"/>
          <p14:tracePt t="12549" x="6256338" y="3387725"/>
          <p14:tracePt t="12556" x="6248400" y="3376613"/>
          <p14:tracePt t="12564" x="6237288" y="3365500"/>
          <p14:tracePt t="12572" x="6224588" y="3346450"/>
          <p14:tracePt t="12580" x="6218238" y="3346450"/>
          <p14:tracePt t="12588" x="6205538" y="3333750"/>
          <p14:tracePt t="12596" x="6197600" y="3333750"/>
          <p14:tracePt t="12606" x="6197600" y="3327400"/>
          <p14:tracePt t="12620" x="6186488" y="3314700"/>
          <p14:tracePt t="12644" x="6186488" y="3306763"/>
          <p14:tracePt t="12654" x="6186488" y="3295650"/>
          <p14:tracePt t="12660" x="6175375" y="3284538"/>
          <p14:tracePt t="12668" x="6175375" y="3276600"/>
          <p14:tracePt t="12678" x="6175375" y="3265488"/>
          <p14:tracePt t="12684" x="6175375" y="3252788"/>
          <p14:tracePt t="12692" x="6175375" y="3246438"/>
          <p14:tracePt t="12702" x="6175375" y="3233738"/>
          <p14:tracePt t="12708" x="6175375" y="3225800"/>
          <p14:tracePt t="12717" x="6175375" y="3214688"/>
          <p14:tracePt t="12724" x="6175375" y="3203575"/>
          <p14:tracePt t="12732" x="6175375" y="3184525"/>
          <p14:tracePt t="12748" x="6175375" y="3171825"/>
          <p14:tracePt t="12756" x="6175375" y="3163888"/>
          <p14:tracePt t="12830" x="6175375" y="3152775"/>
          <p14:tracePt t="12838" x="6183313" y="3144838"/>
          <p14:tracePt t="12846" x="6183313" y="3133725"/>
          <p14:tracePt t="12862" x="6194425" y="3122613"/>
          <p14:tracePt t="12870" x="6194425" y="3114675"/>
          <p14:tracePt t="12886" x="6194425" y="3103563"/>
          <p14:tracePt t="12894" x="6202363" y="3090863"/>
          <p14:tracePt t="12902" x="6202363" y="3082925"/>
          <p14:tracePt t="12910" x="6202363" y="3063875"/>
          <p14:tracePt t="12918" x="6213475" y="3052763"/>
          <p14:tracePt t="12926" x="6213475" y="3041650"/>
          <p14:tracePt t="12934" x="6224588" y="3033713"/>
          <p14:tracePt t="12942" x="6224588" y="3022600"/>
          <p14:tracePt t="12950" x="6224588" y="3009900"/>
          <p14:tracePt t="12966" x="6224588" y="3001963"/>
          <p14:tracePt t="13022" x="6224588" y="2990850"/>
          <p14:tracePt t="13039" x="6224588" y="2982913"/>
          <p14:tracePt t="13046" x="6232525" y="2971800"/>
          <p14:tracePt t="13054" x="6232525" y="2960688"/>
          <p14:tracePt t="13070" x="6232525" y="2952750"/>
          <p14:tracePt t="13094" x="6232525" y="2940050"/>
          <p14:tracePt t="13161" x="6232525" y="2928938"/>
          <p14:tracePt t="13177" x="6232525" y="2921000"/>
          <p14:tracePt t="13185" x="6224588" y="2909888"/>
          <p14:tracePt t="13192" x="6218238" y="2909888"/>
          <p14:tracePt t="13201" x="6218238" y="2901950"/>
          <p14:tracePt t="13216" x="6205538" y="2901950"/>
          <p14:tracePt t="13224" x="6197600" y="2890838"/>
          <p14:tracePt t="13232" x="6186488" y="2890838"/>
          <p14:tracePt t="13240" x="6175375" y="2879725"/>
          <p14:tracePt t="13256" x="6167438" y="2879725"/>
          <p14:tracePt t="13264" x="6156325" y="2871788"/>
          <p14:tracePt t="13312" x="6143625" y="2871788"/>
          <p14:tracePt t="13368" x="6137275" y="2859088"/>
          <p14:tracePt t="13384" x="6124575" y="2859088"/>
          <p14:tracePt t="13402" x="6124575" y="2847975"/>
          <p14:tracePt t="13408" x="6116638" y="2847975"/>
          <p14:tracePt t="13424" x="6105525" y="2840038"/>
          <p14:tracePt t="13440" x="6094413" y="2840038"/>
          <p14:tracePt t="13448" x="6094413" y="2828925"/>
          <p14:tracePt t="13456" x="6075363" y="2820988"/>
          <p14:tracePt t="13464" x="6062663" y="2809875"/>
          <p14:tracePt t="13474" x="6043613" y="2798763"/>
          <p14:tracePt t="13480" x="6024563" y="2778125"/>
          <p14:tracePt t="13490" x="6005513" y="2759075"/>
          <p14:tracePt t="13498" x="5994400" y="2747963"/>
          <p14:tracePt t="13506" x="5962650" y="2728913"/>
          <p14:tracePt t="13514" x="5924550" y="2728913"/>
          <p14:tracePt t="13522" x="5900738" y="2709863"/>
          <p14:tracePt t="13531" x="5892800" y="2709863"/>
          <p14:tracePt t="13538" x="5881688" y="2697163"/>
          <p14:tracePt t="13562" x="5873750" y="2697163"/>
          <p14:tracePt t="13586" x="5862638" y="2697163"/>
          <p14:tracePt t="13594" x="5851525" y="2686050"/>
          <p14:tracePt t="13610" x="5843588" y="2686050"/>
          <p14:tracePt t="13618" x="5843588" y="2678113"/>
          <p14:tracePt t="13626" x="5819775" y="2667000"/>
          <p14:tracePt t="13635" x="5811838" y="2667000"/>
          <p14:tracePt t="13642" x="5800725" y="2667000"/>
          <p14:tracePt t="13650" x="5781675" y="2659063"/>
          <p14:tracePt t="13658" x="5770563" y="2647950"/>
          <p14:tracePt t="13674" x="5762625" y="2647950"/>
          <p14:tracePt t="13690" x="5749925" y="2647950"/>
          <p14:tracePt t="13698" x="5730875" y="2635250"/>
          <p14:tracePt t="13706" x="5719763" y="2635250"/>
          <p14:tracePt t="13714" x="5711825" y="2628900"/>
          <p14:tracePt t="13722" x="5700713" y="2628900"/>
          <p14:tracePt t="13730" x="5700713" y="2616200"/>
          <p14:tracePt t="13746" x="5689600" y="2616200"/>
          <p14:tracePt t="13762" x="5681663" y="2616200"/>
          <p14:tracePt t="13810" x="5668963" y="2616200"/>
          <p14:tracePt t="13826" x="5657850" y="2605088"/>
          <p14:tracePt t="13835" x="5649913" y="2605088"/>
          <p14:tracePt t="13860" x="5638800" y="2605088"/>
          <p14:tracePt t="13892" x="5630863" y="2605088"/>
          <p14:tracePt t="13901" x="5619750" y="2605088"/>
          <p14:tracePt t="13948" x="5607050" y="2597150"/>
          <p14:tracePt t="13984" x="5600700" y="2597150"/>
          <p14:tracePt t="13996" x="5568950" y="2597150"/>
          <p14:tracePt t="14012" x="5557838" y="2597150"/>
          <p14:tracePt t="14037" x="5549900" y="2597150"/>
          <p14:tracePt t="14044" x="5538788" y="2586038"/>
          <p14:tracePt t="14052" x="5519738" y="2578100"/>
          <p14:tracePt t="14060" x="5495925" y="2578100"/>
          <p14:tracePt t="14069" x="5476875" y="2578100"/>
          <p14:tracePt t="14076" x="5468938" y="2578100"/>
          <p14:tracePt t="14100" x="5445125" y="2578100"/>
          <p14:tracePt t="14455" x="5453063" y="2566988"/>
          <p14:tracePt t="14471" x="5465763" y="2566988"/>
          <p14:tracePt t="14486" x="5472113" y="2566988"/>
          <p14:tracePt t="14494" x="5484813" y="2566988"/>
          <p14:tracePt t="14510" x="5503863" y="2566988"/>
          <p14:tracePt t="14526" x="5514975" y="2566988"/>
          <p14:tracePt t="14536" x="5534025" y="2566988"/>
          <p14:tracePt t="14542" x="5553075" y="2566988"/>
          <p14:tracePt t="14560" x="5565775" y="2566988"/>
          <p14:tracePt t="14574" x="5576888" y="2566988"/>
          <p14:tracePt t="14584" x="5584825" y="2566988"/>
          <p14:tracePt t="14608" x="5595938" y="2566988"/>
          <p14:tracePt t="14622" x="5603875" y="2566988"/>
          <p14:tracePt t="14632" x="5614988" y="2566988"/>
          <p14:tracePt t="14646" x="5627688" y="2566988"/>
          <p14:tracePt t="14658" x="5634038" y="2574925"/>
          <p14:tracePt t="14664" x="5646738" y="2574925"/>
          <p14:tracePt t="14670" x="5657850" y="2574925"/>
          <p14:tracePt t="14682" x="5665788" y="2574925"/>
          <p14:tracePt t="14696" x="5676900" y="2574925"/>
          <p14:tracePt t="14704" x="5684838" y="2574925"/>
          <p14:tracePt t="14784" x="5695950" y="2574925"/>
          <p14:tracePt t="14801" x="5708650" y="2581275"/>
          <p14:tracePt t="14808" x="5716588" y="2581275"/>
          <p14:tracePt t="14816" x="5727700" y="2581275"/>
          <p14:tracePt t="14824" x="5738813" y="2581275"/>
          <p14:tracePt t="14832" x="5738813" y="2593975"/>
          <p14:tracePt t="14840" x="5746750" y="2593975"/>
          <p14:tracePt t="14856" x="5757863" y="2593975"/>
          <p14:tracePt t="14866" x="5765800" y="2605088"/>
          <p14:tracePt t="14872" x="5776913" y="2605088"/>
          <p14:tracePt t="14888" x="5789613" y="2605088"/>
          <p14:tracePt t="14896" x="5789613" y="2613025"/>
          <p14:tracePt t="14904" x="5808663" y="2613025"/>
          <p14:tracePt t="14932" x="5819775" y="2613025"/>
          <p14:tracePt t="14952" x="5827713" y="2624138"/>
          <p14:tracePt t="14969" x="5838825" y="2624138"/>
          <p14:tracePt t="14977" x="5846763" y="2632075"/>
          <p14:tracePt t="14984" x="5846763" y="2643188"/>
          <p14:tracePt t="14992" x="5857875" y="2643188"/>
          <p14:tracePt t="15000" x="5870575" y="2655888"/>
          <p14:tracePt t="15016" x="5870575" y="2662238"/>
          <p14:tracePt t="15024" x="5878513" y="2662238"/>
          <p14:tracePt t="15032" x="5878513" y="2674938"/>
          <p14:tracePt t="15042" x="5889625" y="2686050"/>
          <p14:tracePt t="15050" x="5900738" y="2693988"/>
          <p14:tracePt t="15066" x="5908675" y="2705100"/>
          <p14:tracePt t="15074" x="5919788" y="2713038"/>
          <p14:tracePt t="15082" x="5927725" y="2724150"/>
          <p14:tracePt t="15090" x="5940425" y="2743200"/>
          <p14:tracePt t="15098" x="5951538" y="2767013"/>
          <p14:tracePt t="15106" x="5970588" y="2774950"/>
          <p14:tracePt t="15114" x="5970588" y="2794000"/>
          <p14:tracePt t="15122" x="5989638" y="2794000"/>
          <p14:tracePt t="15130" x="5989638" y="2805113"/>
          <p14:tracePt t="15138" x="6000750" y="2805113"/>
          <p14:tracePt t="15154" x="6008688" y="2817813"/>
          <p14:tracePt t="15162" x="6021388" y="2825750"/>
          <p14:tracePt t="15171" x="6032500" y="2825750"/>
          <p14:tracePt t="15178" x="6040438" y="2836863"/>
          <p14:tracePt t="15186" x="6051550" y="2855913"/>
          <p14:tracePt t="15194" x="6070600" y="2867025"/>
          <p14:tracePt t="15202" x="6081713" y="2874963"/>
          <p14:tracePt t="15210" x="6102350" y="2886075"/>
          <p14:tracePt t="15218" x="6121400" y="2906713"/>
          <p14:tracePt t="15226" x="6132513" y="2917825"/>
          <p14:tracePt t="15234" x="6143625" y="2928938"/>
          <p14:tracePt t="15242" x="6151563" y="2936875"/>
          <p14:tracePt t="15258" x="6164263" y="2936875"/>
          <p14:tracePt t="15282" x="6164263" y="2947988"/>
          <p14:tracePt t="15290" x="6170613" y="2947988"/>
          <p14:tracePt t="15314" x="6183313" y="2955925"/>
          <p14:tracePt t="15338" x="6194425" y="2955925"/>
          <p14:tracePt t="15346" x="6194425" y="2967038"/>
          <p14:tracePt t="15354" x="6202363" y="2967038"/>
          <p14:tracePt t="15370" x="6213475" y="2979738"/>
          <p14:tracePt t="15541" x="6205538" y="2979738"/>
          <p14:tracePt t="15557" x="6197600" y="2971800"/>
          <p14:tracePt t="15565" x="6175375" y="2971800"/>
          <p14:tracePt t="15580" x="6167438" y="2971800"/>
          <p14:tracePt t="15588" x="6143625" y="2960688"/>
          <p14:tracePt t="15596" x="6137275" y="2960688"/>
          <p14:tracePt t="15605" x="6124575" y="2960688"/>
          <p14:tracePt t="15612" x="6124575" y="2952750"/>
          <p14:tracePt t="15620" x="6116638" y="2952750"/>
          <p14:tracePt t="15629" x="6105525" y="2940050"/>
          <p14:tracePt t="15637" x="6094413" y="2940050"/>
          <p14:tracePt t="15652" x="6075363" y="2928938"/>
          <p14:tracePt t="15660" x="6062663" y="2928938"/>
          <p14:tracePt t="15668" x="6054725" y="2921000"/>
          <p14:tracePt t="15676" x="6043613" y="2909888"/>
          <p14:tracePt t="15684" x="6035675" y="2901950"/>
          <p14:tracePt t="15692" x="6013450" y="2901950"/>
          <p14:tracePt t="15709" x="6005513" y="2890838"/>
          <p14:tracePt t="15726" x="6005513" y="2879725"/>
          <p14:tracePt t="15742" x="5994400" y="2879725"/>
          <p14:tracePt t="15758" x="5981700" y="2879725"/>
          <p14:tracePt t="15774" x="5962650" y="2871788"/>
          <p14:tracePt t="15782" x="5954713" y="2859088"/>
          <p14:tracePt t="15790" x="5943600" y="2847975"/>
          <p14:tracePt t="15798" x="5932488" y="2847975"/>
          <p14:tracePt t="15806" x="5913438" y="2847975"/>
          <p14:tracePt t="15814" x="5900738" y="2840038"/>
          <p14:tracePt t="15822" x="5900738" y="2828925"/>
          <p14:tracePt t="15830" x="5892800" y="2828925"/>
          <p14:tracePt t="15854" x="5881688" y="2828925"/>
          <p14:tracePt t="15870" x="5873750" y="2820988"/>
          <p14:tracePt t="15878" x="5862638" y="2820988"/>
          <p14:tracePt t="15886" x="5851525" y="2809875"/>
          <p14:tracePt t="15894" x="5843588" y="2809875"/>
          <p14:tracePt t="15902" x="5830888" y="2809875"/>
          <p14:tracePt t="15910" x="5819775" y="2798763"/>
          <p14:tracePt t="15918" x="5811838" y="2798763"/>
          <p14:tracePt t="15934" x="5800725" y="2798763"/>
          <p14:tracePt t="15942" x="5792788" y="2798763"/>
          <p14:tracePt t="15950" x="5781675" y="2798763"/>
          <p14:tracePt t="15967" x="5770563" y="2790825"/>
          <p14:tracePt t="15975" x="5749925" y="2790825"/>
          <p14:tracePt t="15991" x="5738813" y="2778125"/>
          <p14:tracePt t="15998" x="5719763" y="2778125"/>
          <p14:tracePt t="16022" x="5711825" y="2778125"/>
          <p14:tracePt t="16054" x="5700713" y="2778125"/>
          <p14:tracePt t="16064" x="5700713" y="2767013"/>
          <p14:tracePt t="16072" x="5689600" y="2767013"/>
          <p14:tracePt t="16088" x="5681663" y="2767013"/>
          <p14:tracePt t="16096" x="5668963" y="2767013"/>
          <p14:tracePt t="16112" x="5657850" y="2767013"/>
          <p14:tracePt t="16120" x="5649913" y="2767013"/>
          <p14:tracePt t="16128" x="5638800" y="2767013"/>
          <p14:tracePt t="16144" x="5630863" y="2767013"/>
          <p14:tracePt t="16152" x="5619750" y="2767013"/>
          <p14:tracePt t="16168" x="5607050" y="2767013"/>
          <p14:tracePt t="16176" x="5607050" y="2759075"/>
          <p14:tracePt t="16184" x="5600700" y="2759075"/>
          <p14:tracePt t="16208" x="5588000" y="2759075"/>
          <p14:tracePt t="16216" x="5576888" y="2759075"/>
          <p14:tracePt t="16233" x="5568950" y="2759075"/>
          <p14:tracePt t="16280" x="5557838" y="2759075"/>
          <p14:tracePt t="16304" x="5549900" y="2759075"/>
          <p14:tracePt t="16336" x="5538788" y="2759075"/>
          <p14:tracePt t="16690" x="5546725" y="2759075"/>
          <p14:tracePt t="16762" x="5553075" y="2759075"/>
          <p14:tracePt t="16884" x="5565775" y="2747963"/>
          <p14:tracePt t="16900" x="5584825" y="2747963"/>
          <p14:tracePt t="16916" x="5595938" y="2747963"/>
          <p14:tracePt t="16934" x="5614988" y="2747963"/>
          <p14:tracePt t="16942" x="5627688" y="2747963"/>
          <p14:tracePt t="16948" x="5634038" y="2740025"/>
          <p14:tracePt t="16964" x="5646738" y="2740025"/>
          <p14:tracePt t="16980" x="5657850" y="2740025"/>
          <p14:tracePt t="16988" x="5665788" y="2740025"/>
          <p14:tracePt t="17004" x="5676900" y="2740025"/>
          <p14:tracePt t="17036" x="5684838" y="2740025"/>
          <p14:tracePt t="17052" x="5695950" y="2740025"/>
          <p14:tracePt t="17068" x="5708650" y="2740025"/>
          <p14:tracePt t="17076" x="5716588" y="2740025"/>
          <p14:tracePt t="17084" x="5727700" y="2740025"/>
          <p14:tracePt t="17092" x="5738813" y="2740025"/>
          <p14:tracePt t="17101" x="5757863" y="2740025"/>
          <p14:tracePt t="17108" x="5776913" y="2740025"/>
          <p14:tracePt t="17116" x="5789613" y="2740025"/>
          <p14:tracePt t="17124" x="5819775" y="2740025"/>
          <p14:tracePt t="17132" x="5827713" y="2740025"/>
          <p14:tracePt t="17140" x="5838825" y="2740025"/>
          <p14:tracePt t="17148" x="5857875" y="2740025"/>
          <p14:tracePt t="17164" x="5870575" y="2740025"/>
          <p14:tracePt t="17172" x="5878513" y="2740025"/>
          <p14:tracePt t="17180" x="5889625" y="2740025"/>
          <p14:tracePt t="17189" x="5900738" y="2743200"/>
          <p14:tracePt t="17196" x="5908675" y="2743200"/>
          <p14:tracePt t="17212" x="5927725" y="2743200"/>
          <p14:tracePt t="17222" x="5940425" y="2743200"/>
          <p14:tracePt t="17228" x="5951538" y="2743200"/>
          <p14:tracePt t="17238" x="5959475" y="2755900"/>
          <p14:tracePt t="17246" x="5970588" y="2755900"/>
          <p14:tracePt t="17254" x="5981700" y="2755900"/>
          <p14:tracePt t="17262" x="6000750" y="2767013"/>
          <p14:tracePt t="17278" x="6008688" y="2767013"/>
          <p14:tracePt t="17286" x="6021388" y="2774950"/>
          <p14:tracePt t="17294" x="6032500" y="2774950"/>
          <p14:tracePt t="17302" x="6040438" y="2774950"/>
          <p14:tracePt t="17310" x="6062663" y="2786063"/>
          <p14:tracePt t="17318" x="6070600" y="2794000"/>
          <p14:tracePt t="17326" x="6089650" y="2794000"/>
          <p14:tracePt t="17334" x="6102350" y="2794000"/>
          <p14:tracePt t="17342" x="6121400" y="2805113"/>
          <p14:tracePt t="17350" x="6132513" y="2805113"/>
          <p14:tracePt t="17366" x="6143625" y="2817813"/>
          <p14:tracePt t="17374" x="6164263" y="2817813"/>
          <p14:tracePt t="17382" x="6164263" y="2825750"/>
          <p14:tracePt t="17390" x="6183313" y="2825750"/>
          <p14:tracePt t="17398" x="6194425" y="2836863"/>
          <p14:tracePt t="17406" x="6224588" y="2836863"/>
          <p14:tracePt t="17414" x="6232525" y="2847975"/>
          <p14:tracePt t="17422" x="6251575" y="2855913"/>
          <p14:tracePt t="17430" x="6264275" y="2855913"/>
          <p14:tracePt t="17446" x="6275388" y="2855913"/>
          <p14:tracePt t="17454" x="6275388" y="2867025"/>
          <p14:tracePt t="17462" x="6283325" y="2867025"/>
          <p14:tracePt t="17478" x="6294438" y="2867025"/>
          <p14:tracePt t="17510" x="6294438" y="2874963"/>
          <p14:tracePt t="17535" x="6305550" y="2874963"/>
          <p14:tracePt t="17550" x="6313488" y="2874963"/>
          <p14:tracePt t="17568" x="6326188" y="2874963"/>
          <p14:tracePt t="17584" x="6334125" y="2874963"/>
          <p14:tracePt t="17600" x="6334125" y="2886075"/>
          <p14:tracePt t="17664" x="6345238" y="2886075"/>
          <p14:tracePt t="17688" x="6356350" y="2898775"/>
          <p14:tracePt t="17705" x="6364288" y="2906713"/>
          <p14:tracePt t="17712" x="6375400" y="2928938"/>
          <p14:tracePt t="17720" x="6388100" y="2936875"/>
          <p14:tracePt t="17728" x="6394450" y="2955925"/>
          <p14:tracePt t="17736" x="6407150" y="2979738"/>
          <p14:tracePt t="17744" x="6407150" y="2998788"/>
          <p14:tracePt t="17752" x="6415088" y="3009900"/>
          <p14:tracePt t="17760" x="6426200" y="3028950"/>
          <p14:tracePt t="17768" x="6437313" y="3036888"/>
          <p14:tracePt t="17776" x="6445250" y="3036888"/>
          <p14:tracePt t="17784" x="6456363" y="3049588"/>
          <p14:tracePt t="17800" x="6456363" y="3060700"/>
          <p14:tracePt t="18090" x="6456363" y="3068638"/>
          <p14:tracePt t="18098" x="6456363" y="3090863"/>
          <p14:tracePt t="18107" x="6456363" y="3098800"/>
          <p14:tracePt t="18122" x="6456363" y="3109913"/>
          <p14:tracePt t="18130" x="6448425" y="3117850"/>
          <p14:tracePt t="18139" x="6448425" y="3130550"/>
          <p14:tracePt t="18146" x="6448425" y="3141663"/>
          <p14:tracePt t="18154" x="6448425" y="3160713"/>
          <p14:tracePt t="18162" x="6448425" y="3190875"/>
          <p14:tracePt t="18170" x="6448425" y="3222625"/>
          <p14:tracePt t="18178" x="6448425" y="3252788"/>
          <p14:tracePt t="18186" x="6448425" y="3292475"/>
          <p14:tracePt t="18194" x="6448425" y="3322638"/>
          <p14:tracePt t="18202" x="6469063" y="3360738"/>
          <p14:tracePt t="18210" x="6496050" y="3403600"/>
          <p14:tracePt t="18218" x="6526213" y="3443288"/>
          <p14:tracePt t="18226" x="6550025" y="3484563"/>
          <p14:tracePt t="18234" x="6588125" y="3524250"/>
          <p14:tracePt t="18242" x="6618288" y="3554413"/>
          <p14:tracePt t="18250" x="6650038" y="3584575"/>
          <p14:tracePt t="18258" x="6680200" y="3616325"/>
          <p14:tracePt t="18266" x="6711950" y="3627438"/>
          <p14:tracePt t="18274" x="6731000" y="3646488"/>
          <p14:tracePt t="18282" x="6750050" y="3646488"/>
          <p14:tracePt t="18292" x="6761163" y="3659188"/>
          <p14:tracePt t="18308" x="6769100" y="3659188"/>
          <p14:tracePt t="18340" x="6781800" y="3659188"/>
          <p14:tracePt t="18373" x="6792913" y="3659188"/>
          <p14:tracePt t="18380" x="6811963" y="3651250"/>
          <p14:tracePt t="18388" x="6819900" y="3638550"/>
          <p14:tracePt t="18396" x="6831013" y="3638550"/>
          <p14:tracePt t="18404" x="6842125" y="3632200"/>
          <p14:tracePt t="18412" x="6842125" y="3619500"/>
          <p14:tracePt t="18420" x="6842125" y="3608388"/>
          <p14:tracePt t="18428" x="6842125" y="3600450"/>
          <p14:tracePt t="18436" x="6842125" y="3578225"/>
          <p14:tracePt t="18444" x="6842125" y="3557588"/>
          <p14:tracePt t="18451" x="6842125" y="3551238"/>
          <p14:tracePt t="18460" x="6842125" y="3527425"/>
          <p14:tracePt t="18469" x="6842125" y="3519488"/>
          <p14:tracePt t="18476" x="6842125" y="3508375"/>
          <p14:tracePt t="18484" x="6842125" y="3497263"/>
          <p14:tracePt t="18492" x="6842125" y="3476625"/>
          <p14:tracePt t="18500" x="6842125" y="3446463"/>
          <p14:tracePt t="18508" x="6835775" y="3427413"/>
          <p14:tracePt t="18516" x="6815138" y="3408363"/>
          <p14:tracePt t="18524" x="6804025" y="3376613"/>
          <p14:tracePt t="18532" x="6784975" y="3357563"/>
          <p14:tracePt t="18540" x="6773863" y="3333750"/>
          <p14:tracePt t="18548" x="6754813" y="3314700"/>
          <p14:tracePt t="18556" x="6742113" y="3306763"/>
          <p14:tracePt t="18564" x="6734175" y="3295650"/>
          <p14:tracePt t="18572" x="6723063" y="3284538"/>
          <p14:tracePt t="18580" x="6711950" y="3276600"/>
          <p14:tracePt t="18588" x="6704013" y="3252788"/>
          <p14:tracePt t="18596" x="6692900" y="3246438"/>
          <p14:tracePt t="18604" x="6672263" y="3233738"/>
          <p14:tracePt t="18612" x="6661150" y="3225800"/>
          <p14:tracePt t="18620" x="6642100" y="3203575"/>
          <p14:tracePt t="18628" x="6630988" y="3195638"/>
          <p14:tracePt t="18636" x="6611938" y="3184525"/>
          <p14:tracePt t="18644" x="6591300" y="3171825"/>
          <p14:tracePt t="18652" x="6572250" y="3171825"/>
          <p14:tracePt t="18660" x="6542088" y="3163888"/>
          <p14:tracePt t="18669" x="6510338" y="3152775"/>
          <p14:tracePt t="18676" x="6491288" y="3152775"/>
          <p14:tracePt t="18684" x="6461125" y="3152775"/>
          <p14:tracePt t="18694" x="6429375" y="3152775"/>
          <p14:tracePt t="18700" x="6399213" y="3144838"/>
          <p14:tracePt t="18710" x="6380163" y="3144838"/>
          <p14:tracePt t="18718" x="6361113" y="3144838"/>
          <p14:tracePt t="18726" x="6337300" y="3144838"/>
          <p14:tracePt t="18734" x="6318250" y="3144838"/>
          <p14:tracePt t="18742" x="6286500" y="3144838"/>
          <p14:tracePt t="18750" x="6256338" y="3144838"/>
          <p14:tracePt t="18758" x="6224588" y="3144838"/>
          <p14:tracePt t="18766" x="6197600" y="3144838"/>
          <p14:tracePt t="18774" x="6167438" y="3144838"/>
          <p14:tracePt t="18782" x="6137275" y="3144838"/>
          <p14:tracePt t="18790" x="6116638" y="3144838"/>
          <p14:tracePt t="18798" x="6086475" y="3144838"/>
          <p14:tracePt t="18807" x="6054725" y="3149600"/>
          <p14:tracePt t="18813" x="6024563" y="3149600"/>
          <p14:tracePt t="18822" x="6005513" y="3160713"/>
          <p14:tracePt t="18830" x="5962650" y="3171825"/>
          <p14:tracePt t="18838" x="5943600" y="3171825"/>
          <p14:tracePt t="18846" x="5900738" y="3198813"/>
          <p14:tracePt t="18854" x="5873750" y="3222625"/>
          <p14:tracePt t="18862" x="5843588" y="3241675"/>
          <p14:tracePt t="18870" x="5811838" y="3260725"/>
          <p14:tracePt t="18878" x="5781675" y="3279775"/>
          <p14:tracePt t="18886" x="5762625" y="3303588"/>
          <p14:tracePt t="18894" x="5730875" y="3322638"/>
          <p14:tracePt t="18902" x="5711825" y="3333750"/>
          <p14:tracePt t="18910" x="5689600" y="3354388"/>
          <p14:tracePt t="18918" x="5668963" y="3360738"/>
          <p14:tracePt t="18926" x="5657850" y="3384550"/>
          <p14:tracePt t="18934" x="5638800" y="3392488"/>
          <p14:tracePt t="18942" x="5619750" y="3392488"/>
          <p14:tracePt t="18950" x="5607050" y="3414713"/>
          <p14:tracePt t="18959" x="5600700" y="3422650"/>
          <p14:tracePt t="18966" x="5600700" y="3435350"/>
          <p14:tracePt t="19003" x="5568950" y="3497263"/>
          <p14:tracePt t="19008" x="5557838" y="3516313"/>
          <p14:tracePt t="19014" x="5549900" y="3535363"/>
          <p14:tracePt t="19022" x="5538788" y="3554413"/>
          <p14:tracePt t="19032" x="5526088" y="3584575"/>
          <p14:tracePt t="19038" x="5526088" y="3605213"/>
          <p14:tracePt t="19048" x="5519738" y="3616325"/>
          <p14:tracePt t="19056" x="5507038" y="3627438"/>
          <p14:tracePt t="19064" x="5495925" y="3646488"/>
          <p14:tracePt t="19073" x="5495925" y="3659188"/>
          <p14:tracePt t="19080" x="5487988" y="3678238"/>
          <p14:tracePt t="19088" x="5487988" y="3697288"/>
          <p14:tracePt t="19096" x="5487988" y="3716338"/>
          <p14:tracePt t="19107" x="5487988" y="3740150"/>
          <p14:tracePt t="19112" x="5476875" y="3759200"/>
          <p14:tracePt t="19119" x="5476875" y="3778250"/>
          <p14:tracePt t="19128" x="5476875" y="3797300"/>
          <p14:tracePt t="19136" x="5476875" y="3808413"/>
          <p14:tracePt t="19143" x="5476875" y="3821113"/>
          <p14:tracePt t="19152" x="5476875" y="3840163"/>
          <p14:tracePt t="19159" x="5476875" y="3848100"/>
          <p14:tracePt t="19168" x="5476875" y="3878263"/>
          <p14:tracePt t="19176" x="5476875" y="3902075"/>
          <p14:tracePt t="19184" x="5476875" y="3929063"/>
          <p14:tracePt t="19193" x="5476875" y="3983038"/>
          <p14:tracePt t="19200" x="5476875" y="4021138"/>
          <p14:tracePt t="19209" x="5476875" y="4064000"/>
          <p14:tracePt t="19216" x="5476875" y="4121150"/>
          <p14:tracePt t="19224" x="5484813" y="4171950"/>
          <p14:tracePt t="19232" x="5484813" y="4225925"/>
          <p14:tracePt t="19241" x="5484813" y="4276725"/>
          <p14:tracePt t="19248" x="5484813" y="4314825"/>
          <p14:tracePt t="19256" x="5484813" y="4344988"/>
          <p14:tracePt t="19264" x="5484813" y="4365625"/>
          <p14:tracePt t="19274" x="5495925" y="4395788"/>
          <p14:tracePt t="19280" x="5503863" y="4425950"/>
          <p14:tracePt t="19288" x="5522913" y="4446588"/>
          <p14:tracePt t="19296" x="5534025" y="4476750"/>
          <p14:tracePt t="19304" x="5553075" y="4506913"/>
          <p14:tracePt t="19312" x="5576888" y="4549775"/>
          <p14:tracePt t="19320" x="5595938" y="4576763"/>
          <p14:tracePt t="19328" x="5614988" y="4619625"/>
          <p14:tracePt t="19336" x="5634038" y="4649788"/>
          <p14:tracePt t="19344" x="5665788" y="4681538"/>
          <p14:tracePt t="19352" x="5695950" y="4711700"/>
          <p14:tracePt t="19360" x="5716588" y="4738688"/>
          <p14:tracePt t="19368" x="5746750" y="4770438"/>
          <p14:tracePt t="19376" x="5776913" y="4792663"/>
          <p14:tracePt t="19384" x="5808663" y="4819650"/>
          <p14:tracePt t="19392" x="5838825" y="4851400"/>
          <p14:tracePt t="19400" x="5878513" y="4894263"/>
          <p14:tracePt t="19408" x="5908675" y="4913313"/>
          <p14:tracePt t="19416" x="5951538" y="4943475"/>
          <p14:tracePt t="19424" x="5989638" y="4975225"/>
          <p14:tracePt t="19432" x="6032500" y="5005388"/>
          <p14:tracePt t="19441" x="6062663" y="5024438"/>
          <p14:tracePt t="19448" x="6102350" y="5043488"/>
          <p14:tracePt t="19458" x="6132513" y="5064125"/>
          <p14:tracePt t="19464" x="6164263" y="5075238"/>
          <p14:tracePt t="19475" x="6183313" y="5086350"/>
          <p14:tracePt t="19482" x="6202363" y="5086350"/>
          <p14:tracePt t="19488" x="6224588" y="5094288"/>
          <p14:tracePt t="19498" x="6245225" y="5094288"/>
          <p14:tracePt t="19506" x="6264275" y="5105400"/>
          <p14:tracePt t="19514" x="6294438" y="5124450"/>
          <p14:tracePt t="19522" x="6326188" y="5137150"/>
          <p14:tracePt t="19530" x="6356350" y="5145088"/>
          <p14:tracePt t="19538" x="6388100" y="5156200"/>
          <p14:tracePt t="19546" x="6426200" y="5167313"/>
          <p14:tracePt t="19553" x="6445250" y="5167313"/>
          <p14:tracePt t="19562" x="6469063" y="5167313"/>
          <p14:tracePt t="19570" x="6488113" y="5167313"/>
          <p14:tracePt t="19578" x="6507163" y="5167313"/>
          <p14:tracePt t="19586" x="6518275" y="5167313"/>
          <p14:tracePt t="19594" x="6526213" y="5167313"/>
          <p14:tracePt t="19602" x="6537325" y="5167313"/>
          <p14:tracePt t="19610" x="6557963" y="5167313"/>
          <p14:tracePt t="19618" x="6577013" y="5167313"/>
          <p14:tracePt t="19626" x="6599238" y="5167313"/>
          <p14:tracePt t="19634" x="6618288" y="5159375"/>
          <p14:tracePt t="19642" x="6657975" y="5148263"/>
          <p14:tracePt t="19650" x="6680200" y="5148263"/>
          <p14:tracePt t="19658" x="6719888" y="5140325"/>
          <p14:tracePt t="19666" x="6738938" y="5129213"/>
          <p14:tracePt t="19675" x="6761163" y="5129213"/>
          <p14:tracePt t="19682" x="6781800" y="5129213"/>
          <p14:tracePt t="19690" x="6800850" y="5118100"/>
          <p14:tracePt t="19698" x="6811963" y="5118100"/>
          <p14:tracePt t="19706" x="6819900" y="5110163"/>
          <p14:tracePt t="19722" x="6831013" y="5097463"/>
          <p14:tracePt t="19730" x="6842125" y="5091113"/>
          <p14:tracePt t="19738" x="6850063" y="5067300"/>
          <p14:tracePt t="19746" x="6873875" y="5059363"/>
          <p14:tracePt t="19754" x="6881813" y="5037138"/>
          <p14:tracePt t="19762" x="6892925" y="5016500"/>
          <p14:tracePt t="19770" x="6892925" y="5010150"/>
          <p14:tracePt t="19778" x="6900863" y="4986338"/>
          <p14:tracePt t="19786" x="6911975" y="4986338"/>
          <p14:tracePt t="19794" x="6923088" y="4967288"/>
          <p14:tracePt t="19802" x="6923088" y="4948238"/>
          <p14:tracePt t="19810" x="6931025" y="4927600"/>
          <p14:tracePt t="19818" x="6943725" y="4916488"/>
          <p14:tracePt t="19826" x="6943725" y="4897438"/>
          <p14:tracePt t="19834" x="6943725" y="4886325"/>
          <p14:tracePt t="19842" x="6954838" y="4873625"/>
          <p14:tracePt t="19866" x="6954838" y="4867275"/>
          <p14:tracePt t="20766" x="6962775" y="4867275"/>
          <p14:tracePt t="20822" x="6962775" y="4873625"/>
          <p14:tracePt t="20939" x="6962775" y="4881563"/>
          <p14:tracePt t="20960" x="6973888" y="4881563"/>
          <p14:tracePt t="21000" x="6973888" y="4894263"/>
          <p14:tracePt t="21105" x="6973888" y="4900613"/>
          <p14:tracePt t="21240" x="6973888" y="4913313"/>
          <p14:tracePt t="21610" x="6973888" y="4924425"/>
          <p14:tracePt t="21618" x="6973888" y="4932363"/>
          <p14:tracePt t="21626" x="6973888" y="4962525"/>
          <p14:tracePt t="21636" x="6946900" y="5005388"/>
          <p14:tracePt t="21644" x="6884988" y="5064125"/>
          <p14:tracePt t="21650" x="6815138" y="5124450"/>
          <p14:tracePt t="21660" x="6723063" y="5207000"/>
          <p14:tracePt t="21668" x="6642100" y="5299075"/>
          <p14:tracePt t="21677" x="6561138" y="5387975"/>
          <p14:tracePt t="21684" x="6480175" y="5480050"/>
          <p14:tracePt t="21692" x="6410325" y="5549900"/>
          <p14:tracePt t="21700" x="6348413" y="5622925"/>
          <p14:tracePt t="21708" x="6299200" y="5692775"/>
          <p14:tracePt t="21716" x="6248400" y="5741988"/>
          <p14:tracePt t="21724" x="6224588" y="5792788"/>
          <p14:tracePt t="21732" x="6205538" y="5822950"/>
          <p14:tracePt t="21739" x="6197600" y="5835650"/>
          <p14:tracePt t="21748" x="6197600" y="5846763"/>
          <p14:tracePt t="21756" x="6186488" y="5854700"/>
          <p14:tracePt t="21764" x="6175375" y="5873750"/>
          <p14:tracePt t="21772" x="6175375" y="5884863"/>
          <p14:tracePt t="21780" x="6167438" y="5905500"/>
          <p14:tracePt t="21788" x="6156325" y="5946775"/>
          <p14:tracePt t="21796" x="6137275" y="5986463"/>
          <p14:tracePt t="21804" x="6116638" y="6035675"/>
          <p14:tracePt t="21812" x="6086475" y="6078538"/>
          <p14:tracePt t="21820" x="6054725" y="6116638"/>
          <p14:tracePt t="21828" x="6024563" y="6159500"/>
          <p14:tracePt t="21836" x="5994400" y="6197600"/>
          <p14:tracePt t="21844" x="5962650" y="6251575"/>
          <p14:tracePt t="21852" x="5943600" y="6291263"/>
          <p14:tracePt t="21859" x="5924550" y="6332538"/>
          <p14:tracePt t="21868" x="5913438" y="6372225"/>
          <p14:tracePt t="21875" x="5900738" y="6402388"/>
          <p14:tracePt t="21883" x="5900738" y="6440488"/>
          <p14:tracePt t="21892" x="5892800" y="6483350"/>
          <p14:tracePt t="21900" x="5881688" y="6515100"/>
          <p14:tracePt t="21908" x="5873750" y="6545263"/>
          <p14:tracePt t="21916" x="5873750" y="6553200"/>
          <p14:tracePt t="21939" x="5851525" y="6596063"/>
          <p14:tracePt t="21948" x="5843588" y="6596063"/>
          <p14:tracePt t="21973" x="5843588" y="6604000"/>
          <p14:tracePt t="21988" x="5830888" y="6615113"/>
          <p14:tracePt t="22012" x="5792788" y="6634163"/>
          <p14:tracePt t="22020" x="5749925" y="6677025"/>
          <p14:tracePt t="22030" x="5700713" y="6715125"/>
          <p14:tracePt t="22038" x="5657850" y="6738938"/>
          <p14:tracePt t="22046" x="5619750" y="6765925"/>
          <p14:tracePt t="22054" x="5588000" y="6788150"/>
          <p14:tracePt t="22062" x="5568950" y="6807200"/>
          <p14:tracePt t="22067" x="5549900" y="6827838"/>
          <p14:tracePt t="22078" x="5538788" y="6846888"/>
          <p14:tracePt t="23774" x="0" y="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p:txBody>
          <a:bodyPr vert="horz" lIns="90488" tIns="44450" rIns="90488" bIns="44450" rtlCol="0" anchor="ctr">
            <a:normAutofit/>
          </a:bodyPr>
          <a:lstStyle/>
          <a:p>
            <a:pPr eaLnBrk="1" hangingPunct="1"/>
            <a:endParaRPr lang="en-US" altLang="en-US">
              <a:ea typeface="ＭＳ Ｐゴシック" pitchFamily="34" charset="-128"/>
            </a:endParaRPr>
          </a:p>
        </p:txBody>
      </p:sp>
      <p:pic>
        <p:nvPicPr>
          <p:cNvPr id="56322" name="Content Placeholder 3" descr="CASHCT5.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14400" y="-1676400"/>
            <a:ext cx="10591800" cy="1009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5BB81545-CDC3-42A0-BAD6-1EB19A529F3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154562051"/>
      </p:ext>
    </p:extLst>
  </p:cSld>
  <p:clrMapOvr>
    <a:masterClrMapping/>
  </p:clrMapOvr>
  <mc:AlternateContent xmlns:mc="http://schemas.openxmlformats.org/markup-compatibility/2006" xmlns:p14="http://schemas.microsoft.com/office/powerpoint/2010/main">
    <mc:Choice Requires="p14">
      <p:transition spd="slow" p14:dur="2000" advTm="22742"/>
    </mc:Choice>
    <mc:Fallback xmlns="">
      <p:transition spd="slow" advTm="22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2"/>
          <p:cNvSpPr>
            <a:spLocks noGrp="1"/>
          </p:cNvSpPr>
          <p:nvPr>
            <p:ph type="title"/>
          </p:nvPr>
        </p:nvSpPr>
        <p:spPr/>
        <p:txBody>
          <a:bodyPr/>
          <a:lstStyle/>
          <a:p>
            <a:r>
              <a:rPr lang="en-GB" altLang="en-US" b="1" dirty="0">
                <a:ea typeface="ＭＳ Ｐゴシック" pitchFamily="34" charset="-128"/>
              </a:rPr>
              <a:t>Key Points</a:t>
            </a:r>
          </a:p>
        </p:txBody>
      </p:sp>
      <p:sp>
        <p:nvSpPr>
          <p:cNvPr id="57346" name="Content Placeholder 3"/>
          <p:cNvSpPr>
            <a:spLocks noGrp="1"/>
          </p:cNvSpPr>
          <p:nvPr>
            <p:ph idx="1"/>
          </p:nvPr>
        </p:nvSpPr>
        <p:spPr/>
        <p:txBody>
          <a:bodyPr/>
          <a:lstStyle/>
          <a:p>
            <a:r>
              <a:rPr lang="en-GB" altLang="en-US" dirty="0">
                <a:ea typeface="ＭＳ Ｐゴシック" pitchFamily="34" charset="-128"/>
              </a:rPr>
              <a:t>All fluid is not pleural fluid! </a:t>
            </a:r>
          </a:p>
          <a:p>
            <a:endParaRPr lang="en-GB" altLang="en-US" dirty="0">
              <a:ea typeface="ＭＳ Ｐゴシック" pitchFamily="34" charset="-128"/>
            </a:endParaRPr>
          </a:p>
          <a:p>
            <a:r>
              <a:rPr lang="en-GB" altLang="en-US" dirty="0">
                <a:ea typeface="ＭＳ Ｐゴシック" pitchFamily="34" charset="-128"/>
              </a:rPr>
              <a:t>Seek help with unusual appearances before proceeding</a:t>
            </a:r>
          </a:p>
          <a:p>
            <a:endParaRPr lang="en-GB" altLang="en-US" dirty="0">
              <a:ea typeface="ＭＳ Ｐゴシック" pitchFamily="34" charset="-128"/>
            </a:endParaRPr>
          </a:p>
          <a:p>
            <a:r>
              <a:rPr lang="en-GB" altLang="en-US" dirty="0">
                <a:ea typeface="ＭＳ Ｐゴシック" pitchFamily="34" charset="-128"/>
              </a:rPr>
              <a:t>If uncertain – do not proceed</a:t>
            </a:r>
          </a:p>
          <a:p>
            <a:pPr>
              <a:buFontTx/>
              <a:buNone/>
            </a:pPr>
            <a:endParaRPr lang="en-GB" altLang="en-US" dirty="0">
              <a:ea typeface="ＭＳ Ｐゴシック" pitchFamily="34" charset="-128"/>
            </a:endParaRPr>
          </a:p>
          <a:p>
            <a:endParaRPr lang="en-GB" altLang="en-US" dirty="0">
              <a:ea typeface="ＭＳ Ｐゴシック" pitchFamily="34" charset="-128"/>
            </a:endParaRPr>
          </a:p>
          <a:p>
            <a:endParaRPr lang="en-GB" altLang="en-US" dirty="0">
              <a:ea typeface="ＭＳ Ｐゴシック" pitchFamily="34" charset="-128"/>
            </a:endParaRPr>
          </a:p>
        </p:txBody>
      </p:sp>
      <p:pic>
        <p:nvPicPr>
          <p:cNvPr id="3" name="Audio 2">
            <a:hlinkClick r:id="" action="ppaction://media"/>
            <a:extLst>
              <a:ext uri="{FF2B5EF4-FFF2-40B4-BE49-F238E27FC236}">
                <a16:creationId xmlns:a16="http://schemas.microsoft.com/office/drawing/2014/main" id="{245C1D99-EACE-4619-B4D0-DB0E8EE30E5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28438" y="6294438"/>
            <a:ext cx="347662" cy="347662"/>
          </a:xfrm>
          <a:prstGeom prst="rect">
            <a:avLst/>
          </a:prstGeom>
        </p:spPr>
      </p:pic>
    </p:spTree>
    <p:extLst>
      <p:ext uri="{BB962C8B-B14F-4D97-AF65-F5344CB8AC3E}">
        <p14:creationId xmlns:p14="http://schemas.microsoft.com/office/powerpoint/2010/main" val="1446723262"/>
      </p:ext>
    </p:extLst>
  </p:cSld>
  <p:clrMapOvr>
    <a:masterClrMapping/>
  </p:clrMapOvr>
  <mc:AlternateContent xmlns:mc="http://schemas.openxmlformats.org/markup-compatibility/2006" xmlns:p14="http://schemas.microsoft.com/office/powerpoint/2010/main">
    <mc:Choice Requires="p14">
      <p:transition spd="slow" p14:dur="2000" advTm="31124"/>
    </mc:Choice>
    <mc:Fallback xmlns="">
      <p:transition spd="slow" advTm="31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extBox 1"/>
          <p:cNvSpPr txBox="1">
            <a:spLocks noChangeArrowheads="1"/>
          </p:cNvSpPr>
          <p:nvPr/>
        </p:nvSpPr>
        <p:spPr bwMode="auto">
          <a:xfrm>
            <a:off x="1752600" y="1600200"/>
            <a:ext cx="31273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3600" b="1">
              <a:solidFill>
                <a:srgbClr val="FFFF00"/>
              </a:solidFill>
            </a:endParaRPr>
          </a:p>
          <a:p>
            <a:pPr eaLnBrk="1" hangingPunct="1"/>
            <a:r>
              <a:rPr lang="en-US" altLang="en-US" sz="3600" b="1">
                <a:solidFill>
                  <a:srgbClr val="FFFF00"/>
                </a:solidFill>
              </a:rPr>
              <a:t> </a:t>
            </a:r>
          </a:p>
          <a:p>
            <a:pPr eaLnBrk="1" hangingPunct="1"/>
            <a:endParaRPr lang="en-US" altLang="en-US" sz="3600" b="1">
              <a:solidFill>
                <a:srgbClr val="FFFF00"/>
              </a:solidFill>
            </a:endParaRPr>
          </a:p>
        </p:txBody>
      </p:sp>
      <p:sp>
        <p:nvSpPr>
          <p:cNvPr id="62466" name="Title 2"/>
          <p:cNvSpPr>
            <a:spLocks noGrp="1"/>
          </p:cNvSpPr>
          <p:nvPr>
            <p:ph type="title"/>
          </p:nvPr>
        </p:nvSpPr>
        <p:spPr/>
        <p:txBody>
          <a:bodyPr/>
          <a:lstStyle/>
          <a:p>
            <a:r>
              <a:rPr lang="en-GB" altLang="en-US" b="1" dirty="0">
                <a:ea typeface="ＭＳ Ｐゴシック" pitchFamily="34" charset="-128"/>
              </a:rPr>
              <a:t>Intercostal Vessels</a:t>
            </a:r>
          </a:p>
        </p:txBody>
      </p:sp>
      <p:sp>
        <p:nvSpPr>
          <p:cNvPr id="3" name="Content Placeholder 2">
            <a:extLst>
              <a:ext uri="{FF2B5EF4-FFF2-40B4-BE49-F238E27FC236}">
                <a16:creationId xmlns:a16="http://schemas.microsoft.com/office/drawing/2014/main" id="{9442FE58-7190-4220-B337-9ED686C78C7F}"/>
              </a:ext>
            </a:extLst>
          </p:cNvPr>
          <p:cNvSpPr>
            <a:spLocks noGrp="1"/>
          </p:cNvSpPr>
          <p:nvPr>
            <p:ph idx="1"/>
          </p:nvPr>
        </p:nvSpPr>
        <p:spPr/>
        <p:txBody>
          <a:bodyPr>
            <a:normAutofit fontScale="92500" lnSpcReduction="20000"/>
          </a:bodyPr>
          <a:lstStyle/>
          <a:p>
            <a:r>
              <a:rPr lang="en-GB" altLang="en-US" b="1" dirty="0"/>
              <a:t>Routine assessment only performed in few centres</a:t>
            </a:r>
          </a:p>
          <a:p>
            <a:pPr eaLnBrk="1" hangingPunct="1">
              <a:buFont typeface="Arial" pitchFamily="34" charset="0"/>
              <a:buChar char="•"/>
            </a:pPr>
            <a:endParaRPr lang="en-GB" altLang="en-US" b="1" dirty="0"/>
          </a:p>
          <a:p>
            <a:pPr eaLnBrk="1" hangingPunct="1">
              <a:buFont typeface="Arial" pitchFamily="34" charset="0"/>
              <a:buChar char="•"/>
            </a:pPr>
            <a:r>
              <a:rPr lang="en-GB" altLang="en-US" b="1" dirty="0"/>
              <a:t>TUS can identify intercostal vessels, with</a:t>
            </a:r>
          </a:p>
          <a:p>
            <a:pPr lvl="1">
              <a:buFont typeface="Arial" pitchFamily="34" charset="0"/>
              <a:buChar char="•"/>
            </a:pPr>
            <a:r>
              <a:rPr lang="en-GB" altLang="en-US" dirty="0"/>
              <a:t>Correct probe</a:t>
            </a:r>
          </a:p>
          <a:p>
            <a:pPr lvl="1">
              <a:buFont typeface="Arial" pitchFamily="34" charset="0"/>
              <a:buChar char="•"/>
            </a:pPr>
            <a:r>
              <a:rPr lang="en-GB" altLang="en-US" dirty="0"/>
              <a:t>Practice / experience</a:t>
            </a:r>
          </a:p>
          <a:p>
            <a:pPr lvl="1">
              <a:buFont typeface="Arial" pitchFamily="34" charset="0"/>
              <a:buChar char="•"/>
            </a:pPr>
            <a:r>
              <a:rPr lang="en-GB" altLang="en-US" dirty="0"/>
              <a:t>Doppler</a:t>
            </a:r>
          </a:p>
          <a:p>
            <a:pPr lvl="1">
              <a:buFont typeface="Arial" pitchFamily="34" charset="0"/>
              <a:buChar char="•"/>
            </a:pPr>
            <a:r>
              <a:rPr lang="en-GB" altLang="en-US" dirty="0"/>
              <a:t>86% sensitivity</a:t>
            </a:r>
          </a:p>
          <a:p>
            <a:endParaRPr lang="en-GB" altLang="en-US" dirty="0"/>
          </a:p>
          <a:p>
            <a:pPr eaLnBrk="1" hangingPunct="1">
              <a:buFont typeface="Arial" pitchFamily="34" charset="0"/>
              <a:buChar char="•"/>
            </a:pPr>
            <a:r>
              <a:rPr lang="en-GB" altLang="en-US" b="1" dirty="0"/>
              <a:t>Procedure site selection is a compromise </a:t>
            </a:r>
          </a:p>
          <a:p>
            <a:pPr lvl="1">
              <a:buFont typeface="Arial" pitchFamily="34" charset="0"/>
              <a:buChar char="•"/>
            </a:pPr>
            <a:r>
              <a:rPr lang="en-GB" altLang="en-US" dirty="0"/>
              <a:t>Between fluid distribution on US and preference for the safe triangle.</a:t>
            </a:r>
          </a:p>
          <a:p>
            <a:pPr eaLnBrk="1" hangingPunct="1"/>
            <a:endParaRPr lang="en-GB" altLang="en-US" dirty="0"/>
          </a:p>
        </p:txBody>
      </p:sp>
      <p:sp>
        <p:nvSpPr>
          <p:cNvPr id="7" name="Footer Placeholder 2">
            <a:extLst>
              <a:ext uri="{FF2B5EF4-FFF2-40B4-BE49-F238E27FC236}">
                <a16:creationId xmlns:a16="http://schemas.microsoft.com/office/drawing/2014/main" id="{31F3C750-24FA-4DCA-8C7B-41FE89E102FA}"/>
              </a:ext>
            </a:extLst>
          </p:cNvPr>
          <p:cNvSpPr txBox="1">
            <a:spLocks/>
          </p:cNvSpPr>
          <p:nvPr>
            <p:custDataLst>
              <p:tags r:id="rId2"/>
            </p:custDataLst>
          </p:nvPr>
        </p:nvSpPr>
        <p:spPr>
          <a:xfrm>
            <a:off x="7536160" y="6381750"/>
            <a:ext cx="3255640" cy="47625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600" dirty="0" err="1">
                <a:latin typeface="+mj-lt"/>
              </a:rPr>
              <a:t>Salamonsen</a:t>
            </a:r>
            <a:r>
              <a:rPr lang="en-US" sz="1600" dirty="0">
                <a:latin typeface="+mj-lt"/>
              </a:rPr>
              <a:t> et al. Respirology 2013 </a:t>
            </a:r>
          </a:p>
        </p:txBody>
      </p:sp>
      <p:pic>
        <p:nvPicPr>
          <p:cNvPr id="11" name="Audio 10">
            <a:hlinkClick r:id="" action="ppaction://media"/>
            <a:extLst>
              <a:ext uri="{FF2B5EF4-FFF2-40B4-BE49-F238E27FC236}">
                <a16:creationId xmlns:a16="http://schemas.microsoft.com/office/drawing/2014/main" id="{9E8D34F4-B928-4CD9-B618-EC3D4910E56D}"/>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362757425"/>
      </p:ext>
    </p:extLst>
  </p:cSld>
  <p:clrMapOvr>
    <a:masterClrMapping/>
  </p:clrMapOvr>
  <mc:AlternateContent xmlns:mc="http://schemas.openxmlformats.org/markup-compatibility/2006" xmlns:p14="http://schemas.microsoft.com/office/powerpoint/2010/main">
    <mc:Choice Requires="p14">
      <p:transition spd="slow" p14:dur="2000" advTm="53392"/>
    </mc:Choice>
    <mc:Fallback xmlns="">
      <p:transition spd="slow" advTm="53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11"/>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72A3B-3199-48B8-AB22-EAA3AEDBF6F0}"/>
              </a:ext>
            </a:extLst>
          </p:cNvPr>
          <p:cNvSpPr>
            <a:spLocks noGrp="1"/>
          </p:cNvSpPr>
          <p:nvPr>
            <p:ph type="title"/>
          </p:nvPr>
        </p:nvSpPr>
        <p:spPr/>
        <p:txBody>
          <a:bodyPr/>
          <a:lstStyle/>
          <a:p>
            <a:r>
              <a:rPr lang="en-GB" b="1" dirty="0"/>
              <a:t>Pitfalls in Pneumothorax Identification</a:t>
            </a:r>
          </a:p>
        </p:txBody>
      </p:sp>
      <p:sp>
        <p:nvSpPr>
          <p:cNvPr id="3" name="Content Placeholder 2">
            <a:extLst>
              <a:ext uri="{FF2B5EF4-FFF2-40B4-BE49-F238E27FC236}">
                <a16:creationId xmlns:a16="http://schemas.microsoft.com/office/drawing/2014/main" id="{DF85B71D-5D5B-4E8A-A375-E28E34755430}"/>
              </a:ext>
            </a:extLst>
          </p:cNvPr>
          <p:cNvSpPr>
            <a:spLocks noGrp="1"/>
          </p:cNvSpPr>
          <p:nvPr>
            <p:ph idx="1"/>
          </p:nvPr>
        </p:nvSpPr>
        <p:spPr/>
        <p:txBody>
          <a:bodyPr>
            <a:normAutofit fontScale="92500" lnSpcReduction="10000"/>
          </a:bodyPr>
          <a:lstStyle/>
          <a:p>
            <a:r>
              <a:rPr lang="en-GB" b="1" dirty="0"/>
              <a:t>Multiple pathologies can impede lung sliding</a:t>
            </a:r>
          </a:p>
          <a:p>
            <a:pPr lvl="1"/>
            <a:r>
              <a:rPr lang="en-GB" dirty="0"/>
              <a:t>Pleural adhesions</a:t>
            </a:r>
          </a:p>
          <a:p>
            <a:pPr lvl="1"/>
            <a:r>
              <a:rPr lang="en-GB" dirty="0"/>
              <a:t>Bullous disease</a:t>
            </a:r>
          </a:p>
          <a:p>
            <a:pPr lvl="1"/>
            <a:r>
              <a:rPr lang="en-GB" dirty="0"/>
              <a:t>Apnoea / Lack of ventilation</a:t>
            </a:r>
          </a:p>
          <a:p>
            <a:pPr lvl="1"/>
            <a:r>
              <a:rPr lang="en-GB" dirty="0"/>
              <a:t>Selective ventilation of single lung</a:t>
            </a:r>
          </a:p>
          <a:p>
            <a:endParaRPr lang="en-GB" dirty="0"/>
          </a:p>
          <a:p>
            <a:r>
              <a:rPr lang="en-GB" dirty="0"/>
              <a:t>Size / complexity of pneumothorax not easily determined</a:t>
            </a:r>
          </a:p>
          <a:p>
            <a:endParaRPr lang="en-GB" dirty="0"/>
          </a:p>
          <a:p>
            <a:r>
              <a:rPr lang="en-GB" b="1" dirty="0"/>
              <a:t>If in doubt – get alternative imaging</a:t>
            </a:r>
          </a:p>
        </p:txBody>
      </p:sp>
      <p:pic>
        <p:nvPicPr>
          <p:cNvPr id="5" name="Audio 4">
            <a:hlinkClick r:id="" action="ppaction://media"/>
            <a:extLst>
              <a:ext uri="{FF2B5EF4-FFF2-40B4-BE49-F238E27FC236}">
                <a16:creationId xmlns:a16="http://schemas.microsoft.com/office/drawing/2014/main" id="{31CC9A4B-63F1-4BCF-9480-773114F6BAB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019272863"/>
      </p:ext>
    </p:extLst>
  </p:cSld>
  <p:clrMapOvr>
    <a:masterClrMapping/>
  </p:clrMapOvr>
  <mc:AlternateContent xmlns:mc="http://schemas.openxmlformats.org/markup-compatibility/2006" xmlns:p14="http://schemas.microsoft.com/office/powerpoint/2010/main">
    <mc:Choice Requires="p14">
      <p:transition spd="slow" p14:dur="2000" advTm="127378"/>
    </mc:Choice>
    <mc:Fallback xmlns="">
      <p:transition spd="slow" advTm="127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4" fill="hold" display="0">
                  <p:stCondLst>
                    <p:cond delay="indefinite"/>
                  </p:stCondLst>
                  <p:endCondLst>
                    <p:cond evt="onStopAudio" delay="0">
                      <p:tgtEl>
                        <p:sldTgt/>
                      </p:tgtEl>
                    </p:cond>
                  </p:endCondLst>
                </p:cTn>
                <p:tgtEl>
                  <p:spTgt spid="5"/>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ChangeArrowheads="1"/>
          </p:cNvSpPr>
          <p:nvPr>
            <p:ph type="title"/>
          </p:nvPr>
        </p:nvSpPr>
        <p:spPr/>
        <p:txBody>
          <a:bodyPr vert="horz" lIns="90488" tIns="44450" rIns="90488" bIns="44450" rtlCol="0" anchor="ctr">
            <a:normAutofit/>
          </a:bodyPr>
          <a:lstStyle/>
          <a:p>
            <a:pPr eaLnBrk="1" hangingPunct="1"/>
            <a:r>
              <a:rPr lang="en-GB" altLang="en-US" b="1" dirty="0">
                <a:ea typeface="ＭＳ Ｐゴシック" pitchFamily="34" charset="-128"/>
              </a:rPr>
              <a:t>Summary Points</a:t>
            </a:r>
          </a:p>
        </p:txBody>
      </p:sp>
      <p:sp>
        <p:nvSpPr>
          <p:cNvPr id="73730" name="Rectangle 3"/>
          <p:cNvSpPr>
            <a:spLocks noGrp="1" noChangeArrowheads="1"/>
          </p:cNvSpPr>
          <p:nvPr>
            <p:ph idx="1"/>
          </p:nvPr>
        </p:nvSpPr>
        <p:spPr/>
        <p:txBody>
          <a:bodyPr vert="horz" lIns="90488" tIns="44450" rIns="90488" bIns="44450" rtlCol="0">
            <a:normAutofit/>
          </a:bodyPr>
          <a:lstStyle/>
          <a:p>
            <a:pPr defTabSz="762000"/>
            <a:r>
              <a:rPr lang="en-GB" altLang="en-US" sz="2500" b="1" dirty="0">
                <a:ea typeface="ＭＳ Ｐゴシック" pitchFamily="34" charset="-128"/>
              </a:rPr>
              <a:t>TUS improves safety and accuracy of pleural procedures</a:t>
            </a:r>
          </a:p>
          <a:p>
            <a:pPr defTabSz="762000"/>
            <a:endParaRPr lang="en-GB" altLang="en-US" sz="2500" b="1" dirty="0">
              <a:ea typeface="ＭＳ Ｐゴシック" pitchFamily="34" charset="-128"/>
            </a:endParaRPr>
          </a:p>
          <a:p>
            <a:pPr defTabSz="762000"/>
            <a:r>
              <a:rPr lang="en-GB" altLang="en-US" sz="2500" b="1" dirty="0">
                <a:ea typeface="ＭＳ Ｐゴシック" pitchFamily="34" charset="-128"/>
              </a:rPr>
              <a:t>It can supplement a wide variety of clinical scenarios</a:t>
            </a:r>
          </a:p>
          <a:p>
            <a:pPr defTabSz="762000"/>
            <a:endParaRPr lang="en-GB" altLang="en-US" sz="2500" b="1" dirty="0">
              <a:ea typeface="ＭＳ Ｐゴシック" pitchFamily="34" charset="-128"/>
            </a:endParaRPr>
          </a:p>
          <a:p>
            <a:pPr defTabSz="762000"/>
            <a:r>
              <a:rPr lang="en-GB" altLang="en-US" sz="2500" b="1" dirty="0">
                <a:ea typeface="ＭＳ Ｐゴシック" pitchFamily="34" charset="-128"/>
              </a:rPr>
              <a:t>It should be used routinely with appropriate training</a:t>
            </a:r>
          </a:p>
          <a:p>
            <a:pPr defTabSz="762000"/>
            <a:endParaRPr lang="en-GB" altLang="en-US" sz="2500" b="1" dirty="0">
              <a:ea typeface="ＭＳ Ｐゴシック" pitchFamily="34" charset="-128"/>
            </a:endParaRPr>
          </a:p>
          <a:p>
            <a:pPr defTabSz="762000"/>
            <a:r>
              <a:rPr lang="en-GB" altLang="en-US" sz="2500" b="1" dirty="0">
                <a:ea typeface="ＭＳ Ｐゴシック" pitchFamily="34" charset="-128"/>
              </a:rPr>
              <a:t>Care needs to be taken with unusual fluid appearances and pneumothorax</a:t>
            </a:r>
          </a:p>
          <a:p>
            <a:pPr defTabSz="762000">
              <a:lnSpc>
                <a:spcPct val="80000"/>
              </a:lnSpc>
              <a:buNone/>
            </a:pPr>
            <a:endParaRPr lang="en-GB" altLang="en-US" sz="2500" b="1" dirty="0">
              <a:ea typeface="ＭＳ Ｐゴシック" pitchFamily="34" charset="-128"/>
            </a:endParaRPr>
          </a:p>
          <a:p>
            <a:pPr defTabSz="762000">
              <a:lnSpc>
                <a:spcPct val="80000"/>
              </a:lnSpc>
            </a:pPr>
            <a:r>
              <a:rPr lang="en-GB" altLang="en-US" sz="2500" b="1" dirty="0">
                <a:ea typeface="ＭＳ Ｐゴシック" pitchFamily="34" charset="-128"/>
              </a:rPr>
              <a:t>Know its limitations and, more importantly, your limitations</a:t>
            </a:r>
          </a:p>
          <a:p>
            <a:pPr defTabSz="762000">
              <a:buNone/>
            </a:pPr>
            <a:endParaRPr lang="en-GB" altLang="en-US" sz="2500" dirty="0">
              <a:ea typeface="ＭＳ Ｐゴシック" pitchFamily="34" charset="-128"/>
            </a:endParaRPr>
          </a:p>
          <a:p>
            <a:pPr defTabSz="762000">
              <a:buNone/>
            </a:pPr>
            <a:endParaRPr lang="en-GB" altLang="en-US" dirty="0">
              <a:ea typeface="ＭＳ Ｐゴシック" pitchFamily="34" charset="-128"/>
            </a:endParaRPr>
          </a:p>
        </p:txBody>
      </p:sp>
      <p:pic>
        <p:nvPicPr>
          <p:cNvPr id="3" name="Audio 2">
            <a:hlinkClick r:id="" action="ppaction://media"/>
            <a:extLst>
              <a:ext uri="{FF2B5EF4-FFF2-40B4-BE49-F238E27FC236}">
                <a16:creationId xmlns:a16="http://schemas.microsoft.com/office/drawing/2014/main" id="{1988CEB0-F74B-493F-84B1-854383D0CA6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628438" y="6294438"/>
            <a:ext cx="347662" cy="347662"/>
          </a:xfrm>
          <a:prstGeom prst="rect">
            <a:avLst/>
          </a:prstGeom>
        </p:spPr>
      </p:pic>
    </p:spTree>
    <p:custDataLst>
      <p:tags r:id="rId1"/>
    </p:custDataLst>
    <p:extLst>
      <p:ext uri="{BB962C8B-B14F-4D97-AF65-F5344CB8AC3E}">
        <p14:creationId xmlns:p14="http://schemas.microsoft.com/office/powerpoint/2010/main" val="1649545532"/>
      </p:ext>
    </p:extLst>
  </p:cSld>
  <p:clrMapOvr>
    <a:masterClrMapping/>
  </p:clrMapOvr>
  <mc:AlternateContent xmlns:mc="http://schemas.openxmlformats.org/markup-compatibility/2006" xmlns:p14="http://schemas.microsoft.com/office/powerpoint/2010/main">
    <mc:Choice Requires="p14">
      <p:transition spd="slow" p14:dur="2000" advTm="49538"/>
    </mc:Choice>
    <mc:Fallback xmlns="">
      <p:transition spd="slow" advTm="495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3730">
                                            <p:txEl>
                                              <p:pRg st="0" end="0"/>
                                            </p:txEl>
                                          </p:spTgt>
                                        </p:tgtEl>
                                        <p:attrNameLst>
                                          <p:attrName>style.visibility</p:attrName>
                                        </p:attrNameLst>
                                      </p:cBhvr>
                                      <p:to>
                                        <p:strVal val="visible"/>
                                      </p:to>
                                    </p:set>
                                    <p:animEffect transition="in" filter="fade">
                                      <p:cBhvr>
                                        <p:cTn id="11" dur="500"/>
                                        <p:tgtEl>
                                          <p:spTgt spid="7373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3730">
                                            <p:txEl>
                                              <p:pRg st="2" end="2"/>
                                            </p:txEl>
                                          </p:spTgt>
                                        </p:tgtEl>
                                        <p:attrNameLst>
                                          <p:attrName>style.visibility</p:attrName>
                                        </p:attrNameLst>
                                      </p:cBhvr>
                                      <p:to>
                                        <p:strVal val="visible"/>
                                      </p:to>
                                    </p:set>
                                    <p:animEffect transition="in" filter="fade">
                                      <p:cBhvr>
                                        <p:cTn id="16" dur="500"/>
                                        <p:tgtEl>
                                          <p:spTgt spid="73730">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3730">
                                            <p:txEl>
                                              <p:pRg st="4" end="4"/>
                                            </p:txEl>
                                          </p:spTgt>
                                        </p:tgtEl>
                                        <p:attrNameLst>
                                          <p:attrName>style.visibility</p:attrName>
                                        </p:attrNameLst>
                                      </p:cBhvr>
                                      <p:to>
                                        <p:strVal val="visible"/>
                                      </p:to>
                                    </p:set>
                                    <p:animEffect transition="in" filter="fade">
                                      <p:cBhvr>
                                        <p:cTn id="21" dur="500"/>
                                        <p:tgtEl>
                                          <p:spTgt spid="73730">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3730">
                                            <p:txEl>
                                              <p:pRg st="6" end="6"/>
                                            </p:txEl>
                                          </p:spTgt>
                                        </p:tgtEl>
                                        <p:attrNameLst>
                                          <p:attrName>style.visibility</p:attrName>
                                        </p:attrNameLst>
                                      </p:cBhvr>
                                      <p:to>
                                        <p:strVal val="visible"/>
                                      </p:to>
                                    </p:set>
                                    <p:animEffect transition="in" filter="fade">
                                      <p:cBhvr>
                                        <p:cTn id="26" dur="500"/>
                                        <p:tgtEl>
                                          <p:spTgt spid="73730">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73730">
                                            <p:txEl>
                                              <p:pRg st="8" end="8"/>
                                            </p:txEl>
                                          </p:spTgt>
                                        </p:tgtEl>
                                        <p:attrNameLst>
                                          <p:attrName>style.visibility</p:attrName>
                                        </p:attrNameLst>
                                      </p:cBhvr>
                                      <p:to>
                                        <p:strVal val="visible"/>
                                      </p:to>
                                    </p:set>
                                    <p:animEffect transition="in" filter="fade">
                                      <p:cBhvr>
                                        <p:cTn id="31" dur="500"/>
                                        <p:tgtEl>
                                          <p:spTgt spid="7373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TIMING" val="|3.5"/>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 name="DVSECTIONID" val="JHlBP1PbQtEwzsHyOHhN24"/>
  <p:tag name="TIMING" val="|18.6|25.2"/>
</p:tagLst>
</file>

<file path=ppt/tags/tag4.xml><?xml version="1.0" encoding="utf-8"?>
<p:tagLst xmlns:a="http://schemas.openxmlformats.org/drawingml/2006/main" xmlns:r="http://schemas.openxmlformats.org/officeDocument/2006/relationships" xmlns:p="http://schemas.openxmlformats.org/presentationml/2006/main">
  <p:tag name="DVSHAPEID" val="cot5FyDGF3Hm5ZF02uByhm"/>
</p:tagLst>
</file>

<file path=ppt/tags/tag5.xml><?xml version="1.0" encoding="utf-8"?>
<p:tagLst xmlns:a="http://schemas.openxmlformats.org/drawingml/2006/main" xmlns:r="http://schemas.openxmlformats.org/officeDocument/2006/relationships" xmlns:p="http://schemas.openxmlformats.org/presentationml/2006/main">
  <p:tag name="DVSHAPEID" val="kpYcObcxylugX0mVarYXhU"/>
</p:tagLst>
</file>

<file path=ppt/tags/tag6.xml><?xml version="1.0" encoding="utf-8"?>
<p:tagLst xmlns:a="http://schemas.openxmlformats.org/drawingml/2006/main" xmlns:r="http://schemas.openxmlformats.org/officeDocument/2006/relationships" xmlns:p="http://schemas.openxmlformats.org/presentationml/2006/main">
  <p:tag name="DVSECTIONID" val="6Fzi72R63pUFovI3XCr6RU"/>
  <p:tag name="TIMING" val="|16.3"/>
</p:tagLst>
</file>

<file path=ppt/tags/tag7.xml><?xml version="1.0" encoding="utf-8"?>
<p:tagLst xmlns:a="http://schemas.openxmlformats.org/drawingml/2006/main" xmlns:r="http://schemas.openxmlformats.org/officeDocument/2006/relationships" xmlns:p="http://schemas.openxmlformats.org/presentationml/2006/main">
  <p:tag name="DVSHAPEID" val="LCN8jy8fhMCMjUHliBt2QW"/>
</p:tagLst>
</file>

<file path=ppt/tags/tag8.xml><?xml version="1.0" encoding="utf-8"?>
<p:tagLst xmlns:a="http://schemas.openxmlformats.org/drawingml/2006/main" xmlns:r="http://schemas.openxmlformats.org/officeDocument/2006/relationships" xmlns:p="http://schemas.openxmlformats.org/presentationml/2006/main">
  <p:tag name="DVSHAPEID" val="1tOTA5Vhbig4mkvGo9oeQC"/>
</p:tagLst>
</file>

<file path=ppt/tags/tag9.xml><?xml version="1.0" encoding="utf-8"?>
<p:tagLst xmlns:a="http://schemas.openxmlformats.org/drawingml/2006/main" xmlns:r="http://schemas.openxmlformats.org/officeDocument/2006/relationships" xmlns:p="http://schemas.openxmlformats.org/presentationml/2006/main">
  <p:tag name="NOPREFERENCE" val="False"/>
  <p:tag name="DELIMITERS" val="3.1"/>
  <p:tag name="DVSECTIONID" val="8YDwMSdQSApcp2urvxkX4c"/>
  <p:tag name="TIMING" val="|42.6|4.6|10.5|7.2|27.9|12.1"/>
</p:tagLst>
</file>

<file path=ppt/tags/tag10.xml><?xml version="1.0" encoding="utf-8"?>
<p:tagLst xmlns:a="http://schemas.openxmlformats.org/drawingml/2006/main" xmlns:r="http://schemas.openxmlformats.org/officeDocument/2006/relationships" xmlns:p="http://schemas.openxmlformats.org/presentationml/2006/main">
  <p:tag name="DVSHAPEID" val="ntAhMrOnyGmxPvctw9TxRH"/>
</p:tagLst>
</file>

<file path=ppt/tags/tag11.xml><?xml version="1.0" encoding="utf-8"?>
<p:tagLst xmlns:a="http://schemas.openxmlformats.org/drawingml/2006/main" xmlns:r="http://schemas.openxmlformats.org/officeDocument/2006/relationships" xmlns:p="http://schemas.openxmlformats.org/presentationml/2006/main">
  <p:tag name="DVSHAPEID" val="QPX7tvouvPfsPwhaf0yBLj"/>
</p:tagLst>
</file>

<file path=ppt/tags/tag12.xml><?xml version="1.0" encoding="utf-8"?>
<p:tagLst xmlns:a="http://schemas.openxmlformats.org/drawingml/2006/main" xmlns:r="http://schemas.openxmlformats.org/officeDocument/2006/relationships" xmlns:p="http://schemas.openxmlformats.org/presentationml/2006/main">
  <p:tag name="DVSHAPEID" val="Fbb9rMHZoaoFCLjFXiY4aw"/>
</p:tagLst>
</file>

<file path=ppt/tags/tag13.xml><?xml version="1.0" encoding="utf-8"?>
<p:tagLst xmlns:a="http://schemas.openxmlformats.org/drawingml/2006/main" xmlns:r="http://schemas.openxmlformats.org/officeDocument/2006/relationships" xmlns:p="http://schemas.openxmlformats.org/presentationml/2006/main">
  <p:tag name="TIMING" val="|2.4|11.1|11.4"/>
</p:tagLst>
</file>

<file path=ppt/tags/tag14.xml><?xml version="1.0" encoding="utf-8"?>
<p:tagLst xmlns:a="http://schemas.openxmlformats.org/drawingml/2006/main" xmlns:r="http://schemas.openxmlformats.org/officeDocument/2006/relationships" xmlns:p="http://schemas.openxmlformats.org/presentationml/2006/main">
  <p:tag name="DVSHAPEID" val="Fbb9rMHZoaoFCLjFXiY4aw"/>
</p:tagLst>
</file>

<file path=ppt/tags/tag15.xml><?xml version="1.0" encoding="utf-8"?>
<p:tagLst xmlns:a="http://schemas.openxmlformats.org/drawingml/2006/main" xmlns:r="http://schemas.openxmlformats.org/officeDocument/2006/relationships" xmlns:p="http://schemas.openxmlformats.org/presentationml/2006/main">
  <p:tag name="DVSECTIONID" val="AwOahDbkaJLWGgJh11j9n3"/>
  <p:tag name="TIMING" val="|13.2"/>
</p:tagLst>
</file>

<file path=ppt/tags/tag16.xml><?xml version="1.0" encoding="utf-8"?>
<p:tagLst xmlns:a="http://schemas.openxmlformats.org/drawingml/2006/main" xmlns:r="http://schemas.openxmlformats.org/officeDocument/2006/relationships" xmlns:p="http://schemas.openxmlformats.org/presentationml/2006/main">
  <p:tag name="DVSHAPEID" val="3GwX0UPMFrwtIzGAMVlPd8"/>
</p:tagLst>
</file>

<file path=ppt/tags/tag17.xml><?xml version="1.0" encoding="utf-8"?>
<p:tagLst xmlns:a="http://schemas.openxmlformats.org/drawingml/2006/main" xmlns:r="http://schemas.openxmlformats.org/officeDocument/2006/relationships" xmlns:p="http://schemas.openxmlformats.org/presentationml/2006/main">
  <p:tag name="DVSHAPEID" val="il4WJdsqHmQRXcBTi6BEhs"/>
</p:tagLst>
</file>

<file path=ppt/tags/tag18.xml><?xml version="1.0" encoding="utf-8"?>
<p:tagLst xmlns:a="http://schemas.openxmlformats.org/drawingml/2006/main" xmlns:r="http://schemas.openxmlformats.org/officeDocument/2006/relationships" xmlns:p="http://schemas.openxmlformats.org/presentationml/2006/main">
  <p:tag name="DVSHAPEID" val="pX6mCgD6UziUnbT3bCkeJ9"/>
</p:tagLst>
</file>

<file path=ppt/tags/tag19.xml><?xml version="1.0" encoding="utf-8"?>
<p:tagLst xmlns:a="http://schemas.openxmlformats.org/drawingml/2006/main" xmlns:r="http://schemas.openxmlformats.org/officeDocument/2006/relationships" xmlns:p="http://schemas.openxmlformats.org/presentationml/2006/main">
  <p:tag name="DVSHAPEID" val="CQBuZSCfeyRQV6QmBbNAsh"/>
</p:tagLst>
</file>

<file path=ppt/tags/tag20.xml><?xml version="1.0" encoding="utf-8"?>
<p:tagLst xmlns:a="http://schemas.openxmlformats.org/drawingml/2006/main" xmlns:r="http://schemas.openxmlformats.org/officeDocument/2006/relationships" xmlns:p="http://schemas.openxmlformats.org/presentationml/2006/main">
  <p:tag name="DVSHAPEID" val="z2Pp0fUYk2IgkfK7gKuFkJ"/>
</p:tagLst>
</file>

<file path=ppt/tags/tag21.xml><?xml version="1.0" encoding="utf-8"?>
<p:tagLst xmlns:a="http://schemas.openxmlformats.org/drawingml/2006/main" xmlns:r="http://schemas.openxmlformats.org/officeDocument/2006/relationships" xmlns:p="http://schemas.openxmlformats.org/presentationml/2006/main">
  <p:tag name="DVSHAPEID" val="3wfMcO18q9GlgyEzSmkfeO"/>
</p:tagLst>
</file>

<file path=ppt/tags/tag22.xml><?xml version="1.0" encoding="utf-8"?>
<p:tagLst xmlns:a="http://schemas.openxmlformats.org/drawingml/2006/main" xmlns:r="http://schemas.openxmlformats.org/officeDocument/2006/relationships" xmlns:p="http://schemas.openxmlformats.org/presentationml/2006/main">
  <p:tag name="DVSHAPEID" val="7FLBBtV36NWQZiad35WbBz"/>
</p:tagLst>
</file>

<file path=ppt/tags/tag23.xml><?xml version="1.0" encoding="utf-8"?>
<p:tagLst xmlns:a="http://schemas.openxmlformats.org/drawingml/2006/main" xmlns:r="http://schemas.openxmlformats.org/officeDocument/2006/relationships" xmlns:p="http://schemas.openxmlformats.org/presentationml/2006/main">
  <p:tag name="NOPREFERENCE" val="False"/>
  <p:tag name="DELIMITERS" val="3.1"/>
  <p:tag name="TIMING" val="|4.3|12.7|14.3|20.6|9.6|13.6"/>
</p:tagLst>
</file>

<file path=ppt/tags/tag24.xml><?xml version="1.0" encoding="utf-8"?>
<p:tagLst xmlns:a="http://schemas.openxmlformats.org/drawingml/2006/main" xmlns:r="http://schemas.openxmlformats.org/officeDocument/2006/relationships" xmlns:p="http://schemas.openxmlformats.org/presentationml/2006/main">
  <p:tag name="DVSHAPEID" val="Fbb9rMHZoaoFCLjFXiY4aw"/>
</p:tagLst>
</file>

<file path=ppt/tags/tag25.xml><?xml version="1.0" encoding="utf-8"?>
<p:tagLst xmlns:a="http://schemas.openxmlformats.org/drawingml/2006/main" xmlns:r="http://schemas.openxmlformats.org/officeDocument/2006/relationships" xmlns:p="http://schemas.openxmlformats.org/presentationml/2006/main">
  <p:tag name="TIMING" val="|11.4"/>
</p:tagLst>
</file>

<file path=ppt/tags/tag26.xml><?xml version="1.0" encoding="utf-8"?>
<p:tagLst xmlns:a="http://schemas.openxmlformats.org/drawingml/2006/main" xmlns:r="http://schemas.openxmlformats.org/officeDocument/2006/relationships" xmlns:p="http://schemas.openxmlformats.org/presentationml/2006/main">
  <p:tag name="NOPREFERENCE" val="False"/>
  <p:tag name="DELIMITERS" val="3.1"/>
  <p:tag name="TIMING" val="|1.2|27|21.1|28.3|18.9"/>
</p:tagLst>
</file>

<file path=ppt/tags/tag27.xml><?xml version="1.0" encoding="utf-8"?>
<p:tagLst xmlns:a="http://schemas.openxmlformats.org/drawingml/2006/main" xmlns:r="http://schemas.openxmlformats.org/officeDocument/2006/relationships" xmlns:p="http://schemas.openxmlformats.org/presentationml/2006/main">
  <p:tag name="DVSHAPEID" val="Fbb9rMHZoaoFCLjFXiY4aw"/>
</p:tagLst>
</file>

<file path=ppt/tags/tag28.xml><?xml version="1.0" encoding="utf-8"?>
<p:tagLst xmlns:a="http://schemas.openxmlformats.org/drawingml/2006/main" xmlns:r="http://schemas.openxmlformats.org/officeDocument/2006/relationships" xmlns:p="http://schemas.openxmlformats.org/presentationml/2006/main">
  <p:tag name="TIMING" val="|6.8"/>
</p:tagLst>
</file>

<file path=ppt/tags/tag29.xml><?xml version="1.0" encoding="utf-8"?>
<p:tagLst xmlns:a="http://schemas.openxmlformats.org/drawingml/2006/main" xmlns:r="http://schemas.openxmlformats.org/officeDocument/2006/relationships" xmlns:p="http://schemas.openxmlformats.org/presentationml/2006/main">
  <p:tag name="TIMING" val="|5.2"/>
</p:tagLst>
</file>

<file path=ppt/tags/tag30.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1.xml><?xml version="1.0" encoding="utf-8"?>
<p:tagLst xmlns:a="http://schemas.openxmlformats.org/drawingml/2006/main" xmlns:r="http://schemas.openxmlformats.org/officeDocument/2006/relationships" xmlns:p="http://schemas.openxmlformats.org/presentationml/2006/main">
  <p:tag name="TIMING" val="|20.8"/>
</p:tagLst>
</file>

<file path=ppt/tags/tag3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3.xml><?xml version="1.0" encoding="utf-8"?>
<p:tagLst xmlns:a="http://schemas.openxmlformats.org/drawingml/2006/main" xmlns:r="http://schemas.openxmlformats.org/officeDocument/2006/relationships" xmlns:p="http://schemas.openxmlformats.org/presentationml/2006/main">
  <p:tag name="TIMING" val="|4.2|16.2|14.8"/>
</p:tagLst>
</file>

<file path=ppt/tags/tag34.xml><?xml version="1.0" encoding="utf-8"?>
<p:tagLst xmlns:a="http://schemas.openxmlformats.org/drawingml/2006/main" xmlns:r="http://schemas.openxmlformats.org/officeDocument/2006/relationships" xmlns:p="http://schemas.openxmlformats.org/presentationml/2006/main">
  <p:tag name="DVSHAPEID" val="Fbb9rMHZoaoFCLjFXiY4aw"/>
</p:tagLst>
</file>

<file path=ppt/tags/tag35.xml><?xml version="1.0" encoding="utf-8"?>
<p:tagLst xmlns:a="http://schemas.openxmlformats.org/drawingml/2006/main" xmlns:r="http://schemas.openxmlformats.org/officeDocument/2006/relationships" xmlns:p="http://schemas.openxmlformats.org/presentationml/2006/main">
  <p:tag name="TIMING" val="|31.1|55|17.4"/>
</p:tagLst>
</file>

<file path=ppt/tags/tag36.xml><?xml version="1.0" encoding="utf-8"?>
<p:tagLst xmlns:a="http://schemas.openxmlformats.org/drawingml/2006/main" xmlns:r="http://schemas.openxmlformats.org/officeDocument/2006/relationships" xmlns:p="http://schemas.openxmlformats.org/presentationml/2006/main">
  <p:tag name="NOPREFERENCE" val="False"/>
  <p:tag name="DELIMITERS" val="3.1"/>
  <p:tag name="TIMING" val="|2.8|8.8|6.3|6.8|7.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5692DC8A0C6A049BFBE823FE0C576E0" ma:contentTypeVersion="12" ma:contentTypeDescription="Create a new document." ma:contentTypeScope="" ma:versionID="585e011e3642569df5f6ce43acaf6fad">
  <xsd:schema xmlns:xsd="http://www.w3.org/2001/XMLSchema" xmlns:xs="http://www.w3.org/2001/XMLSchema" xmlns:p="http://schemas.microsoft.com/office/2006/metadata/properties" xmlns:ns2="028b475b-98de-40c3-b0b2-1dade3d58967" xmlns:ns3="c6510bda-33df-4f81-b844-1d99bb44bb9a" targetNamespace="http://schemas.microsoft.com/office/2006/metadata/properties" ma:root="true" ma:fieldsID="fdc89047bb950f87a39cdc9f84cb0ba7" ns2:_="" ns3:_="">
    <xsd:import namespace="028b475b-98de-40c3-b0b2-1dade3d58967"/>
    <xsd:import namespace="c6510bda-33df-4f81-b844-1d99bb44bb9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b475b-98de-40c3-b0b2-1dade3d58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6510bda-33df-4f81-b844-1d99bb44bb9a"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1339D5C-A32B-49CA-A7D1-1B592D4FDE02}"/>
</file>

<file path=customXml/itemProps2.xml><?xml version="1.0" encoding="utf-8"?>
<ds:datastoreItem xmlns:ds="http://schemas.openxmlformats.org/officeDocument/2006/customXml" ds:itemID="{F4C9A396-E011-4F50-A351-BD35A7DF389E}"/>
</file>

<file path=customXml/itemProps3.xml><?xml version="1.0" encoding="utf-8"?>
<ds:datastoreItem xmlns:ds="http://schemas.openxmlformats.org/officeDocument/2006/customXml" ds:itemID="{54EED7C5-45E6-4FF4-8B6F-38B0A26F680E}"/>
</file>

<file path=docProps/app.xml><?xml version="1.0" encoding="utf-8"?>
<Properties xmlns="http://schemas.openxmlformats.org/officeDocument/2006/extended-properties" xmlns:vt="http://schemas.openxmlformats.org/officeDocument/2006/docPropsVTypes">
  <TotalTime>1961</TotalTime>
  <Words>1106</Words>
  <Application>Microsoft Office PowerPoint</Application>
  <PresentationFormat>Widescreen</PresentationFormat>
  <Paragraphs>205</Paragraphs>
  <Slides>30</Slides>
  <Notes>9</Notes>
  <HiddenSlides>0</HiddenSlides>
  <MMClips>30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     Thoracic Ultrasound in Context:  Pleural Procedure Safety   Rahul Bhatnagar Consultant Respiratory Physician / Honorary Senior Lecturer  BTS Thoracic Ultrasound Module      </vt:lpstr>
      <vt:lpstr>Outline</vt:lpstr>
      <vt:lpstr>Improved safety</vt:lpstr>
      <vt:lpstr>Real Life Quotes</vt:lpstr>
      <vt:lpstr>PowerPoint Presentation</vt:lpstr>
      <vt:lpstr>Retrospective survey of critical incidents associated with chest drain insertion in 101 acute Trusts (2003-2008)</vt:lpstr>
      <vt:lpstr>TUS Evidence - 1</vt:lpstr>
      <vt:lpstr>TUS Evidence - 2</vt:lpstr>
      <vt:lpstr>PowerPoint Presentation</vt:lpstr>
      <vt:lpstr>Uses for Tus - inpatient</vt:lpstr>
      <vt:lpstr>Respiratory Ward / Procedure Room</vt:lpstr>
      <vt:lpstr>PowerPoint Presentation</vt:lpstr>
      <vt:lpstr>PowerPoint Presentation</vt:lpstr>
      <vt:lpstr>PowerPoint Presentation</vt:lpstr>
      <vt:lpstr>PowerPoint Presentation</vt:lpstr>
      <vt:lpstr>PowerPoint Presentation</vt:lpstr>
      <vt:lpstr>Uses for tus - outpatient</vt:lpstr>
      <vt:lpstr>Uses – Outpatients / Procedure list </vt:lpstr>
      <vt:lpstr> TUS for Diagnosis</vt:lpstr>
      <vt:lpstr>PowerPoint Presentation</vt:lpstr>
      <vt:lpstr>PowerPoint Presentation</vt:lpstr>
      <vt:lpstr>Cautions</vt:lpstr>
      <vt:lpstr>Pleural Effusions</vt:lpstr>
      <vt:lpstr> </vt:lpstr>
      <vt:lpstr>Bedside Ultrasound</vt:lpstr>
      <vt:lpstr>PowerPoint Presentation</vt:lpstr>
      <vt:lpstr>Key Points</vt:lpstr>
      <vt:lpstr>Intercostal Vessels</vt:lpstr>
      <vt:lpstr>Pitfalls in Pneumothorax Identification</vt:lpstr>
      <vt:lpstr>Summary Points</vt:lpstr>
    </vt:vector>
  </TitlesOfParts>
  <Company>DELLNBX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AN AMBULATORY PLEURAL SERVICE: COSTS AND BENEFITS</dc:title>
  <dc:creator>Rahul Bhatnagar</dc:creator>
  <cp:lastModifiedBy>Rahul Bhatnagar</cp:lastModifiedBy>
  <cp:revision>71</cp:revision>
  <dcterms:created xsi:type="dcterms:W3CDTF">2013-11-28T15:15:24Z</dcterms:created>
  <dcterms:modified xsi:type="dcterms:W3CDTF">2021-11-30T17:07:36Z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2027200.00000000</vt:lpwstr>
  </property>
  <property fmtid="{D5CDD505-2E9C-101B-9397-08002B2CF9AE}" pid="3" name="ContentTypeId">
    <vt:lpwstr>0x01010035692DC8A0C6A049BFBE823FE0C576E0</vt:lpwstr>
  </property>
</Properties>
</file>