
<file path=[Content_Types].xml><?xml version="1.0" encoding="utf-8"?>
<Types xmlns="http://schemas.openxmlformats.org/package/2006/content-types">
  <Default Extension="png" ContentType="image/png"/>
  <Default Extension="jpeg" ContentType="image/jpeg"/>
  <Default Extension="mov" ContentType="video/quicktime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337" r:id="rId2"/>
    <p:sldId id="335" r:id="rId3"/>
    <p:sldId id="322" r:id="rId4"/>
    <p:sldId id="259" r:id="rId5"/>
    <p:sldId id="263" r:id="rId6"/>
    <p:sldId id="264" r:id="rId7"/>
    <p:sldId id="268" r:id="rId8"/>
    <p:sldId id="341" r:id="rId9"/>
    <p:sldId id="342" r:id="rId10"/>
    <p:sldId id="269" r:id="rId11"/>
    <p:sldId id="270" r:id="rId12"/>
    <p:sldId id="271" r:id="rId13"/>
    <p:sldId id="325" r:id="rId14"/>
    <p:sldId id="330" r:id="rId15"/>
    <p:sldId id="273" r:id="rId16"/>
    <p:sldId id="328" r:id="rId17"/>
    <p:sldId id="274" r:id="rId18"/>
    <p:sldId id="331" r:id="rId19"/>
    <p:sldId id="332" r:id="rId20"/>
    <p:sldId id="333" r:id="rId21"/>
    <p:sldId id="340" r:id="rId22"/>
    <p:sldId id="334" r:id="rId23"/>
    <p:sldId id="327" r:id="rId24"/>
    <p:sldId id="343" r:id="rId25"/>
    <p:sldId id="338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34843" autoAdjust="0"/>
    <p:restoredTop sz="77915"/>
  </p:normalViewPr>
  <p:slideViewPr>
    <p:cSldViewPr snapToGrid="0">
      <p:cViewPr varScale="1">
        <p:scale>
          <a:sx n="85" d="100"/>
          <a:sy n="85" d="100"/>
        </p:scale>
        <p:origin x="7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NTON, Andrew (THE NEWCASTLE UPON TYNE HOSPITALS NHS FOUNDATION TRUST)" userId="c97cc3bd-6e6d-4606-81d3-91361293bf85" providerId="ADAL" clId="{434D7CFD-B175-4F4C-B66A-FFAB220B4802}"/>
    <pc:docChg chg="modSld sldOrd">
      <pc:chgData name="STANTON, Andrew (THE NEWCASTLE UPON TYNE HOSPITALS NHS FOUNDATION TRUST)" userId="c97cc3bd-6e6d-4606-81d3-91361293bf85" providerId="ADAL" clId="{434D7CFD-B175-4F4C-B66A-FFAB220B4802}" dt="2022-11-17T11:36:29.225" v="1"/>
      <pc:docMkLst>
        <pc:docMk/>
      </pc:docMkLst>
      <pc:sldChg chg="ord">
        <pc:chgData name="STANTON, Andrew (THE NEWCASTLE UPON TYNE HOSPITALS NHS FOUNDATION TRUST)" userId="c97cc3bd-6e6d-4606-81d3-91361293bf85" providerId="ADAL" clId="{434D7CFD-B175-4F4C-B66A-FFAB220B4802}" dt="2022-11-17T11:36:29.225" v="1"/>
        <pc:sldMkLst>
          <pc:docMk/>
          <pc:sldMk cId="147260035" sldId="274"/>
        </pc:sldMkLst>
      </pc:sldChg>
    </pc:docChg>
  </pc:docChgLst>
  <pc:docChgLst>
    <pc:chgData name="STANTON, Andrew (THE NEWCASTLE UPON TYNE HOSPITALS NHS FOUNDATION TRUST)" userId="c97cc3bd-6e6d-4606-81d3-91361293bf85" providerId="ADAL" clId="{6B897BE1-E9D3-49A9-85E1-5D93D31BD8F5}"/>
    <pc:docChg chg="custSel modSld">
      <pc:chgData name="STANTON, Andrew (THE NEWCASTLE UPON TYNE HOSPITALS NHS FOUNDATION TRUST)" userId="c97cc3bd-6e6d-4606-81d3-91361293bf85" providerId="ADAL" clId="{6B897BE1-E9D3-49A9-85E1-5D93D31BD8F5}" dt="2022-07-27T10:04:37.671" v="240" actId="20577"/>
      <pc:docMkLst>
        <pc:docMk/>
      </pc:docMkLst>
      <pc:sldChg chg="modAnim modNotesTx">
        <pc:chgData name="STANTON, Andrew (THE NEWCASTLE UPON TYNE HOSPITALS NHS FOUNDATION TRUST)" userId="c97cc3bd-6e6d-4606-81d3-91361293bf85" providerId="ADAL" clId="{6B897BE1-E9D3-49A9-85E1-5D93D31BD8F5}" dt="2022-07-27T10:04:37.671" v="240" actId="20577"/>
        <pc:sldMkLst>
          <pc:docMk/>
          <pc:sldMk cId="3865344631" sldId="33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64A12E-CC71-4E4A-B718-DF3991D985D9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8C4B1E-455A-4D12-BF95-462925582C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993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9928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LEFT – liver, normal dome-shaped diaphragm, anechoic pleural fluid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RIGHT – echogenic fluid, flattened diaphragm, atelectatic lung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0836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dirty="0">
                <a:latin typeface="Times New Roman" panose="02020603050405020304" pitchFamily="18" charset="0"/>
                <a:ea typeface="ＭＳ Ｐゴシック" panose="020B0600070205080204" pitchFamily="34" charset="-128"/>
              </a:rPr>
              <a:t>A septation is the sonographic description of a fibrin strand. In the early phase of their development, septations are thin and mobile in appearance and progress to thick and fixed mature adhesions.</a:t>
            </a:r>
          </a:p>
          <a:p>
            <a:endParaRPr lang="en-US" altLang="en-US" dirty="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  <a:p>
            <a:r>
              <a:rPr lang="en-US" altLang="en-US" dirty="0">
                <a:latin typeface="Times New Roman" panose="02020603050405020304" pitchFamily="18" charset="0"/>
                <a:ea typeface="ＭＳ Ｐゴシック" panose="020B0600070205080204" pitchFamily="34" charset="-128"/>
              </a:rPr>
              <a:t>How to quantify?</a:t>
            </a:r>
          </a:p>
          <a:p>
            <a:r>
              <a:rPr lang="en-GB" dirty="0"/>
              <a:t>No of septations visible through vertical plane</a:t>
            </a:r>
          </a:p>
          <a:p>
            <a:pPr lvl="1"/>
            <a:r>
              <a:rPr lang="en-GB" dirty="0"/>
              <a:t>Mild – 1-2</a:t>
            </a:r>
          </a:p>
          <a:p>
            <a:pPr lvl="1"/>
            <a:r>
              <a:rPr lang="en-GB" dirty="0"/>
              <a:t>Moderate 3-4</a:t>
            </a:r>
          </a:p>
          <a:p>
            <a:pPr lvl="1"/>
            <a:r>
              <a:rPr lang="en-GB" dirty="0"/>
              <a:t>Severe &gt;/=5</a:t>
            </a:r>
          </a:p>
          <a:p>
            <a:endParaRPr lang="en-US" altLang="en-US" dirty="0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916841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Moderately </a:t>
            </a:r>
            <a:r>
              <a:rPr lang="en-GB" dirty="0" err="1"/>
              <a:t>septated</a:t>
            </a:r>
            <a:r>
              <a:rPr lang="en-GB" dirty="0"/>
              <a:t>, echogenic effusion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840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Severely </a:t>
            </a:r>
            <a:r>
              <a:rPr lang="en-GB" dirty="0" err="1"/>
              <a:t>septated</a:t>
            </a:r>
            <a:r>
              <a:rPr lang="en-GB" dirty="0"/>
              <a:t> effusion, highly organised in places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6219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Severely septated/ </a:t>
            </a:r>
            <a:r>
              <a:rPr lang="en-GB" dirty="0" err="1"/>
              <a:t>superficically</a:t>
            </a:r>
            <a:r>
              <a:rPr lang="en-GB" dirty="0"/>
              <a:t> organised collection forming clear locules (with septations within) and distal consolidated lung with a thick mature adhesion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5364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When septations form enclosed webs such as this they are commonly referred to as locules – this would be described as a heavily loculated collection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452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Example of a fibrin ‘sheet’ in a very mature infected collection. A spinal needle was inserted right down to the distal locule to aspirate fluid and insert a chest tube.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6814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Anechoic fluid overlying consolidated lung.</a:t>
            </a:r>
          </a:p>
          <a:p>
            <a:endParaRPr lang="en-GB" dirty="0"/>
          </a:p>
          <a:p>
            <a:r>
              <a:rPr lang="en-GB" dirty="0"/>
              <a:t>Answer: Depending on clinical context and expertise of operator it may be…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681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Answer: Too small, static image but example of where remembering ultrasound is a dynamic tool and this does not take into account normal movement of lung / diaphragm in and out of the needle trajectory with respiration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1997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Answer: Very high risk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3432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Parietal pleural thickening</a:t>
            </a:r>
          </a:p>
          <a:p>
            <a:endParaRPr lang="en-GB" dirty="0"/>
          </a:p>
          <a:p>
            <a:r>
              <a:rPr lang="en-GB" dirty="0"/>
              <a:t>LEFT – irregular, craggy and more </a:t>
            </a:r>
            <a:r>
              <a:rPr lang="en-GB" dirty="0" err="1"/>
              <a:t>concerening</a:t>
            </a:r>
            <a:r>
              <a:rPr lang="en-GB" dirty="0"/>
              <a:t> for a malignant process</a:t>
            </a:r>
          </a:p>
          <a:p>
            <a:endParaRPr lang="en-GB" dirty="0"/>
          </a:p>
          <a:p>
            <a:r>
              <a:rPr lang="en-GB" dirty="0"/>
              <a:t>RIGHT – more smooth and benign in appearance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5229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Small effusion with parietal thickening above calipers and visceral thickening below, lots of B lines in underlying lung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0309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Pleural thickening (poorly defined without doppler-  grey density noted by </a:t>
            </a:r>
            <a:r>
              <a:rPr lang="en-GB" dirty="0" err="1"/>
              <a:t>calipers</a:t>
            </a:r>
            <a:r>
              <a:rPr lang="en-GB" dirty="0"/>
              <a:t>). Becomes clearer with doppler as fluid colour sign can be seen immediately distal to pleural thickening representing pleural effusion</a:t>
            </a:r>
          </a:p>
          <a:p>
            <a:endParaRPr lang="en-GB" dirty="0"/>
          </a:p>
          <a:p>
            <a:r>
              <a:rPr lang="en-GB" dirty="0"/>
              <a:t>Tip: Remember to set focal point correctly!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0083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LEFT: Thin area of parietal pleural thickening </a:t>
            </a:r>
          </a:p>
          <a:p>
            <a:endParaRPr lang="en-GB" dirty="0"/>
          </a:p>
          <a:p>
            <a:r>
              <a:rPr lang="en-GB" dirty="0"/>
              <a:t>RIGHT: fluid colour sign – showing random ‘flow’ of effusion due to absence of blood vessels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3952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Thickening in absence of fluid, may be hard to tell but its a sliver of greyness rather than black, no doppler signal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6741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Very organized collection with thickening above IPC in middle of frame, doppler on shows minimal fluid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512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Very thin layer of parietal thickening with anechoic pleural effusion, better seen in corresponding video clip</a:t>
            </a:r>
          </a:p>
          <a:p>
            <a:endParaRPr lang="en-US" dirty="0"/>
          </a:p>
          <a:p>
            <a:r>
              <a:rPr lang="en-US" dirty="0"/>
              <a:t>There is also visceral pleural </a:t>
            </a:r>
            <a:r>
              <a:rPr lang="en-US" dirty="0" err="1"/>
              <a:t>tumour</a:t>
            </a:r>
            <a:r>
              <a:rPr lang="en-US" dirty="0"/>
              <a:t> above lung edge (see additional image with legend) with underlying lung appearances hard to interpret (? Atelectasis ? Consolidation, ultrasound air bronchograms not clearly seen)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72182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Young patient with sarcoma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3785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Mixed density pleural tumour from myxofibrosarcoma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8178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Pleural </a:t>
            </a:r>
            <a:r>
              <a:rPr lang="en-US" dirty="0" err="1"/>
              <a:t>tumour</a:t>
            </a:r>
            <a:r>
              <a:rPr lang="en-US" dirty="0"/>
              <a:t> with IPC in situ (and embedded in </a:t>
            </a:r>
            <a:r>
              <a:rPr lang="en-US" dirty="0" err="1"/>
              <a:t>tumour</a:t>
            </a:r>
            <a:r>
              <a:rPr lang="en-US" dirty="0"/>
              <a:t>…)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6164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LEFT – echogenic effusion with visible ‘swirling’ in the presence of costophrenic nodule</a:t>
            </a:r>
          </a:p>
          <a:p>
            <a:endParaRPr lang="en-US" dirty="0"/>
          </a:p>
          <a:p>
            <a:r>
              <a:rPr lang="en-US" dirty="0"/>
              <a:t>RIGHT - Diaphragm </a:t>
            </a:r>
            <a:r>
              <a:rPr lang="en-US" dirty="0" err="1"/>
              <a:t>tumour</a:t>
            </a:r>
            <a:r>
              <a:rPr lang="en-US" dirty="0"/>
              <a:t> nodules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1223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Large diaphragmatic nodule sampled at thoracoscopy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7116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Diaphragm nodularity including very flattened diaphragm from large effusion on right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8C4B1E-455A-4D12-BF95-462925582C05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7393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97418-AEF9-42D2-B2D9-13093FBFDFD0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D465A-99A8-453E-92E8-42F764281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875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97418-AEF9-42D2-B2D9-13093FBFDFD0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D465A-99A8-453E-92E8-42F764281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674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97418-AEF9-42D2-B2D9-13093FBFDFD0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D465A-99A8-453E-92E8-42F764281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177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97418-AEF9-42D2-B2D9-13093FBFDFD0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D465A-99A8-453E-92E8-42F764281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084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97418-AEF9-42D2-B2D9-13093FBFDFD0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D465A-99A8-453E-92E8-42F764281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3970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97418-AEF9-42D2-B2D9-13093FBFDFD0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D465A-99A8-453E-92E8-42F764281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886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97418-AEF9-42D2-B2D9-13093FBFDFD0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D465A-99A8-453E-92E8-42F764281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679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97418-AEF9-42D2-B2D9-13093FBFDFD0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D465A-99A8-453E-92E8-42F764281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582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97418-AEF9-42D2-B2D9-13093FBFDFD0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D465A-99A8-453E-92E8-42F764281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649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97418-AEF9-42D2-B2D9-13093FBFDFD0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D465A-99A8-453E-92E8-42F764281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798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97418-AEF9-42D2-B2D9-13093FBFDFD0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6D465A-99A8-453E-92E8-42F764281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7754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8382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914400" y="1676400"/>
            <a:ext cx="10363200" cy="44196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961773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A97418-AEF9-42D2-B2D9-13093FBFDFD0}" type="datetimeFigureOut">
              <a:rPr lang="en-GB" smtClean="0"/>
              <a:t>17/11/2022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D465A-99A8-453E-92E8-42F764281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214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21.png"/><Relationship Id="rId4" Type="http://schemas.microsoft.com/office/2007/relationships/hdphoto" Target="../media/hdphoto4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5" Type="http://schemas.openxmlformats.org/officeDocument/2006/relationships/image" Target="../media/image23.png"/><Relationship Id="rId4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5.png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6" Type="http://schemas.microsoft.com/office/2007/relationships/hdphoto" Target="../media/hdphoto6.wdp"/><Relationship Id="rId5" Type="http://schemas.openxmlformats.org/officeDocument/2006/relationships/image" Target="../media/image24.png"/><Relationship Id="rId4" Type="http://schemas.openxmlformats.org/officeDocument/2006/relationships/notesSlide" Target="../notesSlides/notesSlide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ov"/><Relationship Id="rId1" Type="http://schemas.microsoft.com/office/2007/relationships/media" Target="../media/media3.mov"/><Relationship Id="rId5" Type="http://schemas.openxmlformats.org/officeDocument/2006/relationships/image" Target="../media/image30.png"/><Relationship Id="rId4" Type="http://schemas.openxmlformats.org/officeDocument/2006/relationships/notesSlide" Target="../notesSlides/notesSl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C1556-FFF9-7A69-673B-F0B0E04906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78719"/>
            <a:ext cx="9144000" cy="1327326"/>
          </a:xfrm>
        </p:spPr>
        <p:txBody>
          <a:bodyPr>
            <a:normAutofit fontScale="90000"/>
          </a:bodyPr>
          <a:lstStyle/>
          <a:p>
            <a:r>
              <a:rPr lang="en-GB" dirty="0"/>
              <a:t>Thoracic Ultrasound Practical Training – Supporting material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8D3BD2-E47E-CE85-9A34-AC1D802C5D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65956" y="4492978"/>
            <a:ext cx="9527822" cy="764822"/>
          </a:xfrm>
        </p:spPr>
        <p:txBody>
          <a:bodyPr>
            <a:normAutofit fontScale="92500"/>
          </a:bodyPr>
          <a:lstStyle/>
          <a:p>
            <a:r>
              <a:rPr lang="en-GB" dirty="0"/>
              <a:t>Collated by Andrew Stanton and </a:t>
            </a:r>
            <a:r>
              <a:rPr lang="en-GB" dirty="0" err="1"/>
              <a:t>Eihab</a:t>
            </a:r>
            <a:r>
              <a:rPr lang="en-GB" dirty="0"/>
              <a:t> </a:t>
            </a:r>
            <a:r>
              <a:rPr lang="en-GB" dirty="0" err="1"/>
              <a:t>Bedawi</a:t>
            </a:r>
            <a:r>
              <a:rPr lang="en-GB" dirty="0"/>
              <a:t>, BTS Thoracic Ultrasound Working group, June 2022, with thanks to Oxford Pleural Unit for selected images</a:t>
            </a:r>
          </a:p>
        </p:txBody>
      </p:sp>
    </p:spTree>
    <p:extLst>
      <p:ext uri="{BB962C8B-B14F-4D97-AF65-F5344CB8AC3E}">
        <p14:creationId xmlns:p14="http://schemas.microsoft.com/office/powerpoint/2010/main" val="940660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6D22A-1783-A797-3EC0-4CA431FB24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TUS Practical training – supporting material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CABBE5-DB0B-16BD-ADAB-F5A7323C44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This material is intended as an optional adjunct to the practical training component of the primary TUS operator pathway. Depending on the patient mix recruited for face-to-face training, it may help demonstrate certain pathology where not available.</a:t>
            </a:r>
          </a:p>
          <a:p>
            <a:r>
              <a:rPr lang="en-US" dirty="0"/>
              <a:t>Faculty can use as much or as little as is felt appropriate for time available</a:t>
            </a:r>
          </a:p>
          <a:p>
            <a:r>
              <a:rPr lang="en-US" dirty="0"/>
              <a:t>Slides have some explanatory notes, but they are intentionally kept to  a minimum to allow faculty to discuss potential associated clinical scenarios and reasons for / against intervention in certain situations</a:t>
            </a:r>
          </a:p>
          <a:p>
            <a:r>
              <a:rPr lang="en-US" dirty="0"/>
              <a:t>Videos are best viewed without enlarging to avoid loss of resolution</a:t>
            </a:r>
          </a:p>
          <a:p>
            <a:r>
              <a:rPr lang="en-US" dirty="0"/>
              <a:t>Examples are provided of:</a:t>
            </a:r>
          </a:p>
          <a:p>
            <a:pPr lvl="1"/>
            <a:r>
              <a:rPr lang="en-GB" dirty="0"/>
              <a:t>Echogenic effusion</a:t>
            </a:r>
          </a:p>
          <a:p>
            <a:pPr lvl="1"/>
            <a:r>
              <a:rPr lang="en-GB" dirty="0"/>
              <a:t>Varying degrees of septation</a:t>
            </a:r>
          </a:p>
          <a:p>
            <a:pPr lvl="1"/>
            <a:r>
              <a:rPr lang="en-GB" dirty="0"/>
              <a:t>Small effusions</a:t>
            </a:r>
          </a:p>
          <a:p>
            <a:pPr lvl="1"/>
            <a:r>
              <a:rPr lang="en-GB" dirty="0"/>
              <a:t>Pleural thickening</a:t>
            </a:r>
          </a:p>
          <a:p>
            <a:pPr lvl="1"/>
            <a:r>
              <a:rPr lang="en-GB" dirty="0"/>
              <a:t>Nodularity /pleural tumour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8742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A2D0D453-6504-4630-9E25-77FCCF8F32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663" y="2509444"/>
            <a:ext cx="5499068" cy="342614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1DB944B-92ED-4DFB-88DD-90954D766768}"/>
              </a:ext>
            </a:extLst>
          </p:cNvPr>
          <p:cNvSpPr txBox="1"/>
          <p:nvPr/>
        </p:nvSpPr>
        <p:spPr>
          <a:xfrm>
            <a:off x="1611920" y="1411721"/>
            <a:ext cx="26363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Anechoic/ Non-echogenic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F8E3373-139B-4C15-A237-BAF2D31517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7987" y="2060020"/>
            <a:ext cx="4903227" cy="406204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13CA0E6-36EF-44DA-B1F4-782AD6A19427}"/>
              </a:ext>
            </a:extLst>
          </p:cNvPr>
          <p:cNvSpPr txBox="1"/>
          <p:nvPr/>
        </p:nvSpPr>
        <p:spPr>
          <a:xfrm>
            <a:off x="8149083" y="1361402"/>
            <a:ext cx="24706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Hyperechoic/ Echogenic</a:t>
            </a:r>
          </a:p>
        </p:txBody>
      </p:sp>
    </p:spTree>
    <p:extLst>
      <p:ext uri="{BB962C8B-B14F-4D97-AF65-F5344CB8AC3E}">
        <p14:creationId xmlns:p14="http://schemas.microsoft.com/office/powerpoint/2010/main" val="35651022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1934" y="647292"/>
            <a:ext cx="3744165" cy="3042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413" y="3744047"/>
            <a:ext cx="3720339" cy="3113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1933" y="3849606"/>
            <a:ext cx="3744165" cy="3008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3588" y="671583"/>
            <a:ext cx="3744164" cy="2935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95E68535-A417-EF00-92A8-184F06251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672" y="-42231"/>
            <a:ext cx="10515600" cy="684186"/>
          </a:xfrm>
        </p:spPr>
        <p:txBody>
          <a:bodyPr>
            <a:normAutofit/>
          </a:bodyPr>
          <a:lstStyle/>
          <a:p>
            <a:r>
              <a:rPr lang="en-GB" sz="3200" dirty="0"/>
              <a:t>Septation assessment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E6C68F-3117-4A95-C118-7B8109A407CB}"/>
              </a:ext>
            </a:extLst>
          </p:cNvPr>
          <p:cNvSpPr txBox="1"/>
          <p:nvPr/>
        </p:nvSpPr>
        <p:spPr>
          <a:xfrm>
            <a:off x="437533" y="725998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None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434A4E0-4DEC-8FC6-37BC-BFB326F78C10}"/>
              </a:ext>
            </a:extLst>
          </p:cNvPr>
          <p:cNvSpPr txBox="1"/>
          <p:nvPr/>
        </p:nvSpPr>
        <p:spPr>
          <a:xfrm>
            <a:off x="6553013" y="3934691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Severe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7E5A59A-5BC9-69DA-5C79-B6DFA1AED4E8}"/>
              </a:ext>
            </a:extLst>
          </p:cNvPr>
          <p:cNvSpPr txBox="1"/>
          <p:nvPr/>
        </p:nvSpPr>
        <p:spPr>
          <a:xfrm>
            <a:off x="126714" y="3934691"/>
            <a:ext cx="1212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Moderate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ECD9E9-64E9-507D-A9EE-51054C2507CE}"/>
              </a:ext>
            </a:extLst>
          </p:cNvPr>
          <p:cNvSpPr txBox="1"/>
          <p:nvPr/>
        </p:nvSpPr>
        <p:spPr>
          <a:xfrm>
            <a:off x="6553013" y="722143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Mild</a:t>
            </a:r>
          </a:p>
        </p:txBody>
      </p:sp>
    </p:spTree>
    <p:extLst>
      <p:ext uri="{BB962C8B-B14F-4D97-AF65-F5344CB8AC3E}">
        <p14:creationId xmlns:p14="http://schemas.microsoft.com/office/powerpoint/2010/main" val="3943739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close-up of the ultrasound of a baby&#10;&#10;Description automatically generated with medium confidence">
            <a:extLst>
              <a:ext uri="{FF2B5EF4-FFF2-40B4-BE49-F238E27FC236}">
                <a16:creationId xmlns:a16="http://schemas.microsoft.com/office/drawing/2014/main" id="{FC5D64FE-CD72-E3B1-86F9-C4AACF3415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010" y="628649"/>
            <a:ext cx="7365595" cy="5740521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D29B41D-4B93-3F49-50AC-F20CA1507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054" y="2770245"/>
            <a:ext cx="10515600" cy="684186"/>
          </a:xfrm>
        </p:spPr>
        <p:txBody>
          <a:bodyPr>
            <a:normAutofit/>
          </a:bodyPr>
          <a:lstStyle/>
          <a:p>
            <a:r>
              <a:rPr lang="en-GB" sz="4000" dirty="0"/>
              <a:t>Septations 1</a:t>
            </a:r>
          </a:p>
        </p:txBody>
      </p:sp>
    </p:spTree>
    <p:extLst>
      <p:ext uri="{BB962C8B-B14F-4D97-AF65-F5344CB8AC3E}">
        <p14:creationId xmlns:p14="http://schemas.microsoft.com/office/powerpoint/2010/main" val="33696975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 descr="A close-up of the moon&#10;&#10;Description automatically generated with low confidence">
            <a:extLst>
              <a:ext uri="{FF2B5EF4-FFF2-40B4-BE49-F238E27FC236}">
                <a16:creationId xmlns:a16="http://schemas.microsoft.com/office/drawing/2014/main" id="{2DCC342E-A696-E58F-160E-08561BE65B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5332" y="514350"/>
            <a:ext cx="7744175" cy="6070216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AB069EB1-B0A9-E00D-45F6-F744146BF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054" y="2770245"/>
            <a:ext cx="10515600" cy="684186"/>
          </a:xfrm>
        </p:spPr>
        <p:txBody>
          <a:bodyPr>
            <a:normAutofit/>
          </a:bodyPr>
          <a:lstStyle/>
          <a:p>
            <a:r>
              <a:rPr lang="en-GB" sz="4000" dirty="0"/>
              <a:t>Septations 2</a:t>
            </a:r>
          </a:p>
        </p:txBody>
      </p:sp>
    </p:spTree>
    <p:extLst>
      <p:ext uri="{BB962C8B-B14F-4D97-AF65-F5344CB8AC3E}">
        <p14:creationId xmlns:p14="http://schemas.microsoft.com/office/powerpoint/2010/main" val="982157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 picture containing calendar&#10;&#10;Description automatically generated">
            <a:extLst>
              <a:ext uri="{FF2B5EF4-FFF2-40B4-BE49-F238E27FC236}">
                <a16:creationId xmlns:a16="http://schemas.microsoft.com/office/drawing/2014/main" id="{17C14018-21BD-4934-94DA-B24FB724F7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2" r="2" b="-750"/>
          <a:stretch/>
        </p:blipFill>
        <p:spPr>
          <a:xfrm>
            <a:off x="3463637" y="597451"/>
            <a:ext cx="7661564" cy="5789494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EC0A2F69-373E-4342-7543-51C1B39E7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054" y="2770245"/>
            <a:ext cx="10515600" cy="684186"/>
          </a:xfrm>
        </p:spPr>
        <p:txBody>
          <a:bodyPr>
            <a:normAutofit/>
          </a:bodyPr>
          <a:lstStyle/>
          <a:p>
            <a:r>
              <a:rPr lang="en-GB" sz="4000" dirty="0"/>
              <a:t>Septations 3</a:t>
            </a:r>
          </a:p>
        </p:txBody>
      </p:sp>
    </p:spTree>
    <p:extLst>
      <p:ext uri="{BB962C8B-B14F-4D97-AF65-F5344CB8AC3E}">
        <p14:creationId xmlns:p14="http://schemas.microsoft.com/office/powerpoint/2010/main" val="21153118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29D3CFE-08EC-1B91-A372-4B6D32A9E4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435750" y="775718"/>
            <a:ext cx="7389272" cy="5541954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854BA6D9-D552-7849-B0E0-9DA0A3E93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800" y="1357081"/>
            <a:ext cx="10515600" cy="684186"/>
          </a:xfrm>
        </p:spPr>
        <p:txBody>
          <a:bodyPr>
            <a:normAutofit/>
          </a:bodyPr>
          <a:lstStyle/>
          <a:p>
            <a:r>
              <a:rPr lang="en-GB" sz="4000" dirty="0"/>
              <a:t>Septations 4</a:t>
            </a:r>
          </a:p>
        </p:txBody>
      </p:sp>
    </p:spTree>
    <p:extLst>
      <p:ext uri="{BB962C8B-B14F-4D97-AF65-F5344CB8AC3E}">
        <p14:creationId xmlns:p14="http://schemas.microsoft.com/office/powerpoint/2010/main" val="38881847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E040D29-430B-7009-97E5-3058537CEB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885137" y="919590"/>
            <a:ext cx="7009830" cy="5257373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48A20D97-B8FD-1B38-E68F-29C2D6897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367" y="1246245"/>
            <a:ext cx="10515600" cy="684186"/>
          </a:xfrm>
        </p:spPr>
        <p:txBody>
          <a:bodyPr>
            <a:normAutofit/>
          </a:bodyPr>
          <a:lstStyle/>
          <a:p>
            <a:r>
              <a:rPr lang="en-GB" sz="4000" dirty="0"/>
              <a:t>Septations 5</a:t>
            </a:r>
          </a:p>
        </p:txBody>
      </p:sp>
    </p:spTree>
    <p:extLst>
      <p:ext uri="{BB962C8B-B14F-4D97-AF65-F5344CB8AC3E}">
        <p14:creationId xmlns:p14="http://schemas.microsoft.com/office/powerpoint/2010/main" val="37243796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581" y="647505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/>
              <a:t>Safe to aspirate? 1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138" y="931574"/>
            <a:ext cx="5916068" cy="4994852"/>
          </a:xfrm>
        </p:spPr>
      </p:pic>
    </p:spTree>
    <p:extLst>
      <p:ext uri="{BB962C8B-B14F-4D97-AF65-F5344CB8AC3E}">
        <p14:creationId xmlns:p14="http://schemas.microsoft.com/office/powerpoint/2010/main" val="42435559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-3252" b="25048"/>
          <a:stretch/>
        </p:blipFill>
        <p:spPr>
          <a:xfrm>
            <a:off x="4925620" y="1536645"/>
            <a:ext cx="5631544" cy="4265740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8730D292-075B-F188-D181-9C9CC23D3F3C}"/>
              </a:ext>
            </a:extLst>
          </p:cNvPr>
          <p:cNvSpPr txBox="1">
            <a:spLocks/>
          </p:cNvSpPr>
          <p:nvPr/>
        </p:nvSpPr>
        <p:spPr>
          <a:xfrm>
            <a:off x="595746" y="87386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/>
              <a:t>Safe to aspirate? 2</a:t>
            </a:r>
          </a:p>
        </p:txBody>
      </p:sp>
    </p:spTree>
    <p:extLst>
      <p:ext uri="{BB962C8B-B14F-4D97-AF65-F5344CB8AC3E}">
        <p14:creationId xmlns:p14="http://schemas.microsoft.com/office/powerpoint/2010/main" val="42774851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164" y="475961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/>
              <a:t>Safe to aspirate? 3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-1" r="14488" b="22883"/>
          <a:stretch/>
        </p:blipFill>
        <p:spPr>
          <a:xfrm>
            <a:off x="4958871" y="783772"/>
            <a:ext cx="5806113" cy="4840744"/>
          </a:xfrm>
        </p:spPr>
      </p:pic>
    </p:spTree>
    <p:extLst>
      <p:ext uri="{BB962C8B-B14F-4D97-AF65-F5344CB8AC3E}">
        <p14:creationId xmlns:p14="http://schemas.microsoft.com/office/powerpoint/2010/main" val="25357711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7825FA5-8203-4919-B364-6FB956755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13" y="182692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/>
              <a:t>Pleural thickening </a:t>
            </a:r>
          </a:p>
        </p:txBody>
      </p:sp>
      <p:pic>
        <p:nvPicPr>
          <p:cNvPr id="28" name="Picture 27" descr="A picture containing text, dark&#10;&#10;Description automatically generated">
            <a:extLst>
              <a:ext uri="{FF2B5EF4-FFF2-40B4-BE49-F238E27FC236}">
                <a16:creationId xmlns:a16="http://schemas.microsoft.com/office/drawing/2014/main" id="{41A77934-E96F-44B0-8183-A724ABABDB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7528" y="1640606"/>
            <a:ext cx="5405886" cy="4431113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E8675412-4C1E-4766-9DA3-8C4563F099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7982" y="1745537"/>
            <a:ext cx="3860490" cy="4696266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BDF4A476-A889-89A4-9995-325D9DAF072B}"/>
              </a:ext>
            </a:extLst>
          </p:cNvPr>
          <p:cNvGrpSpPr/>
          <p:nvPr/>
        </p:nvGrpSpPr>
        <p:grpSpPr>
          <a:xfrm>
            <a:off x="1007903" y="1745537"/>
            <a:ext cx="3860490" cy="4696266"/>
            <a:chOff x="2611851" y="1715557"/>
            <a:chExt cx="3860490" cy="4696266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AB2AD64F-BF55-5432-5F4B-9498DC18D85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611851" y="1715557"/>
              <a:ext cx="3860490" cy="4696266"/>
            </a:xfrm>
            <a:prstGeom prst="rect">
              <a:avLst/>
            </a:prstGeom>
          </p:spPr>
        </p:pic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86FDF2A1-C94A-1B14-496F-D60E1DE925B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39077" y="2566555"/>
              <a:ext cx="77529" cy="266700"/>
            </a:xfrm>
            <a:prstGeom prst="straightConnector1">
              <a:avLst/>
            </a:prstGeom>
            <a:ln>
              <a:solidFill>
                <a:schemeClr val="bg1"/>
              </a:solidFill>
              <a:headEnd type="triangle"/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80609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3CE2EFA-4318-FCD0-2B71-F3CE4896E00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8000"/>
                    </a14:imgEffect>
                  </a14:imgLayer>
                </a14:imgProps>
              </a:ext>
            </a:extLst>
          </a:blip>
          <a:srcRect l="13288" b="8176"/>
          <a:stretch/>
        </p:blipFill>
        <p:spPr>
          <a:xfrm>
            <a:off x="2438397" y="1428694"/>
            <a:ext cx="6820952" cy="5110655"/>
          </a:xfrm>
          <a:prstGeom prst="rect">
            <a:avLst/>
          </a:prstGeom>
        </p:spPr>
      </p:pic>
      <p:sp>
        <p:nvSpPr>
          <p:cNvPr id="5" name="Title 3">
            <a:extLst>
              <a:ext uri="{FF2B5EF4-FFF2-40B4-BE49-F238E27FC236}">
                <a16:creationId xmlns:a16="http://schemas.microsoft.com/office/drawing/2014/main" id="{8A63B195-B945-8BBA-217B-AFEF2B332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13" y="182692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/>
              <a:t>Pleural thickening </a:t>
            </a:r>
          </a:p>
        </p:txBody>
      </p:sp>
    </p:spTree>
    <p:extLst>
      <p:ext uri="{BB962C8B-B14F-4D97-AF65-F5344CB8AC3E}">
        <p14:creationId xmlns:p14="http://schemas.microsoft.com/office/powerpoint/2010/main" val="42593272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819" y="2022462"/>
            <a:ext cx="5494018" cy="448824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91" y="2022461"/>
            <a:ext cx="5069627" cy="4488248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C8A2698A-45E8-BEEF-DCDB-91483FCCA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147" y="188400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“Fluid </a:t>
            </a:r>
            <a:r>
              <a:rPr lang="en-US" sz="4000" dirty="0" err="1"/>
              <a:t>colour</a:t>
            </a:r>
            <a:r>
              <a:rPr lang="en-US" sz="4000" dirty="0"/>
              <a:t> sign”</a:t>
            </a:r>
          </a:p>
        </p:txBody>
      </p:sp>
    </p:spTree>
    <p:extLst>
      <p:ext uri="{BB962C8B-B14F-4D97-AF65-F5344CB8AC3E}">
        <p14:creationId xmlns:p14="http://schemas.microsoft.com/office/powerpoint/2010/main" val="252105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83FAEB-3A84-E36C-6884-ED4F02D72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7147" y="188400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“Fluid </a:t>
            </a:r>
            <a:r>
              <a:rPr lang="en-US" sz="4000" dirty="0" err="1"/>
              <a:t>colour</a:t>
            </a:r>
            <a:r>
              <a:rPr lang="en-US" sz="4000" dirty="0"/>
              <a:t> sign”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7C79D0-6C7D-AA8F-AA48-09E626B5A3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TUS7.jpg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30DC15-1AD4-AC0A-BCA6-361C0405EB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1000"/>
                    </a14:imgEffect>
                  </a14:imgLayer>
                </a14:imgProps>
              </a:ext>
            </a:extLst>
          </a:blip>
          <a:srcRect l="17573" t="3854" r="5967" b="7914"/>
          <a:stretch/>
        </p:blipFill>
        <p:spPr>
          <a:xfrm>
            <a:off x="1139253" y="1548670"/>
            <a:ext cx="4956748" cy="3993148"/>
          </a:xfrm>
          <a:prstGeom prst="rect">
            <a:avLst/>
          </a:prstGeom>
        </p:spPr>
      </p:pic>
      <p:pic>
        <p:nvPicPr>
          <p:cNvPr id="6" name="Picture 5" descr="A screenshot of a ultrasound&#10;&#10;Description automatically generated with low confidence">
            <a:extLst>
              <a:ext uri="{FF2B5EF4-FFF2-40B4-BE49-F238E27FC236}">
                <a16:creationId xmlns:a16="http://schemas.microsoft.com/office/drawing/2014/main" id="{9DDEBC31-EE98-3F39-4EF5-DB145335124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439" t="4562" r="8491" b="7882"/>
          <a:stretch/>
        </p:blipFill>
        <p:spPr>
          <a:xfrm>
            <a:off x="6565691" y="1562525"/>
            <a:ext cx="4893433" cy="3979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2548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927" y="1678732"/>
            <a:ext cx="6627712" cy="4498231"/>
          </a:xfrm>
        </p:spPr>
      </p:pic>
    </p:spTree>
    <p:extLst>
      <p:ext uri="{BB962C8B-B14F-4D97-AF65-F5344CB8AC3E}">
        <p14:creationId xmlns:p14="http://schemas.microsoft.com/office/powerpoint/2010/main" val="1472600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t5-Vid6-edit" descr="Pt5-Vid6-edit">
            <a:hlinkClick r:id="" action="ppaction://media"/>
            <a:extLst>
              <a:ext uri="{FF2B5EF4-FFF2-40B4-BE49-F238E27FC236}">
                <a16:creationId xmlns:a16="http://schemas.microsoft.com/office/drawing/2014/main" id="{2EB1BAB7-FA2A-1F99-2D32-58C54895258B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>
            <a:lum bright="9000"/>
          </a:blip>
          <a:srcRect l="11000" r="7900"/>
          <a:stretch/>
        </p:blipFill>
        <p:spPr>
          <a:xfrm>
            <a:off x="2452255" y="721891"/>
            <a:ext cx="7245927" cy="5025579"/>
          </a:xfrm>
        </p:spPr>
      </p:pic>
    </p:spTree>
    <p:extLst>
      <p:ext uri="{BB962C8B-B14F-4D97-AF65-F5344CB8AC3E}">
        <p14:creationId xmlns:p14="http://schemas.microsoft.com/office/powerpoint/2010/main" val="103727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4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F9A99-E064-7B98-FC5E-80853C388C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4C9FBAD-FFA9-C9FA-3272-6850FAE5678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101" t="7231" r="-9650" b="-6676"/>
          <a:stretch/>
        </p:blipFill>
        <p:spPr>
          <a:xfrm>
            <a:off x="107990" y="0"/>
            <a:ext cx="5182537" cy="4243466"/>
          </a:xfrm>
          <a:prstGeom prst="rect">
            <a:avLst/>
          </a:prstGeom>
        </p:spPr>
      </p:pic>
      <p:pic>
        <p:nvPicPr>
          <p:cNvPr id="10" name="Pt11-Vid4-edit" descr="Pt11-Vid4-edit">
            <a:hlinkClick r:id="" action="ppaction://media"/>
            <a:extLst>
              <a:ext uri="{FF2B5EF4-FFF2-40B4-BE49-F238E27FC236}">
                <a16:creationId xmlns:a16="http://schemas.microsoft.com/office/drawing/2014/main" id="{82C1F325-4D06-41D7-E2EE-9E2DD5ED1017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rcRect l="10160" r="12650"/>
          <a:stretch/>
        </p:blipFill>
        <p:spPr>
          <a:xfrm>
            <a:off x="5711665" y="1783909"/>
            <a:ext cx="5971309" cy="4351338"/>
          </a:xfr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B7023F9-92EB-868C-5C69-B125DA5219B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990" y="4243466"/>
            <a:ext cx="3115110" cy="263879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DC698AF-DB20-3EB5-7B90-10C8470B3346}"/>
              </a:ext>
            </a:extLst>
          </p:cNvPr>
          <p:cNvSpPr txBox="1"/>
          <p:nvPr/>
        </p:nvSpPr>
        <p:spPr>
          <a:xfrm>
            <a:off x="3304338" y="4408700"/>
            <a:ext cx="20759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Parietal thickening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Visceral plural tumour</a:t>
            </a:r>
          </a:p>
          <a:p>
            <a:endParaRPr lang="en-GB" dirty="0"/>
          </a:p>
          <a:p>
            <a:r>
              <a:rPr lang="en-GB" dirty="0"/>
              <a:t>Lung edge with distal artefacts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5CEDD643-25F7-2CC1-92CB-FE4F0D314548}"/>
              </a:ext>
            </a:extLst>
          </p:cNvPr>
          <p:cNvCxnSpPr/>
          <p:nvPr/>
        </p:nvCxnSpPr>
        <p:spPr>
          <a:xfrm flipH="1">
            <a:off x="1235676" y="4608591"/>
            <a:ext cx="2193739" cy="420609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BFC5AD83-FA50-A3D7-902C-5AB231D626AC}"/>
              </a:ext>
            </a:extLst>
          </p:cNvPr>
          <p:cNvCxnSpPr/>
          <p:nvPr/>
        </p:nvCxnSpPr>
        <p:spPr>
          <a:xfrm flipH="1">
            <a:off x="1176774" y="5652549"/>
            <a:ext cx="2193739" cy="420609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852F8674-DB30-89C1-DB2D-CD903F2DEB92}"/>
              </a:ext>
            </a:extLst>
          </p:cNvPr>
          <p:cNvCxnSpPr>
            <a:cxnSpLocks/>
          </p:cNvCxnSpPr>
          <p:nvPr/>
        </p:nvCxnSpPr>
        <p:spPr>
          <a:xfrm flipH="1">
            <a:off x="1069980" y="6320897"/>
            <a:ext cx="2300533" cy="0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5344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0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9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4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81D04-4C76-523C-B668-B1EF84FFD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Pleural </a:t>
            </a:r>
            <a:r>
              <a:rPr lang="en-US" sz="4000" dirty="0" err="1"/>
              <a:t>tumour</a:t>
            </a:r>
            <a:r>
              <a:rPr lang="en-US" sz="4000" dirty="0"/>
              <a:t> 1</a:t>
            </a:r>
          </a:p>
        </p:txBody>
      </p:sp>
      <p:pic>
        <p:nvPicPr>
          <p:cNvPr id="4" name="Content Placeholder 4" descr="A picture containing text, monitor, indoor, black&#10;&#10;Description automatically generated">
            <a:extLst>
              <a:ext uri="{FF2B5EF4-FFF2-40B4-BE49-F238E27FC236}">
                <a16:creationId xmlns:a16="http://schemas.microsoft.com/office/drawing/2014/main" id="{B3BB65A5-CE35-8076-748A-FDF24632E03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65"/>
          <a:stretch/>
        </p:blipFill>
        <p:spPr>
          <a:xfrm>
            <a:off x="643641" y="1501528"/>
            <a:ext cx="5272478" cy="4292600"/>
          </a:xfrm>
          <a:prstGeom prst="rect">
            <a:avLst/>
          </a:prstGeom>
        </p:spPr>
      </p:pic>
      <p:pic>
        <p:nvPicPr>
          <p:cNvPr id="8" name="Picture 7" descr="Graphical user interface&#10;&#10;Description automatically generated">
            <a:extLst>
              <a:ext uri="{FF2B5EF4-FFF2-40B4-BE49-F238E27FC236}">
                <a16:creationId xmlns:a16="http://schemas.microsoft.com/office/drawing/2014/main" id="{9958933B-1988-1B85-1ED0-33215330936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35"/>
          <a:stretch/>
        </p:blipFill>
        <p:spPr>
          <a:xfrm>
            <a:off x="6275882" y="1487673"/>
            <a:ext cx="5092596" cy="429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4924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B44A139-3B7B-C607-388B-2AF72D1311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0292" y="397463"/>
            <a:ext cx="6348047" cy="6012678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5064FD4-AF3F-9825-530B-B2452D1B4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7252" y="2103437"/>
            <a:ext cx="2613984" cy="1325563"/>
          </a:xfrm>
        </p:spPr>
        <p:txBody>
          <a:bodyPr>
            <a:normAutofit/>
          </a:bodyPr>
          <a:lstStyle/>
          <a:p>
            <a:r>
              <a:rPr lang="en-US" sz="4000" dirty="0"/>
              <a:t>Pleural </a:t>
            </a:r>
            <a:r>
              <a:rPr lang="en-US" sz="4000" dirty="0" err="1"/>
              <a:t>tumour</a:t>
            </a:r>
            <a:r>
              <a:rPr lang="en-US" sz="4000" dirty="0"/>
              <a:t> 2</a:t>
            </a:r>
          </a:p>
        </p:txBody>
      </p:sp>
    </p:spTree>
    <p:extLst>
      <p:ext uri="{BB962C8B-B14F-4D97-AF65-F5344CB8AC3E}">
        <p14:creationId xmlns:p14="http://schemas.microsoft.com/office/powerpoint/2010/main" val="25695624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t11-Vid10-edit" descr="Pt11-Vid10-edit">
            <a:hlinkClick r:id="" action="ppaction://media"/>
            <a:extLst>
              <a:ext uri="{FF2B5EF4-FFF2-40B4-BE49-F238E27FC236}">
                <a16:creationId xmlns:a16="http://schemas.microsoft.com/office/drawing/2014/main" id="{3EB84E20-A514-EED7-D221-BABD91CF9386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60536" y="1037503"/>
            <a:ext cx="8503291" cy="4782993"/>
          </a:xfr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A634897-A80A-F711-724F-FBA7382ED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888" y="2103436"/>
            <a:ext cx="2613984" cy="1325563"/>
          </a:xfrm>
        </p:spPr>
        <p:txBody>
          <a:bodyPr>
            <a:normAutofit/>
          </a:bodyPr>
          <a:lstStyle/>
          <a:p>
            <a:r>
              <a:rPr lang="en-US" sz="4000" dirty="0"/>
              <a:t>Pleural </a:t>
            </a:r>
            <a:r>
              <a:rPr lang="en-US" sz="4000" dirty="0" err="1"/>
              <a:t>tumour</a:t>
            </a:r>
            <a:r>
              <a:rPr lang="en-US" sz="4000" dirty="0"/>
              <a:t> 3</a:t>
            </a:r>
          </a:p>
        </p:txBody>
      </p:sp>
    </p:spTree>
    <p:extLst>
      <p:ext uri="{BB962C8B-B14F-4D97-AF65-F5344CB8AC3E}">
        <p14:creationId xmlns:p14="http://schemas.microsoft.com/office/powerpoint/2010/main" val="453209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7825FA5-8203-4919-B364-6FB956755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823" y="3260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/>
              <a:t>Nodularity 1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E9E8AD94-FBCC-4FB6-A67F-E34133436E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586725"/>
            <a:ext cx="6188288" cy="466023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59A0E46-F832-4116-B1E4-26D6E76149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294" y="1586725"/>
            <a:ext cx="5510121" cy="4660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5015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ultrasound of a baby&#10;&#10;Description automatically generated with low confidence">
            <a:extLst>
              <a:ext uri="{FF2B5EF4-FFF2-40B4-BE49-F238E27FC236}">
                <a16:creationId xmlns:a16="http://schemas.microsoft.com/office/drawing/2014/main" id="{A289168A-64ED-E598-C4EA-ABB072D118E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9" t="7922" b="17391"/>
          <a:stretch/>
        </p:blipFill>
        <p:spPr>
          <a:xfrm>
            <a:off x="2254077" y="1199928"/>
            <a:ext cx="8852452" cy="5121966"/>
          </a:xfrm>
          <a:prstGeom prst="rect">
            <a:avLst/>
          </a:prstGeom>
        </p:spPr>
      </p:pic>
      <p:sp>
        <p:nvSpPr>
          <p:cNvPr id="6" name="Title 3">
            <a:extLst>
              <a:ext uri="{FF2B5EF4-FFF2-40B4-BE49-F238E27FC236}">
                <a16:creationId xmlns:a16="http://schemas.microsoft.com/office/drawing/2014/main" id="{BCFE882E-85F1-3C80-0D54-DC881258A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823" y="3260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/>
              <a:t>Nodularity 2</a:t>
            </a:r>
          </a:p>
        </p:txBody>
      </p:sp>
    </p:spTree>
    <p:extLst>
      <p:ext uri="{BB962C8B-B14F-4D97-AF65-F5344CB8AC3E}">
        <p14:creationId xmlns:p14="http://schemas.microsoft.com/office/powerpoint/2010/main" val="25418843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F44CF56-D2BD-93A0-C4B3-4A770F7F17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816248" y="994679"/>
            <a:ext cx="5684090" cy="549819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AC8089-049E-DD5F-5AAA-72B83FAD8C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815" y="1825625"/>
            <a:ext cx="5257800" cy="4715759"/>
          </a:xfrm>
          <a:prstGeom prst="rect">
            <a:avLst/>
          </a:prstGeom>
        </p:spPr>
      </p:pic>
      <p:sp>
        <p:nvSpPr>
          <p:cNvPr id="5" name="Title 3">
            <a:extLst>
              <a:ext uri="{FF2B5EF4-FFF2-40B4-BE49-F238E27FC236}">
                <a16:creationId xmlns:a16="http://schemas.microsoft.com/office/drawing/2014/main" id="{FB78626D-0914-3CF8-C915-1A69AE539282}"/>
              </a:ext>
            </a:extLst>
          </p:cNvPr>
          <p:cNvSpPr txBox="1">
            <a:spLocks/>
          </p:cNvSpPr>
          <p:nvPr/>
        </p:nvSpPr>
        <p:spPr>
          <a:xfrm>
            <a:off x="346632" y="33189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/>
              <a:t>Nodularity 3</a:t>
            </a:r>
          </a:p>
        </p:txBody>
      </p:sp>
    </p:spTree>
    <p:extLst>
      <p:ext uri="{BB962C8B-B14F-4D97-AF65-F5344CB8AC3E}">
        <p14:creationId xmlns:p14="http://schemas.microsoft.com/office/powerpoint/2010/main" val="8542520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5692DC8A0C6A049BFBE823FE0C576E0" ma:contentTypeVersion="15" ma:contentTypeDescription="Create a new document." ma:contentTypeScope="" ma:versionID="dfe5a3bf5066a6b6ddcff6d2b8a30b3b">
  <xsd:schema xmlns:xsd="http://www.w3.org/2001/XMLSchema" xmlns:xs="http://www.w3.org/2001/XMLSchema" xmlns:p="http://schemas.microsoft.com/office/2006/metadata/properties" xmlns:ns2="028b475b-98de-40c3-b0b2-1dade3d58967" xmlns:ns3="c6510bda-33df-4f81-b844-1d99bb44bb9a" targetNamespace="http://schemas.microsoft.com/office/2006/metadata/properties" ma:root="true" ma:fieldsID="6304f77485593260fe20330531975431" ns2:_="" ns3:_="">
    <xsd:import namespace="028b475b-98de-40c3-b0b2-1dade3d58967"/>
    <xsd:import namespace="c6510bda-33df-4f81-b844-1d99bb44bb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8b475b-98de-40c3-b0b2-1dade3d589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35dbc9e2-c435-4064-a57e-50d340c2977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510bda-33df-4f81-b844-1d99bb44bb9a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af56ce74-20c1-420e-a456-a1ef3d2adab9}" ma:internalName="TaxCatchAll" ma:showField="CatchAllData" ma:web="c6510bda-33df-4f81-b844-1d99bb44bb9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6ECA1CC-5215-4AF1-B19F-09EF0966161C}"/>
</file>

<file path=customXml/itemProps2.xml><?xml version="1.0" encoding="utf-8"?>
<ds:datastoreItem xmlns:ds="http://schemas.openxmlformats.org/officeDocument/2006/customXml" ds:itemID="{EAA624A3-CC89-4A6C-9FB2-F6491C0B8A80}"/>
</file>

<file path=docMetadata/LabelInfo.xml><?xml version="1.0" encoding="utf-8"?>
<clbl:labelList xmlns:clbl="http://schemas.microsoft.com/office/2020/mipLabelMetadata">
  <clbl:label id="{37c354b2-85b0-47f5-b222-07b48d774ee3}" enabled="0" method="" siteId="{37c354b2-85b0-47f5-b222-07b48d774ee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490</TotalTime>
  <Words>754</Words>
  <Application>Microsoft Office PowerPoint</Application>
  <PresentationFormat>Widescreen</PresentationFormat>
  <Paragraphs>113</Paragraphs>
  <Slides>25</Slides>
  <Notes>24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Times New Roman</vt:lpstr>
      <vt:lpstr>Office Theme</vt:lpstr>
      <vt:lpstr>Thoracic Ultrasound Practical Training – Supporting material</vt:lpstr>
      <vt:lpstr>TUS Practical training – supporting material</vt:lpstr>
      <vt:lpstr>PowerPoint Presentation</vt:lpstr>
      <vt:lpstr>Septation assessment</vt:lpstr>
      <vt:lpstr>Septations 1</vt:lpstr>
      <vt:lpstr>Septations 2</vt:lpstr>
      <vt:lpstr>Septations 3</vt:lpstr>
      <vt:lpstr>Septations 4</vt:lpstr>
      <vt:lpstr>Septations 5</vt:lpstr>
      <vt:lpstr>Safe to aspirate? 1</vt:lpstr>
      <vt:lpstr>PowerPoint Presentation</vt:lpstr>
      <vt:lpstr>Safe to aspirate? 3</vt:lpstr>
      <vt:lpstr>Pleural thickening </vt:lpstr>
      <vt:lpstr>Pleural thickening </vt:lpstr>
      <vt:lpstr>“Fluid colour sign”</vt:lpstr>
      <vt:lpstr>“Fluid colour sign”</vt:lpstr>
      <vt:lpstr>PowerPoint Presentation</vt:lpstr>
      <vt:lpstr>PowerPoint Presentation</vt:lpstr>
      <vt:lpstr>PowerPoint Presentation</vt:lpstr>
      <vt:lpstr>Pleural tumour 1</vt:lpstr>
      <vt:lpstr>Pleural tumour 2</vt:lpstr>
      <vt:lpstr>Pleural tumour 3</vt:lpstr>
      <vt:lpstr>Nodularity 1</vt:lpstr>
      <vt:lpstr>Nodularity 2</vt:lpstr>
      <vt:lpstr>PowerPoint Presentation</vt:lpstr>
    </vt:vector>
  </TitlesOfParts>
  <Company>Newcastle Upon Tyne Hospital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Stanton, Andrew</dc:creator>
  <cp:lastModifiedBy>STANTON, Andrew (THE NEWCASTLE UPON TYNE HOSPITALS NHS FOUNDATION TRUST)</cp:lastModifiedBy>
  <cp:revision>11</cp:revision>
  <dcterms:created xsi:type="dcterms:W3CDTF">2021-11-21T11:27:33Z</dcterms:created>
  <dcterms:modified xsi:type="dcterms:W3CDTF">2022-11-17T11:36:39Z</dcterms:modified>
</cp:coreProperties>
</file>