
<file path=[Content_Types].xml><?xml version="1.0" encoding="utf-8"?>
<Types xmlns="http://schemas.openxmlformats.org/package/2006/content-types">
  <Default Extension="png" ContentType="image/png"/>
  <Default Extension="emf" ContentType="image/x-emf"/>
  <Default Extension="jpeg" ContentType="image/jpeg"/>
  <Default Extension="m4a" ContentType="audio/mp4"/>
  <Default Extension="rels" ContentType="application/vnd.openxmlformats-package.relationships+xml"/>
  <Default Extension="wav" ContentType="audio/x-wav"/>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entation.xml" ContentType="application/vnd.openxmlformats-officedocument.presentationml.presentation.main+xml"/>
  <Override PartName="/ppt/diagrams/data1.xml" ContentType="application/vnd.openxmlformats-officedocument.drawingml.diagramData+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3.xml" ContentType="application/vnd.openxmlformats-officedocument.presentationml.notes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1.xml" ContentType="application/vnd.openxmlformats-officedocument.presentationml.notesSlide+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heme/theme2.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8"/>
  </p:notesMasterIdLst>
  <p:sldIdLst>
    <p:sldId id="256" r:id="rId2"/>
    <p:sldId id="257" r:id="rId3"/>
    <p:sldId id="258" r:id="rId4"/>
    <p:sldId id="259" r:id="rId5"/>
    <p:sldId id="260" r:id="rId6"/>
    <p:sldId id="261" r:id="rId7"/>
    <p:sldId id="263" r:id="rId8"/>
    <p:sldId id="262" r:id="rId9"/>
    <p:sldId id="264" r:id="rId10"/>
    <p:sldId id="266" r:id="rId11"/>
    <p:sldId id="269" r:id="rId12"/>
    <p:sldId id="267" r:id="rId13"/>
    <p:sldId id="270" r:id="rId14"/>
    <p:sldId id="268" r:id="rId15"/>
    <p:sldId id="271"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9969" autoAdjust="0"/>
    <p:restoredTop sz="79143" autoAdjust="0"/>
  </p:normalViewPr>
  <p:slideViewPr>
    <p:cSldViewPr snapToGrid="0">
      <p:cViewPr>
        <p:scale>
          <a:sx n="74" d="100"/>
          <a:sy n="74" d="100"/>
        </p:scale>
        <p:origin x="-942" y="-72"/>
      </p:cViewPr>
      <p:guideLst>
        <p:guide orient="horz" pos="2160"/>
        <p:guide pos="3840"/>
      </p:guideLst>
    </p:cSldViewPr>
  </p:slideViewPr>
  <p:notesTextViewPr>
    <p:cViewPr>
      <p:scale>
        <a:sx n="3" d="2"/>
        <a:sy n="3" d="2"/>
      </p:scale>
      <p:origin x="0" y="0"/>
    </p:cViewPr>
  </p:notesTextViewPr>
  <p:sorterViewPr>
    <p:cViewPr>
      <p:scale>
        <a:sx n="1" d="1"/>
        <a:sy n="1" d="1"/>
      </p:scale>
      <p:origin x="0" y="0"/>
    </p:cViewPr>
  </p:sorterViewPr>
  <p:notesViewPr>
    <p:cSldViewPr snapToGrid="0">
      <p:cViewPr varScale="1">
        <p:scale>
          <a:sx n="88" d="100"/>
          <a:sy n="88" d="100"/>
        </p:scale>
        <p:origin x="1812"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30EE53-7AD9-45AA-8683-C618F09E0E7E}"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0F9228C0-B3A1-4643-8B68-548FAE9E0F1C}">
      <dgm:prSet phldrT="[Text]"/>
      <dgm:spPr/>
      <dgm:t>
        <a:bodyPr/>
        <a:lstStyle/>
        <a:p>
          <a:r>
            <a:rPr lang="en-US" dirty="0"/>
            <a:t>No TUS</a:t>
          </a:r>
        </a:p>
      </dgm:t>
    </dgm:pt>
    <dgm:pt modelId="{5A7B5AFC-14B6-41BB-9F83-F0DAD29C4458}" type="parTrans" cxnId="{8193BBAE-373F-4B6D-AD8C-61BEDF69125D}">
      <dgm:prSet/>
      <dgm:spPr/>
      <dgm:t>
        <a:bodyPr/>
        <a:lstStyle/>
        <a:p>
          <a:endParaRPr lang="en-US"/>
        </a:p>
      </dgm:t>
    </dgm:pt>
    <dgm:pt modelId="{6D4984A4-1BFE-41D7-97C5-F95DE3D97BA9}" type="sibTrans" cxnId="{8193BBAE-373F-4B6D-AD8C-61BEDF69125D}">
      <dgm:prSet/>
      <dgm:spPr/>
      <dgm:t>
        <a:bodyPr/>
        <a:lstStyle/>
        <a:p>
          <a:endParaRPr lang="en-US"/>
        </a:p>
      </dgm:t>
    </dgm:pt>
    <dgm:pt modelId="{ACC6F7DC-BE1A-4276-A30B-C30A932E6746}">
      <dgm:prSet phldrT="[Text]"/>
      <dgm:spPr/>
      <dgm:t>
        <a:bodyPr/>
        <a:lstStyle/>
        <a:p>
          <a:r>
            <a:rPr lang="en-US" dirty="0"/>
            <a:t>Remote X marks the spot</a:t>
          </a:r>
        </a:p>
      </dgm:t>
    </dgm:pt>
    <dgm:pt modelId="{6E429F7C-53F2-441C-BB86-B96D3B8D5E39}" type="parTrans" cxnId="{CF617FF0-9473-469A-8A3F-C5A80752DE69}">
      <dgm:prSet/>
      <dgm:spPr/>
      <dgm:t>
        <a:bodyPr/>
        <a:lstStyle/>
        <a:p>
          <a:endParaRPr lang="en-US"/>
        </a:p>
      </dgm:t>
    </dgm:pt>
    <dgm:pt modelId="{A1A24980-F01B-4D4B-9D8A-D1B7C88FEE52}" type="sibTrans" cxnId="{CF617FF0-9473-469A-8A3F-C5A80752DE69}">
      <dgm:prSet/>
      <dgm:spPr/>
      <dgm:t>
        <a:bodyPr/>
        <a:lstStyle/>
        <a:p>
          <a:endParaRPr lang="en-US"/>
        </a:p>
      </dgm:t>
    </dgm:pt>
    <dgm:pt modelId="{0D4DF795-6FD1-4D34-BA77-B6C4EF51FC71}">
      <dgm:prSet phldrT="[Text]"/>
      <dgm:spPr/>
      <dgm:t>
        <a:bodyPr/>
        <a:lstStyle/>
        <a:p>
          <a:r>
            <a:rPr lang="en-US" dirty="0"/>
            <a:t>Radiology marking – witnessed by procedure operator</a:t>
          </a:r>
        </a:p>
      </dgm:t>
    </dgm:pt>
    <dgm:pt modelId="{C36CD91D-BDDB-4662-BAA2-9FD58820978A}" type="parTrans" cxnId="{DA227037-DC5A-4E14-9FD5-E38AB6A4676F}">
      <dgm:prSet/>
      <dgm:spPr/>
      <dgm:t>
        <a:bodyPr/>
        <a:lstStyle/>
        <a:p>
          <a:endParaRPr lang="en-US"/>
        </a:p>
      </dgm:t>
    </dgm:pt>
    <dgm:pt modelId="{A4BFFBEA-9BC4-44F2-AFCA-44AE8F7B7F31}" type="sibTrans" cxnId="{DA227037-DC5A-4E14-9FD5-E38AB6A4676F}">
      <dgm:prSet/>
      <dgm:spPr/>
      <dgm:t>
        <a:bodyPr/>
        <a:lstStyle/>
        <a:p>
          <a:endParaRPr lang="en-US"/>
        </a:p>
      </dgm:t>
    </dgm:pt>
    <dgm:pt modelId="{52664C47-5A27-424D-9E38-3080C78A47CC}">
      <dgm:prSet/>
      <dgm:spPr/>
      <dgm:t>
        <a:bodyPr/>
        <a:lstStyle/>
        <a:p>
          <a:r>
            <a:rPr lang="en-US" dirty="0"/>
            <a:t>Bedside TUS, same operator does intervention</a:t>
          </a:r>
        </a:p>
      </dgm:t>
    </dgm:pt>
    <dgm:pt modelId="{EE6E2212-9DC6-46F5-ADE8-18D95CFA6F6B}" type="parTrans" cxnId="{97654D2D-8230-4FC6-94E1-397093E82F40}">
      <dgm:prSet/>
      <dgm:spPr/>
      <dgm:t>
        <a:bodyPr/>
        <a:lstStyle/>
        <a:p>
          <a:endParaRPr lang="en-US"/>
        </a:p>
      </dgm:t>
    </dgm:pt>
    <dgm:pt modelId="{3C039238-FC68-4EF2-8637-D1560D8DBD35}" type="sibTrans" cxnId="{97654D2D-8230-4FC6-94E1-397093E82F40}">
      <dgm:prSet/>
      <dgm:spPr/>
      <dgm:t>
        <a:bodyPr/>
        <a:lstStyle/>
        <a:p>
          <a:endParaRPr lang="en-US"/>
        </a:p>
      </dgm:t>
    </dgm:pt>
    <dgm:pt modelId="{0D377E50-6D55-4F83-B18C-2248518EDEA5}">
      <dgm:prSet/>
      <dgm:spPr/>
      <dgm:t>
        <a:bodyPr/>
        <a:lstStyle/>
        <a:p>
          <a:r>
            <a:rPr lang="en-US" dirty="0"/>
            <a:t>Bedside TUS witnessed by procedure operator</a:t>
          </a:r>
        </a:p>
      </dgm:t>
    </dgm:pt>
    <dgm:pt modelId="{D3B589F6-6828-42B3-BCA8-1C83C89B7AAA}" type="parTrans" cxnId="{11B433B9-A80F-40EA-91B6-BB7A0988ACC3}">
      <dgm:prSet/>
      <dgm:spPr/>
      <dgm:t>
        <a:bodyPr/>
        <a:lstStyle/>
        <a:p>
          <a:endParaRPr lang="en-US"/>
        </a:p>
      </dgm:t>
    </dgm:pt>
    <dgm:pt modelId="{09A7D67A-44CC-4047-A72B-8D3BD2A06674}" type="sibTrans" cxnId="{11B433B9-A80F-40EA-91B6-BB7A0988ACC3}">
      <dgm:prSet/>
      <dgm:spPr/>
      <dgm:t>
        <a:bodyPr/>
        <a:lstStyle/>
        <a:p>
          <a:endParaRPr lang="en-US"/>
        </a:p>
      </dgm:t>
    </dgm:pt>
    <dgm:pt modelId="{CA0CB6E8-E592-4CB0-9194-36715B39CC9A}">
      <dgm:prSet/>
      <dgm:spPr/>
      <dgm:t>
        <a:bodyPr/>
        <a:lstStyle/>
        <a:p>
          <a:r>
            <a:rPr lang="en-US" dirty="0"/>
            <a:t>Direct ultrasound guided intervention</a:t>
          </a:r>
        </a:p>
      </dgm:t>
    </dgm:pt>
    <dgm:pt modelId="{9B1D45EA-344E-46BF-93A2-900B00A4B825}" type="parTrans" cxnId="{F80CE86E-48A8-4EA3-A19E-449FBD8E8560}">
      <dgm:prSet/>
      <dgm:spPr/>
      <dgm:t>
        <a:bodyPr/>
        <a:lstStyle/>
        <a:p>
          <a:endParaRPr lang="en-US"/>
        </a:p>
      </dgm:t>
    </dgm:pt>
    <dgm:pt modelId="{DD2A5077-EC90-405B-8D9A-C3D96DA50952}" type="sibTrans" cxnId="{F80CE86E-48A8-4EA3-A19E-449FBD8E8560}">
      <dgm:prSet/>
      <dgm:spPr/>
      <dgm:t>
        <a:bodyPr/>
        <a:lstStyle/>
        <a:p>
          <a:endParaRPr lang="en-US"/>
        </a:p>
      </dgm:t>
    </dgm:pt>
    <dgm:pt modelId="{BBA582D2-8C2A-47FC-B101-F41D846070CC}" type="pres">
      <dgm:prSet presAssocID="{D730EE53-7AD9-45AA-8683-C618F09E0E7E}" presName="CompostProcess" presStyleCnt="0">
        <dgm:presLayoutVars>
          <dgm:dir/>
          <dgm:resizeHandles val="exact"/>
        </dgm:presLayoutVars>
      </dgm:prSet>
      <dgm:spPr/>
    </dgm:pt>
    <dgm:pt modelId="{DB429FF8-B683-47C2-BB82-0565C41EFE57}" type="pres">
      <dgm:prSet presAssocID="{D730EE53-7AD9-45AA-8683-C618F09E0E7E}" presName="arrow" presStyleLbl="bgShp" presStyleIdx="0" presStyleCnt="1" custLinFactNeighborX="0" custLinFactNeighborY="29710"/>
      <dgm:spPr/>
    </dgm:pt>
    <dgm:pt modelId="{670E9D9F-81D8-4E61-9A71-0118757EB4F5}" type="pres">
      <dgm:prSet presAssocID="{D730EE53-7AD9-45AA-8683-C618F09E0E7E}" presName="linearProcess" presStyleCnt="0"/>
      <dgm:spPr/>
    </dgm:pt>
    <dgm:pt modelId="{B2D60E78-649F-4DA3-BAD3-87C919BE18BA}" type="pres">
      <dgm:prSet presAssocID="{0F9228C0-B3A1-4643-8B68-548FAE9E0F1C}" presName="textNode" presStyleLbl="node1" presStyleIdx="0" presStyleCnt="6">
        <dgm:presLayoutVars>
          <dgm:bulletEnabled val="1"/>
        </dgm:presLayoutVars>
      </dgm:prSet>
      <dgm:spPr/>
    </dgm:pt>
    <dgm:pt modelId="{4354E27F-8763-4256-A867-681D99778654}" type="pres">
      <dgm:prSet presAssocID="{6D4984A4-1BFE-41D7-97C5-F95DE3D97BA9}" presName="sibTrans" presStyleCnt="0"/>
      <dgm:spPr/>
    </dgm:pt>
    <dgm:pt modelId="{D0993781-F55D-4A87-B9E4-F85AC3428876}" type="pres">
      <dgm:prSet presAssocID="{ACC6F7DC-BE1A-4276-A30B-C30A932E6746}" presName="textNode" presStyleLbl="node1" presStyleIdx="1" presStyleCnt="6">
        <dgm:presLayoutVars>
          <dgm:bulletEnabled val="1"/>
        </dgm:presLayoutVars>
      </dgm:prSet>
      <dgm:spPr/>
    </dgm:pt>
    <dgm:pt modelId="{8CE2B779-019A-4238-A1F4-D694282170B1}" type="pres">
      <dgm:prSet presAssocID="{A1A24980-F01B-4D4B-9D8A-D1B7C88FEE52}" presName="sibTrans" presStyleCnt="0"/>
      <dgm:spPr/>
    </dgm:pt>
    <dgm:pt modelId="{FE0834F0-170D-4E12-98EA-B8DD01F8DD07}" type="pres">
      <dgm:prSet presAssocID="{0D4DF795-6FD1-4D34-BA77-B6C4EF51FC71}" presName="textNode" presStyleLbl="node1" presStyleIdx="2" presStyleCnt="6">
        <dgm:presLayoutVars>
          <dgm:bulletEnabled val="1"/>
        </dgm:presLayoutVars>
      </dgm:prSet>
      <dgm:spPr/>
    </dgm:pt>
    <dgm:pt modelId="{DDD9EDAD-D96C-4012-BB50-509530709D09}" type="pres">
      <dgm:prSet presAssocID="{A4BFFBEA-9BC4-44F2-AFCA-44AE8F7B7F31}" presName="sibTrans" presStyleCnt="0"/>
      <dgm:spPr/>
    </dgm:pt>
    <dgm:pt modelId="{E7F0796A-F7D1-4D09-B932-9AE19F57B6F6}" type="pres">
      <dgm:prSet presAssocID="{0D377E50-6D55-4F83-B18C-2248518EDEA5}" presName="textNode" presStyleLbl="node1" presStyleIdx="3" presStyleCnt="6">
        <dgm:presLayoutVars>
          <dgm:bulletEnabled val="1"/>
        </dgm:presLayoutVars>
      </dgm:prSet>
      <dgm:spPr/>
    </dgm:pt>
    <dgm:pt modelId="{CFB51523-71BF-4F0C-A1AF-21A57CA80732}" type="pres">
      <dgm:prSet presAssocID="{09A7D67A-44CC-4047-A72B-8D3BD2A06674}" presName="sibTrans" presStyleCnt="0"/>
      <dgm:spPr/>
    </dgm:pt>
    <dgm:pt modelId="{9C0F426C-B692-4187-97E7-1C6CB0A52500}" type="pres">
      <dgm:prSet presAssocID="{52664C47-5A27-424D-9E38-3080C78A47CC}" presName="textNode" presStyleLbl="node1" presStyleIdx="4" presStyleCnt="6">
        <dgm:presLayoutVars>
          <dgm:bulletEnabled val="1"/>
        </dgm:presLayoutVars>
      </dgm:prSet>
      <dgm:spPr/>
    </dgm:pt>
    <dgm:pt modelId="{5491A5E9-78B8-4E4B-BE01-2AE8D06840DC}" type="pres">
      <dgm:prSet presAssocID="{3C039238-FC68-4EF2-8637-D1560D8DBD35}" presName="sibTrans" presStyleCnt="0"/>
      <dgm:spPr/>
    </dgm:pt>
    <dgm:pt modelId="{6E1250E2-9EFF-4986-A715-80106A3FA934}" type="pres">
      <dgm:prSet presAssocID="{CA0CB6E8-E592-4CB0-9194-36715B39CC9A}" presName="textNode" presStyleLbl="node1" presStyleIdx="5" presStyleCnt="6">
        <dgm:presLayoutVars>
          <dgm:bulletEnabled val="1"/>
        </dgm:presLayoutVars>
      </dgm:prSet>
      <dgm:spPr/>
    </dgm:pt>
  </dgm:ptLst>
  <dgm:cxnLst>
    <dgm:cxn modelId="{11707E21-3A12-40F6-B952-FBA12EBE6510}" type="presOf" srcId="{0F9228C0-B3A1-4643-8B68-548FAE9E0F1C}" destId="{B2D60E78-649F-4DA3-BAD3-87C919BE18BA}" srcOrd="0" destOrd="0" presId="urn:microsoft.com/office/officeart/2005/8/layout/hProcess9"/>
    <dgm:cxn modelId="{97654D2D-8230-4FC6-94E1-397093E82F40}" srcId="{D730EE53-7AD9-45AA-8683-C618F09E0E7E}" destId="{52664C47-5A27-424D-9E38-3080C78A47CC}" srcOrd="4" destOrd="0" parTransId="{EE6E2212-9DC6-46F5-ADE8-18D95CFA6F6B}" sibTransId="{3C039238-FC68-4EF2-8637-D1560D8DBD35}"/>
    <dgm:cxn modelId="{DA227037-DC5A-4E14-9FD5-E38AB6A4676F}" srcId="{D730EE53-7AD9-45AA-8683-C618F09E0E7E}" destId="{0D4DF795-6FD1-4D34-BA77-B6C4EF51FC71}" srcOrd="2" destOrd="0" parTransId="{C36CD91D-BDDB-4662-BAA2-9FD58820978A}" sibTransId="{A4BFFBEA-9BC4-44F2-AFCA-44AE8F7B7F31}"/>
    <dgm:cxn modelId="{F80CE86E-48A8-4EA3-A19E-449FBD8E8560}" srcId="{D730EE53-7AD9-45AA-8683-C618F09E0E7E}" destId="{CA0CB6E8-E592-4CB0-9194-36715B39CC9A}" srcOrd="5" destOrd="0" parTransId="{9B1D45EA-344E-46BF-93A2-900B00A4B825}" sibTransId="{DD2A5077-EC90-405B-8D9A-C3D96DA50952}"/>
    <dgm:cxn modelId="{163D4892-F928-4B41-AC49-5BF8EEC17A85}" type="presOf" srcId="{52664C47-5A27-424D-9E38-3080C78A47CC}" destId="{9C0F426C-B692-4187-97E7-1C6CB0A52500}" srcOrd="0" destOrd="0" presId="urn:microsoft.com/office/officeart/2005/8/layout/hProcess9"/>
    <dgm:cxn modelId="{5D317DA3-5787-41ED-A7F1-BEED37322D23}" type="presOf" srcId="{0D377E50-6D55-4F83-B18C-2248518EDEA5}" destId="{E7F0796A-F7D1-4D09-B932-9AE19F57B6F6}" srcOrd="0" destOrd="0" presId="urn:microsoft.com/office/officeart/2005/8/layout/hProcess9"/>
    <dgm:cxn modelId="{F40AAFAB-E7A4-4AFC-80B4-52D8FD1F401C}" type="presOf" srcId="{0D4DF795-6FD1-4D34-BA77-B6C4EF51FC71}" destId="{FE0834F0-170D-4E12-98EA-B8DD01F8DD07}" srcOrd="0" destOrd="0" presId="urn:microsoft.com/office/officeart/2005/8/layout/hProcess9"/>
    <dgm:cxn modelId="{8193BBAE-373F-4B6D-AD8C-61BEDF69125D}" srcId="{D730EE53-7AD9-45AA-8683-C618F09E0E7E}" destId="{0F9228C0-B3A1-4643-8B68-548FAE9E0F1C}" srcOrd="0" destOrd="0" parTransId="{5A7B5AFC-14B6-41BB-9F83-F0DAD29C4458}" sibTransId="{6D4984A4-1BFE-41D7-97C5-F95DE3D97BA9}"/>
    <dgm:cxn modelId="{A3CCF9AF-F17E-42BA-97D9-5C49EB68A47C}" type="presOf" srcId="{ACC6F7DC-BE1A-4276-A30B-C30A932E6746}" destId="{D0993781-F55D-4A87-B9E4-F85AC3428876}" srcOrd="0" destOrd="0" presId="urn:microsoft.com/office/officeart/2005/8/layout/hProcess9"/>
    <dgm:cxn modelId="{11B433B9-A80F-40EA-91B6-BB7A0988ACC3}" srcId="{D730EE53-7AD9-45AA-8683-C618F09E0E7E}" destId="{0D377E50-6D55-4F83-B18C-2248518EDEA5}" srcOrd="3" destOrd="0" parTransId="{D3B589F6-6828-42B3-BCA8-1C83C89B7AAA}" sibTransId="{09A7D67A-44CC-4047-A72B-8D3BD2A06674}"/>
    <dgm:cxn modelId="{95B1A2BF-AE44-436D-A848-E76BA7978CE7}" type="presOf" srcId="{D730EE53-7AD9-45AA-8683-C618F09E0E7E}" destId="{BBA582D2-8C2A-47FC-B101-F41D846070CC}" srcOrd="0" destOrd="0" presId="urn:microsoft.com/office/officeart/2005/8/layout/hProcess9"/>
    <dgm:cxn modelId="{E4AAD6DA-6ADE-4600-8A5F-A0C04EDD9611}" type="presOf" srcId="{CA0CB6E8-E592-4CB0-9194-36715B39CC9A}" destId="{6E1250E2-9EFF-4986-A715-80106A3FA934}" srcOrd="0" destOrd="0" presId="urn:microsoft.com/office/officeart/2005/8/layout/hProcess9"/>
    <dgm:cxn modelId="{CF617FF0-9473-469A-8A3F-C5A80752DE69}" srcId="{D730EE53-7AD9-45AA-8683-C618F09E0E7E}" destId="{ACC6F7DC-BE1A-4276-A30B-C30A932E6746}" srcOrd="1" destOrd="0" parTransId="{6E429F7C-53F2-441C-BB86-B96D3B8D5E39}" sibTransId="{A1A24980-F01B-4D4B-9D8A-D1B7C88FEE52}"/>
    <dgm:cxn modelId="{9B9A536D-5173-46CF-9E32-655BE14F6FB8}" type="presParOf" srcId="{BBA582D2-8C2A-47FC-B101-F41D846070CC}" destId="{DB429FF8-B683-47C2-BB82-0565C41EFE57}" srcOrd="0" destOrd="0" presId="urn:microsoft.com/office/officeart/2005/8/layout/hProcess9"/>
    <dgm:cxn modelId="{A81DD814-DBDC-4F9F-8897-CF6D777917D4}" type="presParOf" srcId="{BBA582D2-8C2A-47FC-B101-F41D846070CC}" destId="{670E9D9F-81D8-4E61-9A71-0118757EB4F5}" srcOrd="1" destOrd="0" presId="urn:microsoft.com/office/officeart/2005/8/layout/hProcess9"/>
    <dgm:cxn modelId="{8A30F3C7-661D-4FCF-8B4F-9E84B2C445BC}" type="presParOf" srcId="{670E9D9F-81D8-4E61-9A71-0118757EB4F5}" destId="{B2D60E78-649F-4DA3-BAD3-87C919BE18BA}" srcOrd="0" destOrd="0" presId="urn:microsoft.com/office/officeart/2005/8/layout/hProcess9"/>
    <dgm:cxn modelId="{60049DD9-CECF-413D-88A1-60848963A980}" type="presParOf" srcId="{670E9D9F-81D8-4E61-9A71-0118757EB4F5}" destId="{4354E27F-8763-4256-A867-681D99778654}" srcOrd="1" destOrd="0" presId="urn:microsoft.com/office/officeart/2005/8/layout/hProcess9"/>
    <dgm:cxn modelId="{C0B62E70-69D5-41FE-A042-F0FE5487809A}" type="presParOf" srcId="{670E9D9F-81D8-4E61-9A71-0118757EB4F5}" destId="{D0993781-F55D-4A87-B9E4-F85AC3428876}" srcOrd="2" destOrd="0" presId="urn:microsoft.com/office/officeart/2005/8/layout/hProcess9"/>
    <dgm:cxn modelId="{E7556871-1D6C-41AA-884E-22964637847C}" type="presParOf" srcId="{670E9D9F-81D8-4E61-9A71-0118757EB4F5}" destId="{8CE2B779-019A-4238-A1F4-D694282170B1}" srcOrd="3" destOrd="0" presId="urn:microsoft.com/office/officeart/2005/8/layout/hProcess9"/>
    <dgm:cxn modelId="{58EF7B6D-43C0-45BB-87F4-17D56B364106}" type="presParOf" srcId="{670E9D9F-81D8-4E61-9A71-0118757EB4F5}" destId="{FE0834F0-170D-4E12-98EA-B8DD01F8DD07}" srcOrd="4" destOrd="0" presId="urn:microsoft.com/office/officeart/2005/8/layout/hProcess9"/>
    <dgm:cxn modelId="{BB167FCA-F77D-4744-9443-BF95FA9BE7FB}" type="presParOf" srcId="{670E9D9F-81D8-4E61-9A71-0118757EB4F5}" destId="{DDD9EDAD-D96C-4012-BB50-509530709D09}" srcOrd="5" destOrd="0" presId="urn:microsoft.com/office/officeart/2005/8/layout/hProcess9"/>
    <dgm:cxn modelId="{5691DAB1-56E2-4EE5-8CE5-46F1ED5B165A}" type="presParOf" srcId="{670E9D9F-81D8-4E61-9A71-0118757EB4F5}" destId="{E7F0796A-F7D1-4D09-B932-9AE19F57B6F6}" srcOrd="6" destOrd="0" presId="urn:microsoft.com/office/officeart/2005/8/layout/hProcess9"/>
    <dgm:cxn modelId="{8D77396F-BAD5-4564-8B5F-7419A0F40CD3}" type="presParOf" srcId="{670E9D9F-81D8-4E61-9A71-0118757EB4F5}" destId="{CFB51523-71BF-4F0C-A1AF-21A57CA80732}" srcOrd="7" destOrd="0" presId="urn:microsoft.com/office/officeart/2005/8/layout/hProcess9"/>
    <dgm:cxn modelId="{85E6DEDD-985D-40F5-8D53-450719548035}" type="presParOf" srcId="{670E9D9F-81D8-4E61-9A71-0118757EB4F5}" destId="{9C0F426C-B692-4187-97E7-1C6CB0A52500}" srcOrd="8" destOrd="0" presId="urn:microsoft.com/office/officeart/2005/8/layout/hProcess9"/>
    <dgm:cxn modelId="{CE3D364D-551A-4B7D-AD98-3AF03CA9AF8F}" type="presParOf" srcId="{670E9D9F-81D8-4E61-9A71-0118757EB4F5}" destId="{5491A5E9-78B8-4E4B-BE01-2AE8D06840DC}" srcOrd="9" destOrd="0" presId="urn:microsoft.com/office/officeart/2005/8/layout/hProcess9"/>
    <dgm:cxn modelId="{0CB55ECB-34C3-47B2-BEE9-D23CCEC9A076}" type="presParOf" srcId="{670E9D9F-81D8-4E61-9A71-0118757EB4F5}" destId="{6E1250E2-9EFF-4986-A715-80106A3FA934}" srcOrd="10" destOrd="0" presId="urn:microsoft.com/office/officeart/2005/8/layout/hProcess9"/>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429FF8-B683-47C2-BB82-0565C41EFE57}">
      <dsp:nvSpPr>
        <dsp:cNvPr id="0" name=""/>
        <dsp:cNvSpPr/>
      </dsp:nvSpPr>
      <dsp:spPr>
        <a:xfrm>
          <a:off x="789152" y="0"/>
          <a:ext cx="8943732" cy="238259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D60E78-649F-4DA3-BAD3-87C919BE18BA}">
      <dsp:nvSpPr>
        <dsp:cNvPr id="0" name=""/>
        <dsp:cNvSpPr/>
      </dsp:nvSpPr>
      <dsp:spPr>
        <a:xfrm>
          <a:off x="2889" y="714777"/>
          <a:ext cx="1682601" cy="953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No TUS</a:t>
          </a:r>
        </a:p>
      </dsp:txBody>
      <dsp:txXfrm>
        <a:off x="49412" y="761300"/>
        <a:ext cx="1589555" cy="859991"/>
      </dsp:txXfrm>
    </dsp:sp>
    <dsp:sp modelId="{D0993781-F55D-4A87-B9E4-F85AC3428876}">
      <dsp:nvSpPr>
        <dsp:cNvPr id="0" name=""/>
        <dsp:cNvSpPr/>
      </dsp:nvSpPr>
      <dsp:spPr>
        <a:xfrm>
          <a:off x="1769621" y="714777"/>
          <a:ext cx="1682601" cy="953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Remote X marks the spot</a:t>
          </a:r>
        </a:p>
      </dsp:txBody>
      <dsp:txXfrm>
        <a:off x="1816144" y="761300"/>
        <a:ext cx="1589555" cy="859991"/>
      </dsp:txXfrm>
    </dsp:sp>
    <dsp:sp modelId="{FE0834F0-170D-4E12-98EA-B8DD01F8DD07}">
      <dsp:nvSpPr>
        <dsp:cNvPr id="0" name=""/>
        <dsp:cNvSpPr/>
      </dsp:nvSpPr>
      <dsp:spPr>
        <a:xfrm>
          <a:off x="3536352" y="714777"/>
          <a:ext cx="1682601" cy="953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Radiology marking – witnessed by procedure operator</a:t>
          </a:r>
        </a:p>
      </dsp:txBody>
      <dsp:txXfrm>
        <a:off x="3582875" y="761300"/>
        <a:ext cx="1589555" cy="859991"/>
      </dsp:txXfrm>
    </dsp:sp>
    <dsp:sp modelId="{E7F0796A-F7D1-4D09-B932-9AE19F57B6F6}">
      <dsp:nvSpPr>
        <dsp:cNvPr id="0" name=""/>
        <dsp:cNvSpPr/>
      </dsp:nvSpPr>
      <dsp:spPr>
        <a:xfrm>
          <a:off x="5303084" y="714777"/>
          <a:ext cx="1682601" cy="953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Bedside TUS witnessed by procedure operator</a:t>
          </a:r>
        </a:p>
      </dsp:txBody>
      <dsp:txXfrm>
        <a:off x="5349607" y="761300"/>
        <a:ext cx="1589555" cy="859991"/>
      </dsp:txXfrm>
    </dsp:sp>
    <dsp:sp modelId="{9C0F426C-B692-4187-97E7-1C6CB0A52500}">
      <dsp:nvSpPr>
        <dsp:cNvPr id="0" name=""/>
        <dsp:cNvSpPr/>
      </dsp:nvSpPr>
      <dsp:spPr>
        <a:xfrm>
          <a:off x="7069815" y="714777"/>
          <a:ext cx="1682601" cy="953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Bedside TUS, same operator does intervention</a:t>
          </a:r>
        </a:p>
      </dsp:txBody>
      <dsp:txXfrm>
        <a:off x="7116338" y="761300"/>
        <a:ext cx="1589555" cy="859991"/>
      </dsp:txXfrm>
    </dsp:sp>
    <dsp:sp modelId="{6E1250E2-9EFF-4986-A715-80106A3FA934}">
      <dsp:nvSpPr>
        <dsp:cNvPr id="0" name=""/>
        <dsp:cNvSpPr/>
      </dsp:nvSpPr>
      <dsp:spPr>
        <a:xfrm>
          <a:off x="8836546" y="714777"/>
          <a:ext cx="1682601" cy="953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Direct ultrasound guided intervention</a:t>
          </a:r>
        </a:p>
      </dsp:txBody>
      <dsp:txXfrm>
        <a:off x="8883069" y="761300"/>
        <a:ext cx="1589555" cy="85999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531630-896A-48EE-93A4-957339C70549}" type="datetimeFigureOut">
              <a:rPr lang="en-GB" smtClean="0"/>
              <a:t>15/11/2021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A0314C-541D-4CE3-9799-09AA4053A2FE}" type="slidenum">
              <a:rPr lang="en-GB" smtClean="0"/>
              <a:t>‹#›</a:t>
            </a:fld>
            <a:endParaRPr lang="en-GB"/>
          </a:p>
        </p:txBody>
      </p:sp>
    </p:spTree>
    <p:extLst>
      <p:ext uri="{BB962C8B-B14F-4D97-AF65-F5344CB8AC3E}">
        <p14:creationId xmlns:p14="http://schemas.microsoft.com/office/powerpoint/2010/main" val="3700385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litfl.com/broken-hearted-chest-drain/"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link.springer.com/article/10.1007/s00270-008-9461-y"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NB no formal guidance here!!!</a:t>
            </a:r>
          </a:p>
        </p:txBody>
      </p:sp>
      <p:sp>
        <p:nvSpPr>
          <p:cNvPr id="4" name="Slide Number Placeholder 3"/>
          <p:cNvSpPr>
            <a:spLocks noGrp="1"/>
          </p:cNvSpPr>
          <p:nvPr>
            <p:ph type="sldNum" sz="quarter" idx="10"/>
          </p:nvPr>
        </p:nvSpPr>
        <p:spPr/>
        <p:txBody>
          <a:bodyPr/>
          <a:lstStyle/>
          <a:p>
            <a:fld id="{28A0314C-541D-4CE3-9799-09AA4053A2FE}" type="slidenum">
              <a:rPr lang="en-GB" smtClean="0"/>
              <a:t>3</a:t>
            </a:fld>
            <a:endParaRPr lang="en-GB"/>
          </a:p>
        </p:txBody>
      </p:sp>
    </p:spTree>
    <p:extLst>
      <p:ext uri="{BB962C8B-B14F-4D97-AF65-F5344CB8AC3E}">
        <p14:creationId xmlns:p14="http://schemas.microsoft.com/office/powerpoint/2010/main" val="1448983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Cardiovascular Curveball • LITFL Clinical Cases • Misplaced ICC</a:t>
            </a:r>
            <a:endParaRPr lang="en-GB" dirty="0"/>
          </a:p>
          <a:p>
            <a:endParaRPr lang="en-GB" dirty="0"/>
          </a:p>
          <a:p>
            <a:r>
              <a:rPr lang="en-GB" dirty="0"/>
              <a:t>? Acknowledge above - ? Use recent SI in trust – drain</a:t>
            </a:r>
            <a:r>
              <a:rPr lang="en-GB" baseline="0" dirty="0"/>
              <a:t> in liver</a:t>
            </a:r>
          </a:p>
          <a:p>
            <a:endParaRPr lang="en-GB" baseline="0" dirty="0"/>
          </a:p>
          <a:p>
            <a:r>
              <a:rPr lang="en-GB" baseline="0" dirty="0"/>
              <a:t>Or</a:t>
            </a:r>
          </a:p>
          <a:p>
            <a:r>
              <a:rPr lang="en-GB" dirty="0">
                <a:hlinkClick r:id="rId4"/>
              </a:rPr>
              <a:t>Successful Removal of </a:t>
            </a:r>
            <a:r>
              <a:rPr lang="en-GB" dirty="0" err="1">
                <a:hlinkClick r:id="rId4"/>
              </a:rPr>
              <a:t>Malpositioned</a:t>
            </a:r>
            <a:r>
              <a:rPr lang="en-GB" dirty="0">
                <a:hlinkClick r:id="rId4"/>
              </a:rPr>
              <a:t> Chest Drain Within the Liver by Embolization of the </a:t>
            </a:r>
            <a:r>
              <a:rPr lang="en-GB" dirty="0" err="1">
                <a:hlinkClick r:id="rId4"/>
              </a:rPr>
              <a:t>Transhepatic</a:t>
            </a:r>
            <a:r>
              <a:rPr lang="en-GB" dirty="0">
                <a:hlinkClick r:id="rId4"/>
              </a:rPr>
              <a:t> Track | </a:t>
            </a:r>
            <a:r>
              <a:rPr lang="en-GB" dirty="0" err="1">
                <a:hlinkClick r:id="rId4"/>
              </a:rPr>
              <a:t>SpringerLink</a:t>
            </a:r>
            <a:endParaRPr lang="en-GB" dirty="0"/>
          </a:p>
        </p:txBody>
      </p:sp>
      <p:sp>
        <p:nvSpPr>
          <p:cNvPr id="4" name="Slide Number Placeholder 3"/>
          <p:cNvSpPr>
            <a:spLocks noGrp="1"/>
          </p:cNvSpPr>
          <p:nvPr>
            <p:ph type="sldNum" sz="quarter" idx="10"/>
          </p:nvPr>
        </p:nvSpPr>
        <p:spPr/>
        <p:txBody>
          <a:bodyPr/>
          <a:lstStyle/>
          <a:p>
            <a:fld id="{28A0314C-541D-4CE3-9799-09AA4053A2FE}" type="slidenum">
              <a:rPr lang="en-GB" smtClean="0"/>
              <a:t>4</a:t>
            </a:fld>
            <a:endParaRPr lang="en-GB"/>
          </a:p>
        </p:txBody>
      </p:sp>
    </p:spTree>
    <p:extLst>
      <p:ext uri="{BB962C8B-B14F-4D97-AF65-F5344CB8AC3E}">
        <p14:creationId xmlns:p14="http://schemas.microsoft.com/office/powerpoint/2010/main" val="31778501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8A0314C-541D-4CE3-9799-09AA4053A2FE}" type="slidenum">
              <a:rPr lang="en-GB" smtClean="0"/>
              <a:t>5</a:t>
            </a:fld>
            <a:endParaRPr lang="en-GB"/>
          </a:p>
        </p:txBody>
      </p:sp>
    </p:spTree>
    <p:extLst>
      <p:ext uri="{BB962C8B-B14F-4D97-AF65-F5344CB8AC3E}">
        <p14:creationId xmlns:p14="http://schemas.microsoft.com/office/powerpoint/2010/main" val="3344966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onto some MCQ</a:t>
            </a:r>
            <a:r>
              <a:rPr lang="en-GB" baseline="0" dirty="0"/>
              <a:t> questions.  My name is Laura Tanner and I am one of the respiratory consultant at the Royal Victoria Infirmary in Newcastle.  We will just quickly go through some questions that will hopefully highlight some key issues rom this topic.</a:t>
            </a:r>
            <a:endParaRPr lang="en-GB" dirty="0"/>
          </a:p>
        </p:txBody>
      </p:sp>
      <p:sp>
        <p:nvSpPr>
          <p:cNvPr id="4" name="Slide Number Placeholder 3"/>
          <p:cNvSpPr>
            <a:spLocks noGrp="1"/>
          </p:cNvSpPr>
          <p:nvPr>
            <p:ph type="sldNum" sz="quarter" idx="10"/>
          </p:nvPr>
        </p:nvSpPr>
        <p:spPr/>
        <p:txBody>
          <a:bodyPr/>
          <a:lstStyle/>
          <a:p>
            <a:fld id="{28A0314C-541D-4CE3-9799-09AA4053A2FE}" type="slidenum">
              <a:rPr lang="en-GB" smtClean="0"/>
              <a:t>9</a:t>
            </a:fld>
            <a:endParaRPr lang="en-GB"/>
          </a:p>
        </p:txBody>
      </p:sp>
    </p:spTree>
    <p:extLst>
      <p:ext uri="{BB962C8B-B14F-4D97-AF65-F5344CB8AC3E}">
        <p14:creationId xmlns:p14="http://schemas.microsoft.com/office/powerpoint/2010/main" val="22858534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take a moment to submit you answer,</a:t>
            </a:r>
            <a:r>
              <a:rPr lang="en-GB" baseline="0" dirty="0"/>
              <a:t> and remember, you can pause the video if you would like more time.</a:t>
            </a:r>
            <a:endParaRPr lang="en-GB" dirty="0"/>
          </a:p>
        </p:txBody>
      </p:sp>
      <p:sp>
        <p:nvSpPr>
          <p:cNvPr id="4" name="Slide Number Placeholder 3"/>
          <p:cNvSpPr>
            <a:spLocks noGrp="1"/>
          </p:cNvSpPr>
          <p:nvPr>
            <p:ph type="sldNum" sz="quarter" idx="10"/>
          </p:nvPr>
        </p:nvSpPr>
        <p:spPr/>
        <p:txBody>
          <a:bodyPr/>
          <a:lstStyle/>
          <a:p>
            <a:fld id="{28A0314C-541D-4CE3-9799-09AA4053A2FE}" type="slidenum">
              <a:rPr lang="en-GB" smtClean="0"/>
              <a:t>10</a:t>
            </a:fld>
            <a:endParaRPr lang="en-GB"/>
          </a:p>
        </p:txBody>
      </p:sp>
    </p:spTree>
    <p:extLst>
      <p:ext uri="{BB962C8B-B14F-4D97-AF65-F5344CB8AC3E}">
        <p14:creationId xmlns:p14="http://schemas.microsoft.com/office/powerpoint/2010/main" val="279603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recognise that there are grey areas in some hospitals</a:t>
            </a:r>
            <a:r>
              <a:rPr lang="en-GB" baseline="0" dirty="0"/>
              <a:t> where the person doing the procedure is not always fully ultrasound trained.  The ideal situation is A, where the same person can do both the TUS and the pleura procedure and is fully trained in both.  Occasionally, and with adequate experience and risk assessment it may be valid for a different operator to do the procedure as long as they have witnessed the TUS, know the position of the patient and ideally the patient is not moved beforehand.  The practice that is no longer acceptable is where the patient is alone in radiology and a site is marked, then the patient is moved to a different location and a different position.  In this situation the person doing the intervention has no understanding of what lies beneath the mark and no idea of how important landmarks such as the diaphragm, lung and liver/spleen relate to the marked spot.  The problem with x marks the spot is that fluid can shift in different positions and what was a safe spot for intervention at the time of </a:t>
            </a:r>
            <a:r>
              <a:rPr lang="en-GB" baseline="0" dirty="0" err="1"/>
              <a:t>ultrsound</a:t>
            </a:r>
            <a:r>
              <a:rPr lang="en-GB" baseline="0" dirty="0"/>
              <a:t> may n longer be the case when the patient is moved.</a:t>
            </a:r>
            <a:endParaRPr lang="en-GB" dirty="0"/>
          </a:p>
        </p:txBody>
      </p:sp>
      <p:sp>
        <p:nvSpPr>
          <p:cNvPr id="4" name="Slide Number Placeholder 3"/>
          <p:cNvSpPr>
            <a:spLocks noGrp="1"/>
          </p:cNvSpPr>
          <p:nvPr>
            <p:ph type="sldNum" sz="quarter" idx="10"/>
          </p:nvPr>
        </p:nvSpPr>
        <p:spPr/>
        <p:txBody>
          <a:bodyPr/>
          <a:lstStyle/>
          <a:p>
            <a:fld id="{28A0314C-541D-4CE3-9799-09AA4053A2FE}" type="slidenum">
              <a:rPr lang="en-GB" smtClean="0"/>
              <a:t>11</a:t>
            </a:fld>
            <a:endParaRPr lang="en-GB"/>
          </a:p>
        </p:txBody>
      </p:sp>
    </p:spTree>
    <p:extLst>
      <p:ext uri="{BB962C8B-B14F-4D97-AF65-F5344CB8AC3E}">
        <p14:creationId xmlns:p14="http://schemas.microsoft.com/office/powerpoint/2010/main" val="2240916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Please take a moment to submit you answer,</a:t>
            </a:r>
            <a:r>
              <a:rPr lang="en-GB" baseline="0" dirty="0"/>
              <a:t> and remember, you can pause the video if you would like more time.</a:t>
            </a:r>
            <a:endParaRPr lang="en-GB" dirty="0"/>
          </a:p>
          <a:p>
            <a:endParaRPr lang="en-GB" dirty="0"/>
          </a:p>
        </p:txBody>
      </p:sp>
      <p:sp>
        <p:nvSpPr>
          <p:cNvPr id="4" name="Slide Number Placeholder 3"/>
          <p:cNvSpPr>
            <a:spLocks noGrp="1"/>
          </p:cNvSpPr>
          <p:nvPr>
            <p:ph type="sldNum" sz="quarter" idx="10"/>
          </p:nvPr>
        </p:nvSpPr>
        <p:spPr/>
        <p:txBody>
          <a:bodyPr/>
          <a:lstStyle/>
          <a:p>
            <a:fld id="{28A0314C-541D-4CE3-9799-09AA4053A2FE}" type="slidenum">
              <a:rPr lang="en-GB" smtClean="0"/>
              <a:t>12</a:t>
            </a:fld>
            <a:endParaRPr lang="en-GB"/>
          </a:p>
        </p:txBody>
      </p:sp>
    </p:spTree>
    <p:extLst>
      <p:ext uri="{BB962C8B-B14F-4D97-AF65-F5344CB8AC3E}">
        <p14:creationId xmlns:p14="http://schemas.microsoft.com/office/powerpoint/2010/main" val="15912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person</a:t>
            </a:r>
            <a:r>
              <a:rPr lang="en-GB" baseline="0" dirty="0"/>
              <a:t> trained in emergency or primary TUS is trained to do a focused ultrasound only, looking for specific structures and their position, not necessarily whether there is any abnormality within these.  It is definitely not an US scan equivalent to that obtained by a fully trained thoracic radiologist or expert TUS operator.  It is important that the limitations of the scan are recognised and the trainee understands the limits of their competence and when to ask for help from a more qualified individual or mentor.  It is vitally important to keep a logbook such as the one in the example given in the previous slides so that the cases can be reviewed, ideally with images and competency can be assessed.  Thoracic ultrasound mentors should undertake annual review of trainees logbooks, but it is the responsibility of the practitioner to arrange this so that they have evidence to feed into their annual appraisal.  One important aspect of TUS is maintenance of the ultrasound machine.  This needs to be checked regularly to ensure it is working optimally and needs cleaning between each patient to prevent the spread of infection between patients.  This should be undertaken with the cleaning method recommended as compatible with the specific ultrasound machine.  Some substances such as Iodine are corrosive to the </a:t>
            </a:r>
            <a:r>
              <a:rPr lang="en-GB" baseline="0" dirty="0" err="1"/>
              <a:t>proble</a:t>
            </a:r>
            <a:r>
              <a:rPr lang="en-GB" baseline="0" dirty="0"/>
              <a:t>.  Care should be taken that the wires for the probes are kept out of the way of the wheels of the ultrasound machine as this can damage them and are not dropped as </a:t>
            </a:r>
            <a:r>
              <a:rPr lang="en-GB" baseline="0" dirty="0" err="1"/>
              <a:t>thi</a:t>
            </a:r>
            <a:r>
              <a:rPr lang="en-GB" baseline="0" dirty="0"/>
              <a:t> can damage the ultrasound crystals in the transducer. </a:t>
            </a:r>
            <a:endParaRPr lang="en-GB" dirty="0"/>
          </a:p>
        </p:txBody>
      </p:sp>
      <p:sp>
        <p:nvSpPr>
          <p:cNvPr id="4" name="Slide Number Placeholder 3"/>
          <p:cNvSpPr>
            <a:spLocks noGrp="1"/>
          </p:cNvSpPr>
          <p:nvPr>
            <p:ph type="sldNum" sz="quarter" idx="10"/>
          </p:nvPr>
        </p:nvSpPr>
        <p:spPr/>
        <p:txBody>
          <a:bodyPr/>
          <a:lstStyle/>
          <a:p>
            <a:fld id="{28A0314C-541D-4CE3-9799-09AA4053A2FE}" type="slidenum">
              <a:rPr lang="en-GB" smtClean="0"/>
              <a:t>13</a:t>
            </a:fld>
            <a:endParaRPr lang="en-GB"/>
          </a:p>
        </p:txBody>
      </p:sp>
    </p:spTree>
    <p:extLst>
      <p:ext uri="{BB962C8B-B14F-4D97-AF65-F5344CB8AC3E}">
        <p14:creationId xmlns:p14="http://schemas.microsoft.com/office/powerpoint/2010/main" val="29949744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take a moment to submit you answer,</a:t>
            </a:r>
            <a:r>
              <a:rPr lang="en-GB" baseline="0" dirty="0"/>
              <a:t> and remember, you can pause the video if you would like more time.</a:t>
            </a:r>
            <a:endParaRPr lang="en-GB" dirty="0"/>
          </a:p>
        </p:txBody>
      </p:sp>
      <p:sp>
        <p:nvSpPr>
          <p:cNvPr id="4" name="Slide Number Placeholder 3"/>
          <p:cNvSpPr>
            <a:spLocks noGrp="1"/>
          </p:cNvSpPr>
          <p:nvPr>
            <p:ph type="sldNum" sz="quarter" idx="10"/>
          </p:nvPr>
        </p:nvSpPr>
        <p:spPr/>
        <p:txBody>
          <a:bodyPr/>
          <a:lstStyle/>
          <a:p>
            <a:fld id="{28A0314C-541D-4CE3-9799-09AA4053A2FE}" type="slidenum">
              <a:rPr lang="en-GB" smtClean="0"/>
              <a:t>14</a:t>
            </a:fld>
            <a:endParaRPr lang="en-GB"/>
          </a:p>
        </p:txBody>
      </p:sp>
    </p:spTree>
    <p:extLst>
      <p:ext uri="{BB962C8B-B14F-4D97-AF65-F5344CB8AC3E}">
        <p14:creationId xmlns:p14="http://schemas.microsoft.com/office/powerpoint/2010/main" val="2754653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question highlights the importance</a:t>
            </a:r>
            <a:r>
              <a:rPr lang="en-GB" baseline="0" dirty="0"/>
              <a:t> of knowing your limitations and not proceeding with interventions with may cause harm to the patient if you are unsure or unable to correctly interpret the ultrasound images.  For learning purposes you </a:t>
            </a:r>
            <a:r>
              <a:rPr lang="en-GB" baseline="0" dirty="0" err="1"/>
              <a:t>shoud</a:t>
            </a:r>
            <a:r>
              <a:rPr lang="en-GB" baseline="0" dirty="0"/>
              <a:t> save the images for discussion with your mentor at a later date, rather than simply asking a colleague to redo the examination.  There may be situations where immediate escalation (</a:t>
            </a:r>
            <a:r>
              <a:rPr lang="en-GB" baseline="0" dirty="0" err="1"/>
              <a:t>ie</a:t>
            </a:r>
            <a:r>
              <a:rPr lang="en-GB" baseline="0" dirty="0"/>
              <a:t> that night) to other capable operators may be required but in this situation it sounds like in the absence of an immediate on site TUS operator it is best to play safe, give antibiotics and review everything in the cool light of day.  This could be done by a radiologist or more experienced respiratory registrar or consultant and you should make yourself aware of the people to seek advice from within your trust.</a:t>
            </a:r>
            <a:endParaRPr lang="en-GB" dirty="0"/>
          </a:p>
        </p:txBody>
      </p:sp>
      <p:sp>
        <p:nvSpPr>
          <p:cNvPr id="4" name="Slide Number Placeholder 3"/>
          <p:cNvSpPr>
            <a:spLocks noGrp="1"/>
          </p:cNvSpPr>
          <p:nvPr>
            <p:ph type="sldNum" sz="quarter" idx="10"/>
          </p:nvPr>
        </p:nvSpPr>
        <p:spPr/>
        <p:txBody>
          <a:bodyPr/>
          <a:lstStyle/>
          <a:p>
            <a:fld id="{28A0314C-541D-4CE3-9799-09AA4053A2FE}" type="slidenum">
              <a:rPr lang="en-GB" smtClean="0"/>
              <a:t>15</a:t>
            </a:fld>
            <a:endParaRPr lang="en-GB"/>
          </a:p>
        </p:txBody>
      </p:sp>
    </p:spTree>
    <p:extLst>
      <p:ext uri="{BB962C8B-B14F-4D97-AF65-F5344CB8AC3E}">
        <p14:creationId xmlns:p14="http://schemas.microsoft.com/office/powerpoint/2010/main" val="2580360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and I hope that discussing these questions</a:t>
            </a:r>
            <a:r>
              <a:rPr lang="en-GB" baseline="0" dirty="0"/>
              <a:t> has highlighted some key points.</a:t>
            </a:r>
            <a:endParaRPr lang="en-GB" dirty="0"/>
          </a:p>
        </p:txBody>
      </p:sp>
      <p:sp>
        <p:nvSpPr>
          <p:cNvPr id="4" name="Slide Number Placeholder 3"/>
          <p:cNvSpPr>
            <a:spLocks noGrp="1"/>
          </p:cNvSpPr>
          <p:nvPr>
            <p:ph type="sldNum" sz="quarter" idx="10"/>
          </p:nvPr>
        </p:nvSpPr>
        <p:spPr/>
        <p:txBody>
          <a:bodyPr/>
          <a:lstStyle/>
          <a:p>
            <a:fld id="{28A0314C-541D-4CE3-9799-09AA4053A2FE}" type="slidenum">
              <a:rPr lang="en-GB" smtClean="0"/>
              <a:t>16</a:t>
            </a:fld>
            <a:endParaRPr lang="en-GB"/>
          </a:p>
        </p:txBody>
      </p:sp>
    </p:spTree>
    <p:extLst>
      <p:ext uri="{BB962C8B-B14F-4D97-AF65-F5344CB8AC3E}">
        <p14:creationId xmlns:p14="http://schemas.microsoft.com/office/powerpoint/2010/main" val="2153675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11/15/21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11/15/21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11/15/21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11/15/21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11/15/21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11/15/21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11/15/21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11/15/21</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11/15/21</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11/15/21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11/15/21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11/15/21</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1.pn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media4.m4a"/><Relationship Id="rId7" Type="http://schemas.openxmlformats.org/officeDocument/2006/relationships/image" Target="../media/image3.jpeg"/><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2.jpeg"/><Relationship Id="rId5" Type="http://schemas.openxmlformats.org/officeDocument/2006/relationships/notesSlide" Target="../notesSlides/notesSlide2.xml"/><Relationship Id="rId4" Type="http://schemas.openxmlformats.org/officeDocument/2006/relationships/slideLayout" Target="../slideLayouts/slideLayout2.xml"/><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audio" Target="../media/media5.m4a"/><Relationship Id="rId7" Type="http://schemas.openxmlformats.org/officeDocument/2006/relationships/diagramLayout" Target="../diagrams/layout1.xml"/><Relationship Id="rId2" Type="http://schemas.microsoft.com/office/2007/relationships/media" Target="../media/media5.m4a"/><Relationship Id="rId1" Type="http://schemas.openxmlformats.org/officeDocument/2006/relationships/tags" Target="../tags/tag4.xml"/><Relationship Id="rId6" Type="http://schemas.openxmlformats.org/officeDocument/2006/relationships/diagramData" Target="../diagrams/data1.xml"/><Relationship Id="rId11" Type="http://schemas.openxmlformats.org/officeDocument/2006/relationships/image" Target="../media/image1.png"/><Relationship Id="rId5" Type="http://schemas.openxmlformats.org/officeDocument/2006/relationships/notesSlide" Target="../notesSlides/notesSlide3.xml"/><Relationship Id="rId10" Type="http://schemas.microsoft.com/office/2007/relationships/diagramDrawing" Target="../diagrams/drawing1.xml"/><Relationship Id="rId4" Type="http://schemas.openxmlformats.org/officeDocument/2006/relationships/slideLayout" Target="../slideLayouts/slideLayout2.xml"/><Relationship Id="rId9" Type="http://schemas.openxmlformats.org/officeDocument/2006/relationships/diagramColors" Target="../diagrams/colors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6.png"/><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1.png"/><Relationship Id="rId2" Type="http://schemas.microsoft.com/office/2007/relationships/media" Target="../media/media7.m4a"/><Relationship Id="rId1" Type="http://schemas.openxmlformats.org/officeDocument/2006/relationships/tags" Target="../tags/tag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audio" Target="../media/media8.m4a"/><Relationship Id="rId7" Type="http://schemas.openxmlformats.org/officeDocument/2006/relationships/image" Target="../media/image11.emf"/><Relationship Id="rId2" Type="http://schemas.microsoft.com/office/2007/relationships/media" Target="../media/media8.m4a"/><Relationship Id="rId1" Type="http://schemas.openxmlformats.org/officeDocument/2006/relationships/tags" Target="../tags/tag6.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slideLayout" Target="../slideLayouts/slideLayout2.xml"/><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wav"/><Relationship Id="rId1" Type="http://schemas.microsoft.com/office/2007/relationships/media" Target="../media/media9.wav"/><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wav"/><Relationship Id="rId1" Type="http://schemas.microsoft.com/office/2007/relationships/media" Target="../media/media10.wav"/><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wav"/><Relationship Id="rId1" Type="http://schemas.microsoft.com/office/2007/relationships/media" Target="../media/media11.wav"/><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wav"/><Relationship Id="rId1" Type="http://schemas.microsoft.com/office/2007/relationships/media" Target="../media/media12.wav"/><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wav"/><Relationship Id="rId1" Type="http://schemas.microsoft.com/office/2007/relationships/media" Target="../media/media13.wav"/><Relationship Id="rId5" Type="http://schemas.openxmlformats.org/officeDocument/2006/relationships/image" Target="../media/image6.png"/><Relationship Id="rId4"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wav"/><Relationship Id="rId1" Type="http://schemas.microsoft.com/office/2007/relationships/media" Target="../media/media14.wav"/><Relationship Id="rId5" Type="http://schemas.openxmlformats.org/officeDocument/2006/relationships/image" Target="../media/image6.png"/><Relationship Id="rId4"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wav"/><Relationship Id="rId1" Type="http://schemas.microsoft.com/office/2007/relationships/media" Target="../media/media15.wav"/><Relationship Id="rId5" Type="http://schemas.openxmlformats.org/officeDocument/2006/relationships/image" Target="../media/image6.png"/><Relationship Id="rId4"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wav"/><Relationship Id="rId1" Type="http://schemas.microsoft.com/office/2007/relationships/media" Target="../media/media16.wav"/><Relationship Id="rId5" Type="http://schemas.openxmlformats.org/officeDocument/2006/relationships/image" Target="../media/image6.pn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540913"/>
            <a:ext cx="8991600" cy="3491751"/>
          </a:xfrm>
        </p:spPr>
        <p:txBody>
          <a:bodyPr>
            <a:normAutofit/>
          </a:bodyPr>
          <a:lstStyle/>
          <a:p>
            <a:r>
              <a:rPr lang="en-GB" dirty="0"/>
              <a:t>Thoracic ultrasound</a:t>
            </a:r>
            <a:br>
              <a:rPr lang="en-GB" dirty="0"/>
            </a:br>
            <a:br>
              <a:rPr lang="en-GB" dirty="0"/>
            </a:br>
            <a:r>
              <a:rPr lang="en-GB" dirty="0"/>
              <a:t> Legal issues, clinical governance and risk management</a:t>
            </a:r>
          </a:p>
        </p:txBody>
      </p:sp>
      <p:sp>
        <p:nvSpPr>
          <p:cNvPr id="3" name="Subtitle 2"/>
          <p:cNvSpPr>
            <a:spLocks noGrp="1"/>
          </p:cNvSpPr>
          <p:nvPr>
            <p:ph type="subTitle" idx="1"/>
          </p:nvPr>
        </p:nvSpPr>
        <p:spPr>
          <a:xfrm>
            <a:off x="2695194" y="4352543"/>
            <a:ext cx="6801612" cy="1880831"/>
          </a:xfrm>
        </p:spPr>
        <p:txBody>
          <a:bodyPr>
            <a:normAutofit/>
          </a:bodyPr>
          <a:lstStyle/>
          <a:p>
            <a:r>
              <a:rPr lang="en-GB" dirty="0"/>
              <a:t>Drs Andrew Stanton and Laura Tanner</a:t>
            </a:r>
          </a:p>
          <a:p>
            <a:endParaRPr lang="en-GB" dirty="0"/>
          </a:p>
          <a:p>
            <a:r>
              <a:rPr lang="en-GB" dirty="0"/>
              <a:t>Consultants in Respiratory Medicine</a:t>
            </a:r>
          </a:p>
          <a:p>
            <a:r>
              <a:rPr lang="en-GB" dirty="0"/>
              <a:t>Newcastle Upon Tyne Hospitals NHS Foundation Trust</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55341203"/>
      </p:ext>
    </p:extLst>
  </p:cSld>
  <p:clrMapOvr>
    <a:masterClrMapping/>
  </p:clrMapOvr>
  <mc:AlternateContent xmlns:mc="http://schemas.openxmlformats.org/markup-compatibility/2006" xmlns:p14="http://schemas.microsoft.com/office/powerpoint/2010/main">
    <mc:Choice Requires="p14">
      <p:transition spd="slow" p14:dur="2000" advTm="29747"/>
    </mc:Choice>
    <mc:Fallback xmlns="">
      <p:transition spd="slow" advTm="297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1135" y="239478"/>
            <a:ext cx="7729728" cy="1188720"/>
          </a:xfrm>
        </p:spPr>
        <p:txBody>
          <a:bodyPr>
            <a:normAutofit/>
          </a:bodyPr>
          <a:lstStyle/>
          <a:p>
            <a:r>
              <a:rPr lang="en-GB" dirty="0"/>
              <a:t>At the end of this module, learners will be able to:</a:t>
            </a:r>
          </a:p>
        </p:txBody>
      </p:sp>
      <p:sp>
        <p:nvSpPr>
          <p:cNvPr id="3" name="Content Placeholder 2"/>
          <p:cNvSpPr>
            <a:spLocks noGrp="1"/>
          </p:cNvSpPr>
          <p:nvPr>
            <p:ph idx="1"/>
          </p:nvPr>
        </p:nvSpPr>
        <p:spPr>
          <a:xfrm>
            <a:off x="1324303" y="1723644"/>
            <a:ext cx="9932276" cy="4803280"/>
          </a:xfrm>
        </p:spPr>
        <p:txBody>
          <a:bodyPr>
            <a:noAutofit/>
          </a:bodyPr>
          <a:lstStyle/>
          <a:p>
            <a:r>
              <a:rPr lang="en-GB" sz="2000" dirty="0"/>
              <a:t>Recall key features that need to be documented with any TUS report.</a:t>
            </a:r>
          </a:p>
          <a:p>
            <a:endParaRPr lang="en-GB" sz="2000" dirty="0"/>
          </a:p>
          <a:p>
            <a:r>
              <a:rPr lang="en-GB" sz="2000" dirty="0"/>
              <a:t>Understand the critical importance of having systems allowing storage / archiving of images from TUS examinations, in particular those leading to intervention.</a:t>
            </a:r>
          </a:p>
          <a:p>
            <a:endParaRPr lang="en-GB" sz="2000" dirty="0"/>
          </a:p>
          <a:p>
            <a:r>
              <a:rPr lang="en-GB" sz="2000" dirty="0"/>
              <a:t>Discuss the importance of avoiding remote “X-marks the spot” approach to guiding pleural intervention.</a:t>
            </a:r>
          </a:p>
          <a:p>
            <a:endParaRPr lang="en-GB" sz="2000" dirty="0"/>
          </a:p>
          <a:p>
            <a:r>
              <a:rPr lang="en-GB" sz="2000" dirty="0"/>
              <a:t>Recognise the need for documenting scope of TUS practice and how to demonstrate maintenance of capability</a:t>
            </a:r>
          </a:p>
          <a:p>
            <a:endParaRPr lang="en-GB" sz="2000" dirty="0"/>
          </a:p>
          <a:p>
            <a:r>
              <a:rPr lang="en-GB" sz="2000" dirty="0"/>
              <a:t>Recognise the need to be aware of capability limitations and how to seek review of TUS examinations / ongoing mentorship.</a:t>
            </a: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68650913"/>
      </p:ext>
    </p:extLst>
  </p:cSld>
  <p:clrMapOvr>
    <a:masterClrMapping/>
  </p:clrMapOvr>
  <mc:AlternateContent xmlns:mc="http://schemas.openxmlformats.org/markup-compatibility/2006" xmlns:p14="http://schemas.microsoft.com/office/powerpoint/2010/main">
    <mc:Choice Requires="p14">
      <p:transition spd="slow" p14:dur="2000" advTm="52808"/>
    </mc:Choice>
    <mc:Fallback xmlns="">
      <p:transition spd="slow" advTm="528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4"/>
                </p:tgtEl>
              </p:cMediaNode>
            </p:audio>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1136" y="428664"/>
            <a:ext cx="7729728" cy="1188720"/>
          </a:xfrm>
        </p:spPr>
        <p:txBody>
          <a:bodyPr/>
          <a:lstStyle/>
          <a:p>
            <a:r>
              <a:rPr lang="en-GB" dirty="0"/>
              <a:t>TUS Report Documentation</a:t>
            </a:r>
          </a:p>
        </p:txBody>
      </p:sp>
      <p:sp>
        <p:nvSpPr>
          <p:cNvPr id="3" name="Content Placeholder 2"/>
          <p:cNvSpPr>
            <a:spLocks noGrp="1"/>
          </p:cNvSpPr>
          <p:nvPr>
            <p:ph idx="1"/>
          </p:nvPr>
        </p:nvSpPr>
        <p:spPr>
          <a:xfrm>
            <a:off x="851338" y="2038954"/>
            <a:ext cx="10184524" cy="4614094"/>
          </a:xfrm>
        </p:spPr>
        <p:txBody>
          <a:bodyPr>
            <a:normAutofit fontScale="92500" lnSpcReduction="10000"/>
          </a:bodyPr>
          <a:lstStyle/>
          <a:p>
            <a:r>
              <a:rPr lang="en-GB" dirty="0"/>
              <a:t>As much as possible to ensure robust communication, clarity, defensibility and ultimately patient safety</a:t>
            </a:r>
          </a:p>
          <a:p>
            <a:endParaRPr lang="en-GB" dirty="0"/>
          </a:p>
          <a:p>
            <a:r>
              <a:rPr lang="en-GB" dirty="0"/>
              <a:t>To some extent depends on clinical situation</a:t>
            </a:r>
          </a:p>
          <a:p>
            <a:pPr lvl="1"/>
            <a:r>
              <a:rPr lang="en-GB" dirty="0"/>
              <a:t>? just to tell if fluid present or not</a:t>
            </a:r>
          </a:p>
          <a:p>
            <a:pPr lvl="1"/>
            <a:r>
              <a:rPr lang="en-GB" dirty="0"/>
              <a:t>? to characterise collection  / assess clinical progress</a:t>
            </a:r>
          </a:p>
          <a:p>
            <a:pPr lvl="1"/>
            <a:r>
              <a:rPr lang="en-GB" dirty="0"/>
              <a:t>? to guide intervention</a:t>
            </a:r>
          </a:p>
          <a:p>
            <a:endParaRPr lang="en-GB" dirty="0"/>
          </a:p>
          <a:p>
            <a:r>
              <a:rPr lang="en-GB" dirty="0"/>
              <a:t>As minimum, particularly if intervention planned</a:t>
            </a:r>
          </a:p>
          <a:p>
            <a:pPr lvl="1"/>
            <a:r>
              <a:rPr lang="en-GB" dirty="0"/>
              <a:t>Confirmation of pleural fluid</a:t>
            </a:r>
          </a:p>
          <a:p>
            <a:pPr lvl="1"/>
            <a:r>
              <a:rPr lang="en-GB" dirty="0"/>
              <a:t>Size of collection</a:t>
            </a:r>
          </a:p>
          <a:p>
            <a:pPr lvl="1"/>
            <a:r>
              <a:rPr lang="en-GB" dirty="0"/>
              <a:t>Characteristics of fluid – i.e. ? Free flowing ? Evidence of </a:t>
            </a:r>
            <a:r>
              <a:rPr lang="en-GB" dirty="0" err="1"/>
              <a:t>septation</a:t>
            </a:r>
            <a:r>
              <a:rPr lang="en-GB" dirty="0"/>
              <a:t> (if so how much)</a:t>
            </a:r>
          </a:p>
          <a:p>
            <a:pPr lvl="1"/>
            <a:r>
              <a:rPr lang="en-GB" dirty="0"/>
              <a:t>Maximum depth of fluid identified</a:t>
            </a:r>
          </a:p>
          <a:p>
            <a:pPr lvl="1"/>
            <a:r>
              <a:rPr lang="en-GB" dirty="0"/>
              <a:t>Confirm identification of safe site for intervention (+ depth of fluid and skin to fluid distance here)</a:t>
            </a:r>
          </a:p>
          <a:p>
            <a:endParaRPr lang="en-GB" dirty="0"/>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693096051"/>
      </p:ext>
    </p:extLst>
  </p:cSld>
  <p:clrMapOvr>
    <a:masterClrMapping/>
  </p:clrMapOvr>
  <mc:AlternateContent xmlns:mc="http://schemas.openxmlformats.org/markup-compatibility/2006" xmlns:p14="http://schemas.microsoft.com/office/powerpoint/2010/main">
    <mc:Choice Requires="p14">
      <p:transition spd="slow" p14:dur="2000" advTm="164038"/>
    </mc:Choice>
    <mc:Fallback xmlns="">
      <p:transition spd="slow" advTm="1640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4"/>
                </p:tgtEl>
              </p:cMediaNode>
            </p:audio>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1136" y="308286"/>
            <a:ext cx="7729728" cy="1188720"/>
          </a:xfrm>
        </p:spPr>
        <p:txBody>
          <a:bodyPr/>
          <a:lstStyle/>
          <a:p>
            <a:r>
              <a:rPr lang="en-GB" dirty="0"/>
              <a:t>Image storage / archiving</a:t>
            </a:r>
          </a:p>
        </p:txBody>
      </p:sp>
      <p:sp>
        <p:nvSpPr>
          <p:cNvPr id="3" name="Content Placeholder 2"/>
          <p:cNvSpPr>
            <a:spLocks noGrp="1"/>
          </p:cNvSpPr>
          <p:nvPr>
            <p:ph idx="1"/>
          </p:nvPr>
        </p:nvSpPr>
        <p:spPr>
          <a:xfrm>
            <a:off x="785611" y="1799119"/>
            <a:ext cx="10457645" cy="2562868"/>
          </a:xfrm>
        </p:spPr>
        <p:txBody>
          <a:bodyPr>
            <a:normAutofit fontScale="77500" lnSpcReduction="20000"/>
          </a:bodyPr>
          <a:lstStyle/>
          <a:p>
            <a:r>
              <a:rPr lang="en-GB" dirty="0"/>
              <a:t>Critical adjunct to written report / comment </a:t>
            </a:r>
          </a:p>
          <a:p>
            <a:r>
              <a:rPr lang="en-GB" dirty="0"/>
              <a:t>“…..all trusts should have systems in place to allow the recording and review of portable TUS images”</a:t>
            </a:r>
          </a:p>
          <a:p>
            <a:pPr lvl="1"/>
            <a:r>
              <a:rPr lang="en-GB" dirty="0"/>
              <a:t>BTS TUS Training standards, BMJORR 2020</a:t>
            </a:r>
          </a:p>
          <a:p>
            <a:r>
              <a:rPr lang="en-GB" dirty="0"/>
              <a:t>Not without challenges, often hard to implement</a:t>
            </a:r>
          </a:p>
          <a:p>
            <a:pPr lvl="1"/>
            <a:r>
              <a:rPr lang="en-GB" dirty="0"/>
              <a:t>Getting machines to talk to trust PACS / log investigations</a:t>
            </a:r>
          </a:p>
          <a:p>
            <a:pPr lvl="1"/>
            <a:r>
              <a:rPr lang="en-GB" dirty="0"/>
              <a:t>? Automatic PACS archiving ? Batch archiving</a:t>
            </a:r>
          </a:p>
          <a:p>
            <a:pPr lvl="1"/>
            <a:r>
              <a:rPr lang="en-GB" dirty="0"/>
              <a:t>Need to engage with local radiology / IT systems</a:t>
            </a:r>
          </a:p>
          <a:p>
            <a:r>
              <a:rPr lang="en-GB" dirty="0"/>
              <a:t>Clear governance issue though – keep you and patient safe</a:t>
            </a:r>
          </a:p>
          <a:p>
            <a:pPr lvl="1"/>
            <a:r>
              <a:rPr lang="en-GB" dirty="0"/>
              <a:t>Review of any patient safety incident, key supplement to any documentation</a:t>
            </a:r>
          </a:p>
        </p:txBody>
      </p:sp>
      <p:pic>
        <p:nvPicPr>
          <p:cNvPr id="1026" name="Picture 2" descr="Chest drain intra-cardia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05775" y="4272594"/>
            <a:ext cx="3447245" cy="25699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hest drain intra cardiac c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72025" y="4625730"/>
            <a:ext cx="333375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uccessful Removal of Malpositioned Chest Drain Within the Liver by  Embolization of the Transhepatic Track | SpringerLink"/>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1817" y="4361987"/>
            <a:ext cx="2784301" cy="2480559"/>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753090260"/>
      </p:ext>
    </p:extLst>
  </p:cSld>
  <p:clrMapOvr>
    <a:masterClrMapping/>
  </p:clrMapOvr>
  <mc:AlternateContent xmlns:mc="http://schemas.openxmlformats.org/markup-compatibility/2006" xmlns:p14="http://schemas.microsoft.com/office/powerpoint/2010/main">
    <mc:Choice Requires="p14">
      <p:transition spd="slow" p14:dur="2000" advTm="120009"/>
    </mc:Choice>
    <mc:Fallback xmlns="">
      <p:transition spd="slow" advTm="1200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30"/>
                                        </p:tgtEl>
                                        <p:attrNameLst>
                                          <p:attrName>style.visibility</p:attrName>
                                        </p:attrNameLst>
                                      </p:cBhvr>
                                      <p:to>
                                        <p:strVal val="visible"/>
                                      </p:to>
                                    </p:set>
                                    <p:animEffect transition="in" filter="fade">
                                      <p:cBhvr>
                                        <p:cTn id="37" dur="500"/>
                                        <p:tgtEl>
                                          <p:spTgt spid="10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28"/>
                                        </p:tgtEl>
                                        <p:attrNameLst>
                                          <p:attrName>style.visibility</p:attrName>
                                        </p:attrNameLst>
                                      </p:cBhvr>
                                      <p:to>
                                        <p:strVal val="visible"/>
                                      </p:to>
                                    </p:set>
                                    <p:animEffect transition="in" filter="fade">
                                      <p:cBhvr>
                                        <p:cTn id="42" dur="500"/>
                                        <p:tgtEl>
                                          <p:spTgt spid="102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26"/>
                                        </p:tgtEl>
                                        <p:attrNameLst>
                                          <p:attrName>style.visibility</p:attrName>
                                        </p:attrNameLst>
                                      </p:cBhvr>
                                      <p:to>
                                        <p:strVal val="visible"/>
                                      </p:to>
                                    </p:set>
                                    <p:animEffect transition="in" filter="fade">
                                      <p:cBhvr>
                                        <p:cTn id="4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8" fill="hold" display="0">
                  <p:stCondLst>
                    <p:cond delay="indefinite"/>
                  </p:stCondLst>
                  <p:endCondLst>
                    <p:cond evt="onStopAudio" delay="0">
                      <p:tgtEl>
                        <p:sldTgt/>
                      </p:tgtEl>
                    </p:cond>
                  </p:endCondLst>
                </p:cTn>
                <p:tgtEl>
                  <p:spTgt spid="5"/>
                </p:tgtEl>
              </p:cMediaNode>
            </p:audio>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1136" y="114724"/>
            <a:ext cx="7729728" cy="1188720"/>
          </a:xfrm>
        </p:spPr>
        <p:txBody>
          <a:bodyPr/>
          <a:lstStyle/>
          <a:p>
            <a:r>
              <a:rPr lang="en-GB" dirty="0"/>
              <a:t>Avoiding remote</a:t>
            </a:r>
            <a:br>
              <a:rPr lang="en-GB" dirty="0"/>
            </a:br>
            <a:r>
              <a:rPr lang="en-GB" dirty="0"/>
              <a:t>“X marks the spot”</a:t>
            </a:r>
          </a:p>
        </p:txBody>
      </p:sp>
      <p:sp>
        <p:nvSpPr>
          <p:cNvPr id="3" name="Content Placeholder 2"/>
          <p:cNvSpPr>
            <a:spLocks noGrp="1"/>
          </p:cNvSpPr>
          <p:nvPr>
            <p:ph idx="1"/>
          </p:nvPr>
        </p:nvSpPr>
        <p:spPr>
          <a:xfrm>
            <a:off x="2231136" y="1491825"/>
            <a:ext cx="7729728" cy="5269583"/>
          </a:xfrm>
        </p:spPr>
        <p:txBody>
          <a:bodyPr>
            <a:normAutofit/>
          </a:bodyPr>
          <a:lstStyle/>
          <a:p>
            <a:r>
              <a:rPr lang="en-GB" dirty="0"/>
              <a:t>“Effusion confirmed, site marked for drainage”….</a:t>
            </a:r>
          </a:p>
          <a:p>
            <a:r>
              <a:rPr lang="en-GB" dirty="0"/>
              <a:t>Not good enough – how deep, patient moves </a:t>
            </a:r>
            <a:r>
              <a:rPr lang="en-GB" dirty="0" err="1"/>
              <a:t>etc</a:t>
            </a:r>
            <a:r>
              <a:rPr lang="en-GB" dirty="0"/>
              <a:t> </a:t>
            </a:r>
            <a:r>
              <a:rPr lang="en-GB" dirty="0" err="1"/>
              <a:t>etc</a:t>
            </a:r>
            <a:r>
              <a:rPr lang="en-GB" dirty="0"/>
              <a:t>, higher risk of pneumothorax</a:t>
            </a:r>
          </a:p>
          <a:p>
            <a:r>
              <a:rPr lang="en-GB" dirty="0"/>
              <a:t>Consider deliverability of  high levels of “hierarchy of safety”..?</a:t>
            </a:r>
          </a:p>
          <a:p>
            <a:endParaRPr lang="en-GB" dirty="0"/>
          </a:p>
          <a:p>
            <a:endParaRPr lang="en-GB" dirty="0"/>
          </a:p>
          <a:p>
            <a:endParaRPr lang="en-GB" dirty="0"/>
          </a:p>
          <a:p>
            <a:endParaRPr lang="en-GB" dirty="0"/>
          </a:p>
          <a:p>
            <a:endParaRPr lang="en-GB" dirty="0"/>
          </a:p>
          <a:p>
            <a:endParaRPr lang="en-GB" dirty="0"/>
          </a:p>
          <a:p>
            <a:r>
              <a:rPr lang="en-GB" dirty="0"/>
              <a:t>Need to agree local pathways and make clear in any </a:t>
            </a:r>
            <a:r>
              <a:rPr lang="en-GB" dirty="0" err="1"/>
              <a:t>LosSSIPs</a:t>
            </a:r>
            <a:r>
              <a:rPr lang="en-GB" dirty="0"/>
              <a:t> bearing in mind staff availability (TUS + procedural operators)</a:t>
            </a:r>
          </a:p>
        </p:txBody>
      </p:sp>
      <p:graphicFrame>
        <p:nvGraphicFramePr>
          <p:cNvPr id="4" name="Diagram 3"/>
          <p:cNvGraphicFramePr/>
          <p:nvPr>
            <p:extLst>
              <p:ext uri="{D42A27DB-BD31-4B8C-83A1-F6EECF244321}">
                <p14:modId xmlns:p14="http://schemas.microsoft.com/office/powerpoint/2010/main" val="1126669735"/>
              </p:ext>
            </p:extLst>
          </p:nvPr>
        </p:nvGraphicFramePr>
        <p:xfrm>
          <a:off x="734097" y="2897745"/>
          <a:ext cx="10522038" cy="238259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5" name="Multiply 4"/>
          <p:cNvSpPr/>
          <p:nvPr/>
        </p:nvSpPr>
        <p:spPr>
          <a:xfrm>
            <a:off x="572877" y="3213200"/>
            <a:ext cx="2236424" cy="1751682"/>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Multiply 5"/>
          <p:cNvSpPr/>
          <p:nvPr/>
        </p:nvSpPr>
        <p:spPr>
          <a:xfrm>
            <a:off x="2231136" y="3250775"/>
            <a:ext cx="2236424" cy="1751682"/>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Audio 7">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400476060"/>
      </p:ext>
    </p:extLst>
  </p:cSld>
  <p:clrMapOvr>
    <a:masterClrMapping/>
  </p:clrMapOvr>
  <mc:AlternateContent xmlns:mc="http://schemas.openxmlformats.org/markup-compatibility/2006" xmlns:p14="http://schemas.microsoft.com/office/powerpoint/2010/main">
    <mc:Choice Requires="p14">
      <p:transition spd="slow" p14:dur="2000" advTm="173534"/>
    </mc:Choice>
    <mc:Fallback xmlns="">
      <p:transition spd="slow" advTm="1735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9" fill="hold" display="0">
                  <p:stCondLst>
                    <p:cond delay="indefinite"/>
                  </p:stCondLst>
                  <p:endCondLst>
                    <p:cond evt="onStopAudio" delay="0">
                      <p:tgtEl>
                        <p:sldTgt/>
                      </p:tgtEl>
                    </p:cond>
                  </p:endCondLst>
                </p:cTn>
                <p:tgtEl>
                  <p:spTgt spid="8"/>
                </p:tgtEl>
              </p:cMediaNode>
            </p:audio>
          </p:childTnLst>
        </p:cTn>
      </p:par>
    </p:tnLst>
    <p:bldLst>
      <p:bldP spid="3" grpId="0" uiExpand="1" build="p"/>
      <p:bldGraphic spid="4" grpId="0">
        <p:bldAsOne/>
      </p:bldGraphic>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1586" y="475295"/>
            <a:ext cx="8484087" cy="1188720"/>
          </a:xfrm>
        </p:spPr>
        <p:txBody>
          <a:bodyPr>
            <a:normAutofit fontScale="90000"/>
          </a:bodyPr>
          <a:lstStyle/>
          <a:p>
            <a:r>
              <a:rPr lang="en-GB" dirty="0"/>
              <a:t>documenting activity &amp; demonstrating maintenance of capability</a:t>
            </a:r>
          </a:p>
        </p:txBody>
      </p:sp>
      <p:sp>
        <p:nvSpPr>
          <p:cNvPr id="3" name="Content Placeholder 2"/>
          <p:cNvSpPr>
            <a:spLocks noGrp="1"/>
          </p:cNvSpPr>
          <p:nvPr>
            <p:ph idx="1"/>
          </p:nvPr>
        </p:nvSpPr>
        <p:spPr>
          <a:xfrm>
            <a:off x="1868666" y="3415896"/>
            <a:ext cx="7729728" cy="3101983"/>
          </a:xfrm>
        </p:spPr>
        <p:txBody>
          <a:bodyPr>
            <a:normAutofit fontScale="92500" lnSpcReduction="20000"/>
          </a:bodyPr>
          <a:lstStyle/>
          <a:p>
            <a:r>
              <a:rPr lang="en-GB" dirty="0"/>
              <a:t>Key to inform training progress / appraisal</a:t>
            </a:r>
          </a:p>
          <a:p>
            <a:pPr lvl="1"/>
            <a:r>
              <a:rPr lang="en-GB" dirty="0"/>
              <a:t>Numbers, pathology, interventions, onward referral</a:t>
            </a:r>
          </a:p>
          <a:p>
            <a:r>
              <a:rPr lang="en-GB" dirty="0"/>
              <a:t>Maintaining documentation practitioners responsibility</a:t>
            </a:r>
          </a:p>
          <a:p>
            <a:r>
              <a:rPr lang="en-GB" dirty="0"/>
              <a:t>Reviewed annually by TUS mentor</a:t>
            </a:r>
          </a:p>
          <a:p>
            <a:r>
              <a:rPr lang="en-GB" dirty="0"/>
              <a:t>Informing decision regarding maintenance of capability, suggested minimum scans / year (+/- DOPS) for each TUS operator level</a:t>
            </a:r>
          </a:p>
          <a:p>
            <a:pPr lvl="1"/>
            <a:r>
              <a:rPr lang="en-GB" dirty="0"/>
              <a:t>Emergency 	5 </a:t>
            </a:r>
          </a:p>
          <a:p>
            <a:pPr lvl="1"/>
            <a:r>
              <a:rPr lang="en-GB" dirty="0"/>
              <a:t>Primary	20 </a:t>
            </a:r>
          </a:p>
          <a:p>
            <a:pPr lvl="1"/>
            <a:r>
              <a:rPr lang="en-GB" dirty="0"/>
              <a:t>Advanced	30</a:t>
            </a:r>
          </a:p>
          <a:p>
            <a:pPr lvl="1"/>
            <a:r>
              <a:rPr lang="en-GB" dirty="0"/>
              <a:t>Expert 	70</a:t>
            </a:r>
          </a:p>
          <a:p>
            <a:pPr lvl="1"/>
            <a:endParaRPr lang="en-GB" dirty="0"/>
          </a:p>
          <a:p>
            <a:pPr marL="0" indent="0">
              <a:buNone/>
            </a:pPr>
            <a:endParaRPr lang="en-GB" dirty="0"/>
          </a:p>
        </p:txBody>
      </p:sp>
      <p:pic>
        <p:nvPicPr>
          <p:cNvPr id="4" name="Picture 3"/>
          <p:cNvPicPr>
            <a:picLocks noChangeAspect="1"/>
          </p:cNvPicPr>
          <p:nvPr/>
        </p:nvPicPr>
        <p:blipFill>
          <a:blip r:embed="rId4"/>
          <a:stretch>
            <a:fillRect/>
          </a:stretch>
        </p:blipFill>
        <p:spPr>
          <a:xfrm>
            <a:off x="1664994" y="1791276"/>
            <a:ext cx="8470679" cy="1467144"/>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27376779"/>
      </p:ext>
    </p:extLst>
  </p:cSld>
  <p:clrMapOvr>
    <a:masterClrMapping/>
  </p:clrMapOvr>
  <mc:AlternateContent xmlns:mc="http://schemas.openxmlformats.org/markup-compatibility/2006" xmlns:p14="http://schemas.microsoft.com/office/powerpoint/2010/main">
    <mc:Choice Requires="p14">
      <p:transition spd="slow" p14:dur="2000" advTm="4993"/>
    </mc:Choice>
    <mc:Fallback xmlns="">
      <p:transition spd="slow" advTm="49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2242407" y="95404"/>
            <a:ext cx="7729728" cy="1188720"/>
          </a:xfrm>
        </p:spPr>
        <p:txBody>
          <a:bodyPr/>
          <a:lstStyle/>
          <a:p>
            <a:r>
              <a:rPr lang="en-GB" dirty="0"/>
              <a:t>Training log - example</a:t>
            </a:r>
          </a:p>
        </p:txBody>
      </p:sp>
      <p:sp>
        <p:nvSpPr>
          <p:cNvPr id="8" name="Content Placeholder 7"/>
          <p:cNvSpPr>
            <a:spLocks noGrp="1"/>
          </p:cNvSpPr>
          <p:nvPr>
            <p:ph idx="1"/>
          </p:nvPr>
        </p:nvSpPr>
        <p:spPr/>
        <p:txBody>
          <a:bodyPr/>
          <a:lstStyle/>
          <a:p>
            <a:endParaRPr lang="en-GB"/>
          </a:p>
        </p:txBody>
      </p:sp>
      <p:pic>
        <p:nvPicPr>
          <p:cNvPr id="5" name="Picture 4"/>
          <p:cNvPicPr>
            <a:picLocks noChangeAspect="1"/>
          </p:cNvPicPr>
          <p:nvPr/>
        </p:nvPicPr>
        <p:blipFill>
          <a:blip r:embed="rId5"/>
          <a:stretch>
            <a:fillRect/>
          </a:stretch>
        </p:blipFill>
        <p:spPr>
          <a:xfrm>
            <a:off x="0" y="1482768"/>
            <a:ext cx="12382182" cy="2310551"/>
          </a:xfrm>
          <a:prstGeom prst="rect">
            <a:avLst/>
          </a:prstGeom>
        </p:spPr>
      </p:pic>
      <p:pic>
        <p:nvPicPr>
          <p:cNvPr id="6" name="Picture 5"/>
          <p:cNvPicPr>
            <a:picLocks noChangeAspect="1"/>
          </p:cNvPicPr>
          <p:nvPr/>
        </p:nvPicPr>
        <p:blipFill>
          <a:blip r:embed="rId6"/>
          <a:stretch>
            <a:fillRect/>
          </a:stretch>
        </p:blipFill>
        <p:spPr>
          <a:xfrm>
            <a:off x="-11271" y="3991963"/>
            <a:ext cx="12214542" cy="2260045"/>
          </a:xfrm>
          <a:prstGeom prst="rect">
            <a:avLst/>
          </a:prstGeom>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052597592"/>
      </p:ext>
    </p:extLst>
  </p:cSld>
  <p:clrMapOvr>
    <a:masterClrMapping/>
  </p:clrMapOvr>
  <mc:AlternateContent xmlns:mc="http://schemas.openxmlformats.org/markup-compatibility/2006" xmlns:p14="http://schemas.microsoft.com/office/powerpoint/2010/main">
    <mc:Choice Requires="p14">
      <p:transition spd="slow" p14:dur="2000" advTm="67729"/>
    </mc:Choice>
    <mc:Fallback xmlns="">
      <p:transition spd="slow" advTm="67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stretch>
            <a:fillRect/>
          </a:stretch>
        </p:blipFill>
        <p:spPr>
          <a:xfrm>
            <a:off x="700646" y="2426368"/>
            <a:ext cx="4652692" cy="3008741"/>
          </a:xfrm>
          <a:prstGeom prst="rect">
            <a:avLst/>
          </a:prstGeom>
        </p:spPr>
      </p:pic>
      <p:pic>
        <p:nvPicPr>
          <p:cNvPr id="5" name="Picture 4"/>
          <p:cNvPicPr>
            <a:picLocks noChangeAspect="1"/>
          </p:cNvPicPr>
          <p:nvPr/>
        </p:nvPicPr>
        <p:blipFill>
          <a:blip r:embed="rId6"/>
          <a:stretch>
            <a:fillRect/>
          </a:stretch>
        </p:blipFill>
        <p:spPr>
          <a:xfrm>
            <a:off x="5915734" y="2171597"/>
            <a:ext cx="3846451" cy="3312222"/>
          </a:xfrm>
          <a:prstGeom prst="rect">
            <a:avLst/>
          </a:prstGeom>
        </p:spPr>
      </p:pic>
      <p:pic>
        <p:nvPicPr>
          <p:cNvPr id="6" name="Picture 5"/>
          <p:cNvPicPr>
            <a:picLocks noChangeAspect="1"/>
          </p:cNvPicPr>
          <p:nvPr/>
        </p:nvPicPr>
        <p:blipFill>
          <a:blip r:embed="rId7"/>
          <a:stretch>
            <a:fillRect/>
          </a:stretch>
        </p:blipFill>
        <p:spPr>
          <a:xfrm>
            <a:off x="3352800" y="830408"/>
            <a:ext cx="4790941" cy="5453688"/>
          </a:xfrm>
          <a:prstGeom prst="rect">
            <a:avLst/>
          </a:prstGeom>
        </p:spPr>
      </p:pic>
      <p:pic>
        <p:nvPicPr>
          <p:cNvPr id="7" name="Content Placeholder 6"/>
          <p:cNvPicPr>
            <a:picLocks noGrp="1" noChangeAspect="1"/>
          </p:cNvPicPr>
          <p:nvPr>
            <p:ph idx="1"/>
          </p:nvPr>
        </p:nvPicPr>
        <p:blipFill>
          <a:blip r:embed="rId8"/>
          <a:stretch>
            <a:fillRect/>
          </a:stretch>
        </p:blipFill>
        <p:spPr>
          <a:xfrm>
            <a:off x="138249" y="3352617"/>
            <a:ext cx="12053751" cy="950182"/>
          </a:xfrm>
          <a:prstGeom prst="rect">
            <a:avLst/>
          </a:prstGeom>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957756440"/>
      </p:ext>
    </p:extLst>
  </p:cSld>
  <p:clrMapOvr>
    <a:masterClrMapping/>
  </p:clrMapOvr>
  <mc:AlternateContent xmlns:mc="http://schemas.openxmlformats.org/markup-compatibility/2006" xmlns:p14="http://schemas.microsoft.com/office/powerpoint/2010/main">
    <mc:Choice Requires="p14">
      <p:transition spd="slow" p14:dur="2000" advTm="34425"/>
    </mc:Choice>
    <mc:Fallback xmlns="">
      <p:transition spd="slow" advTm="344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0"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MCQ’s</a:t>
            </a:r>
          </a:p>
        </p:txBody>
      </p:sp>
      <p:sp>
        <p:nvSpPr>
          <p:cNvPr id="3" name="Content Placeholder 2"/>
          <p:cNvSpPr>
            <a:spLocks noGrp="1"/>
          </p:cNvSpPr>
          <p:nvPr>
            <p:ph idx="1"/>
          </p:nvPr>
        </p:nvSpPr>
        <p:spPr/>
        <p:txBody>
          <a:bodyPr/>
          <a:lstStyle/>
          <a:p>
            <a:endParaRPr lang="en-GB"/>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46912439"/>
      </p:ext>
    </p:extLst>
  </p:cSld>
  <p:clrMapOvr>
    <a:masterClrMapping/>
  </p:clrMapOvr>
  <mc:AlternateContent xmlns:mc="http://schemas.openxmlformats.org/markup-compatibility/2006" xmlns:p14="http://schemas.microsoft.com/office/powerpoint/2010/main">
    <mc:Choice Requires="p14">
      <p:transition spd="slow" p14:dur="2000" advTm="19586"/>
    </mc:Choice>
    <mc:Fallback xmlns="">
      <p:transition spd="slow" advTm="19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61339-B4F2-446A-8B26-BA8C2B2305B6}"/>
              </a:ext>
            </a:extLst>
          </p:cNvPr>
          <p:cNvSpPr>
            <a:spLocks noGrp="1"/>
          </p:cNvSpPr>
          <p:nvPr>
            <p:ph type="title"/>
          </p:nvPr>
        </p:nvSpPr>
        <p:spPr/>
        <p:txBody>
          <a:bodyPr/>
          <a:lstStyle/>
          <a:p>
            <a:r>
              <a:rPr lang="en-GB" dirty="0"/>
              <a:t>Question 1</a:t>
            </a:r>
          </a:p>
        </p:txBody>
      </p:sp>
      <p:sp>
        <p:nvSpPr>
          <p:cNvPr id="3" name="Content Placeholder 2">
            <a:extLst>
              <a:ext uri="{FF2B5EF4-FFF2-40B4-BE49-F238E27FC236}">
                <a16:creationId xmlns:a16="http://schemas.microsoft.com/office/drawing/2014/main" id="{F7F1DE82-3BE4-45B7-9C40-FD3B0899AC2B}"/>
              </a:ext>
            </a:extLst>
          </p:cNvPr>
          <p:cNvSpPr>
            <a:spLocks noGrp="1"/>
          </p:cNvSpPr>
          <p:nvPr>
            <p:ph idx="1"/>
          </p:nvPr>
        </p:nvSpPr>
        <p:spPr/>
        <p:txBody>
          <a:bodyPr vert="horz" lIns="91440" tIns="45720" rIns="91440" bIns="45720" rtlCol="0" anchor="t">
            <a:normAutofit/>
          </a:bodyPr>
          <a:lstStyle/>
          <a:p>
            <a:r>
              <a:rPr lang="en-GB" dirty="0"/>
              <a:t>Which of the following situations is NOT acceptable practice, prior to pleural intervention?</a:t>
            </a:r>
          </a:p>
          <a:p>
            <a:pPr marL="800100" lvl="2" indent="-342900">
              <a:buFont typeface="+mj-lt"/>
              <a:buAutoNum type="alphaUcPeriod"/>
            </a:pPr>
            <a:r>
              <a:rPr lang="en-GB" dirty="0"/>
              <a:t>Bedside thoracic ultrasound with same operator performing procedure </a:t>
            </a:r>
          </a:p>
          <a:p>
            <a:pPr marL="800100" lvl="2" indent="-342900">
              <a:buFont typeface="+mj-lt"/>
              <a:buAutoNum type="alphaUcPeriod"/>
            </a:pPr>
            <a:r>
              <a:rPr lang="en-GB" dirty="0"/>
              <a:t>Bedside thoracic ultrasound witnessed by procedure operator</a:t>
            </a:r>
          </a:p>
          <a:p>
            <a:pPr marL="800100" lvl="2" indent="-342900">
              <a:buFont typeface="+mj-lt"/>
              <a:buAutoNum type="alphaUcPeriod"/>
            </a:pPr>
            <a:r>
              <a:rPr lang="en-GB" dirty="0"/>
              <a:t>Direct ultrasound guided intervention</a:t>
            </a:r>
          </a:p>
          <a:p>
            <a:pPr marL="800100" lvl="2" indent="-342900">
              <a:buFont typeface="+mj-lt"/>
              <a:buAutoNum type="alphaUcPeriod"/>
            </a:pPr>
            <a:r>
              <a:rPr lang="en-GB" dirty="0"/>
              <a:t>Remote, unwitnessed X marks the spot</a:t>
            </a:r>
          </a:p>
          <a:p>
            <a:pPr marL="800100" lvl="2" indent="-342900">
              <a:buFont typeface="+mj-lt"/>
              <a:buAutoNum type="alphaUcPeriod"/>
            </a:pPr>
            <a:r>
              <a:rPr lang="en-GB" dirty="0"/>
              <a:t>Radiology marking witnessed by procedure operator</a:t>
            </a:r>
          </a:p>
          <a:p>
            <a:pPr lvl="2"/>
            <a:endParaRPr lang="en-GB" dirty="0"/>
          </a:p>
          <a:p>
            <a:endParaRPr lang="en-GB" dirty="0"/>
          </a:p>
        </p:txBody>
      </p:sp>
      <p:sp>
        <p:nvSpPr>
          <p:cNvPr id="4" name="TextBox 3">
            <a:extLst>
              <a:ext uri="{FF2B5EF4-FFF2-40B4-BE49-F238E27FC236}">
                <a16:creationId xmlns:a16="http://schemas.microsoft.com/office/drawing/2014/main" id="{A4E9F30C-4700-46F3-9E8C-CF9A9FCFE5A0}"/>
              </a:ext>
            </a:extLst>
          </p:cNvPr>
          <p:cNvSpPr txBox="1"/>
          <p:nvPr/>
        </p:nvSpPr>
        <p:spPr>
          <a:xfrm>
            <a:off x="5026959" y="587860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23713643"/>
      </p:ext>
    </p:extLst>
  </p:cSld>
  <p:clrMapOvr>
    <a:masterClrMapping/>
  </p:clrMapOvr>
  <mc:AlternateContent xmlns:mc="http://schemas.openxmlformats.org/markup-compatibility/2006" xmlns:p14="http://schemas.microsoft.com/office/powerpoint/2010/main">
    <mc:Choice Requires="p14">
      <p:transition spd="slow" p14:dur="2000" advTm="50978"/>
    </mc:Choice>
    <mc:Fallback xmlns="">
      <p:transition spd="slow" advTm="509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61339-B4F2-446A-8B26-BA8C2B2305B6}"/>
              </a:ext>
            </a:extLst>
          </p:cNvPr>
          <p:cNvSpPr>
            <a:spLocks noGrp="1"/>
          </p:cNvSpPr>
          <p:nvPr>
            <p:ph type="title"/>
          </p:nvPr>
        </p:nvSpPr>
        <p:spPr/>
        <p:txBody>
          <a:bodyPr/>
          <a:lstStyle/>
          <a:p>
            <a:r>
              <a:rPr lang="en-GB" dirty="0"/>
              <a:t>Question 1</a:t>
            </a:r>
          </a:p>
        </p:txBody>
      </p:sp>
      <p:sp>
        <p:nvSpPr>
          <p:cNvPr id="3" name="Content Placeholder 2">
            <a:extLst>
              <a:ext uri="{FF2B5EF4-FFF2-40B4-BE49-F238E27FC236}">
                <a16:creationId xmlns:a16="http://schemas.microsoft.com/office/drawing/2014/main" id="{F7F1DE82-3BE4-45B7-9C40-FD3B0899AC2B}"/>
              </a:ext>
            </a:extLst>
          </p:cNvPr>
          <p:cNvSpPr>
            <a:spLocks noGrp="1"/>
          </p:cNvSpPr>
          <p:nvPr>
            <p:ph idx="1"/>
          </p:nvPr>
        </p:nvSpPr>
        <p:spPr/>
        <p:txBody>
          <a:bodyPr vert="horz" lIns="91440" tIns="45720" rIns="91440" bIns="45720" rtlCol="0" anchor="t">
            <a:normAutofit/>
          </a:bodyPr>
          <a:lstStyle/>
          <a:p>
            <a:r>
              <a:rPr lang="en-GB" dirty="0"/>
              <a:t>Which of the following situations is NOT acceptable practice, prior to pleural intervention?</a:t>
            </a:r>
          </a:p>
          <a:p>
            <a:pPr marL="800100" lvl="2" indent="-342900">
              <a:buFont typeface="+mj-lt"/>
              <a:buAutoNum type="alphaUcPeriod"/>
            </a:pPr>
            <a:r>
              <a:rPr lang="en-GB" dirty="0"/>
              <a:t>Bedside thoracic ultrasound with same operator performing procedure </a:t>
            </a:r>
          </a:p>
          <a:p>
            <a:pPr marL="800100" lvl="2" indent="-342900">
              <a:buFont typeface="+mj-lt"/>
              <a:buAutoNum type="alphaUcPeriod"/>
            </a:pPr>
            <a:r>
              <a:rPr lang="en-GB" dirty="0"/>
              <a:t>Bedside thoracic ultrasound witnessed by procedure operator</a:t>
            </a:r>
          </a:p>
          <a:p>
            <a:pPr marL="800100" lvl="2" indent="-342900">
              <a:buFont typeface="+mj-lt"/>
              <a:buAutoNum type="alphaUcPeriod"/>
            </a:pPr>
            <a:r>
              <a:rPr lang="en-GB" dirty="0"/>
              <a:t>Direct ultrasound guided intervention</a:t>
            </a:r>
          </a:p>
          <a:p>
            <a:pPr marL="800100" lvl="2" indent="-342900">
              <a:buFont typeface="+mj-lt"/>
              <a:buAutoNum type="alphaUcPeriod"/>
            </a:pPr>
            <a:r>
              <a:rPr lang="en-GB" dirty="0">
                <a:solidFill>
                  <a:srgbClr val="FF0000"/>
                </a:solidFill>
              </a:rPr>
              <a:t>Remote, unwitnessed X marks the spot</a:t>
            </a:r>
          </a:p>
          <a:p>
            <a:pPr marL="800100" lvl="2" indent="-342900">
              <a:buFont typeface="+mj-lt"/>
              <a:buAutoNum type="alphaUcPeriod"/>
            </a:pPr>
            <a:r>
              <a:rPr lang="en-GB" dirty="0"/>
              <a:t>Radiology marking witnessed by procedure operator</a:t>
            </a:r>
          </a:p>
          <a:p>
            <a:pPr lvl="2"/>
            <a:endParaRPr lang="en-GB" dirty="0"/>
          </a:p>
          <a:p>
            <a:endParaRPr lang="en-GB" dirty="0"/>
          </a:p>
        </p:txBody>
      </p:sp>
      <p:sp>
        <p:nvSpPr>
          <p:cNvPr id="4" name="TextBox 3">
            <a:extLst>
              <a:ext uri="{FF2B5EF4-FFF2-40B4-BE49-F238E27FC236}">
                <a16:creationId xmlns:a16="http://schemas.microsoft.com/office/drawing/2014/main" id="{A4E9F30C-4700-46F3-9E8C-CF9A9FCFE5A0}"/>
              </a:ext>
            </a:extLst>
          </p:cNvPr>
          <p:cNvSpPr txBox="1"/>
          <p:nvPr/>
        </p:nvSpPr>
        <p:spPr>
          <a:xfrm>
            <a:off x="5026959" y="587860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87023952"/>
      </p:ext>
    </p:extLst>
  </p:cSld>
  <p:clrMapOvr>
    <a:masterClrMapping/>
  </p:clrMapOvr>
  <mc:AlternateContent xmlns:mc="http://schemas.openxmlformats.org/markup-compatibility/2006" xmlns:p14="http://schemas.microsoft.com/office/powerpoint/2010/main">
    <mc:Choice Requires="p14">
      <p:transition spd="slow" p14:dur="2000" advTm="95568"/>
    </mc:Choice>
    <mc:Fallback xmlns="">
      <p:transition spd="slow" advTm="955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2A4EA-6829-4C4E-97AA-5C8504C16EF6}"/>
              </a:ext>
            </a:extLst>
          </p:cNvPr>
          <p:cNvSpPr>
            <a:spLocks noGrp="1"/>
          </p:cNvSpPr>
          <p:nvPr>
            <p:ph type="title"/>
          </p:nvPr>
        </p:nvSpPr>
        <p:spPr/>
        <p:txBody>
          <a:bodyPr/>
          <a:lstStyle/>
          <a:p>
            <a:r>
              <a:rPr lang="en-GB" dirty="0"/>
              <a:t>Question 2</a:t>
            </a:r>
          </a:p>
        </p:txBody>
      </p:sp>
      <p:sp>
        <p:nvSpPr>
          <p:cNvPr id="3" name="Content Placeholder 2">
            <a:extLst>
              <a:ext uri="{FF2B5EF4-FFF2-40B4-BE49-F238E27FC236}">
                <a16:creationId xmlns:a16="http://schemas.microsoft.com/office/drawing/2014/main" id="{B704BE18-9EE9-4C5D-B142-CF4641A0EAF7}"/>
              </a:ext>
            </a:extLst>
          </p:cNvPr>
          <p:cNvSpPr>
            <a:spLocks noGrp="1"/>
          </p:cNvSpPr>
          <p:nvPr>
            <p:ph idx="1"/>
          </p:nvPr>
        </p:nvSpPr>
        <p:spPr/>
        <p:txBody>
          <a:bodyPr vert="horz" lIns="91440" tIns="45720" rIns="91440" bIns="45720" rtlCol="0" anchor="t">
            <a:normAutofit fontScale="92500" lnSpcReduction="10000"/>
          </a:bodyPr>
          <a:lstStyle/>
          <a:p>
            <a:r>
              <a:rPr lang="en-GB" dirty="0"/>
              <a:t>In relation to demonstrating ongoing capability in TUS at primary level, which of the following is false?</a:t>
            </a:r>
          </a:p>
          <a:p>
            <a:pPr marL="800100" lvl="2" indent="-342900">
              <a:buFont typeface="+mj-lt"/>
              <a:buAutoNum type="alphaUcPeriod"/>
            </a:pPr>
            <a:r>
              <a:rPr lang="en-US" dirty="0">
                <a:ea typeface="+mn-lt"/>
                <a:cs typeface="+mn-lt"/>
              </a:rPr>
              <a:t>A comprehensive training logbook should be kept with a minimum recording of side, organs identified, pleural/lung findings characteristics and depth of effusion and intervention</a:t>
            </a:r>
          </a:p>
          <a:p>
            <a:pPr marL="800100" lvl="2" indent="-342900">
              <a:buFont typeface="+mj-lt"/>
              <a:buAutoNum type="alphaUcPeriod"/>
            </a:pPr>
            <a:r>
              <a:rPr lang="en-US" dirty="0">
                <a:ea typeface="+mn-lt"/>
                <a:cs typeface="+mn-lt"/>
              </a:rPr>
              <a:t>A full diagnostic scan excluding all other pathology is obtained and is always comparative to a radiology departmental scan.</a:t>
            </a:r>
          </a:p>
          <a:p>
            <a:pPr marL="800100" lvl="2" indent="-342900">
              <a:buFont typeface="+mj-lt"/>
              <a:buAutoNum type="alphaUcPeriod"/>
            </a:pPr>
            <a:r>
              <a:rPr lang="en-GB" dirty="0"/>
              <a:t>A primary operator requires evidence of at least 20 thoracic ultrasounds per year</a:t>
            </a:r>
          </a:p>
          <a:p>
            <a:pPr marL="800100" lvl="2" indent="-342900">
              <a:buFont typeface="+mj-lt"/>
              <a:buAutoNum type="alphaUcPeriod"/>
            </a:pPr>
            <a:r>
              <a:rPr lang="en-US" dirty="0">
                <a:ea typeface="+mn-lt"/>
                <a:cs typeface="+mn-lt"/>
              </a:rPr>
              <a:t>Annual review of practice should occur by the local thoracic ultrasound mentor</a:t>
            </a:r>
          </a:p>
          <a:p>
            <a:pPr marL="800100" lvl="2" indent="-342900">
              <a:buFont typeface="+mj-lt"/>
              <a:buAutoNum type="alphaUcPeriod"/>
            </a:pPr>
            <a:r>
              <a:rPr lang="en-US" dirty="0">
                <a:ea typeface="+mn-lt"/>
                <a:cs typeface="+mn-lt"/>
              </a:rPr>
              <a:t>The ultrasound machine and probe require cleaning between each patient to satisfy infection control governance</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54441771"/>
      </p:ext>
    </p:extLst>
  </p:cSld>
  <p:clrMapOvr>
    <a:masterClrMapping/>
  </p:clrMapOvr>
  <mc:AlternateContent xmlns:mc="http://schemas.openxmlformats.org/markup-compatibility/2006" xmlns:p14="http://schemas.microsoft.com/office/powerpoint/2010/main">
    <mc:Choice Requires="p14">
      <p:transition spd="slow" p14:dur="2000" advTm="68159"/>
    </mc:Choice>
    <mc:Fallback xmlns="">
      <p:transition spd="slow" advTm="681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2A4EA-6829-4C4E-97AA-5C8504C16EF6}"/>
              </a:ext>
            </a:extLst>
          </p:cNvPr>
          <p:cNvSpPr>
            <a:spLocks noGrp="1"/>
          </p:cNvSpPr>
          <p:nvPr>
            <p:ph type="title"/>
          </p:nvPr>
        </p:nvSpPr>
        <p:spPr/>
        <p:txBody>
          <a:bodyPr/>
          <a:lstStyle/>
          <a:p>
            <a:r>
              <a:rPr lang="en-GB" dirty="0"/>
              <a:t>Question 2</a:t>
            </a:r>
          </a:p>
        </p:txBody>
      </p:sp>
      <p:sp>
        <p:nvSpPr>
          <p:cNvPr id="3" name="Content Placeholder 2">
            <a:extLst>
              <a:ext uri="{FF2B5EF4-FFF2-40B4-BE49-F238E27FC236}">
                <a16:creationId xmlns:a16="http://schemas.microsoft.com/office/drawing/2014/main" id="{B704BE18-9EE9-4C5D-B142-CF4641A0EAF7}"/>
              </a:ext>
            </a:extLst>
          </p:cNvPr>
          <p:cNvSpPr>
            <a:spLocks noGrp="1"/>
          </p:cNvSpPr>
          <p:nvPr>
            <p:ph idx="1"/>
          </p:nvPr>
        </p:nvSpPr>
        <p:spPr/>
        <p:txBody>
          <a:bodyPr vert="horz" lIns="91440" tIns="45720" rIns="91440" bIns="45720" rtlCol="0" anchor="t">
            <a:normAutofit fontScale="92500" lnSpcReduction="10000"/>
          </a:bodyPr>
          <a:lstStyle/>
          <a:p>
            <a:r>
              <a:rPr lang="en-GB" dirty="0"/>
              <a:t>In relation to demonstrating ongoing capability in TUS at primary level, which of the following is false?</a:t>
            </a:r>
          </a:p>
          <a:p>
            <a:pPr marL="800100" lvl="2" indent="-342900">
              <a:buFont typeface="+mj-lt"/>
              <a:buAutoNum type="alphaUcPeriod"/>
            </a:pPr>
            <a:r>
              <a:rPr lang="en-US" dirty="0">
                <a:ea typeface="+mn-lt"/>
                <a:cs typeface="+mn-lt"/>
              </a:rPr>
              <a:t>A comprehensive training logbook should be kept with a minimum recording of side, organs identified, pleural/lung findings characteristics and depth of effusion and intervention</a:t>
            </a:r>
          </a:p>
          <a:p>
            <a:pPr marL="800100" lvl="2" indent="-342900">
              <a:buFont typeface="+mj-lt"/>
              <a:buAutoNum type="alphaUcPeriod"/>
            </a:pPr>
            <a:r>
              <a:rPr lang="en-US" dirty="0">
                <a:solidFill>
                  <a:srgbClr val="FF0000"/>
                </a:solidFill>
                <a:ea typeface="+mn-lt"/>
                <a:cs typeface="+mn-lt"/>
              </a:rPr>
              <a:t>A full diagnostic scan excluding all other pathology is obtained and is always comparative to a radiology departmental scan.</a:t>
            </a:r>
          </a:p>
          <a:p>
            <a:pPr marL="800100" lvl="2" indent="-342900">
              <a:buFont typeface="+mj-lt"/>
              <a:buAutoNum type="alphaUcPeriod"/>
            </a:pPr>
            <a:r>
              <a:rPr lang="en-GB" dirty="0"/>
              <a:t>A primary operator requires evidence of at least 20 thoracic ultrasounds per year</a:t>
            </a:r>
          </a:p>
          <a:p>
            <a:pPr marL="800100" lvl="2" indent="-342900">
              <a:buFont typeface="+mj-lt"/>
              <a:buAutoNum type="alphaUcPeriod"/>
            </a:pPr>
            <a:r>
              <a:rPr lang="en-US" dirty="0">
                <a:ea typeface="+mn-lt"/>
                <a:cs typeface="+mn-lt"/>
              </a:rPr>
              <a:t>Annual review of practice should occur by the local thoracic ultrasound mentor</a:t>
            </a:r>
          </a:p>
          <a:p>
            <a:pPr marL="800100" lvl="2" indent="-342900">
              <a:buFont typeface="+mj-lt"/>
              <a:buAutoNum type="alphaUcPeriod"/>
            </a:pPr>
            <a:r>
              <a:rPr lang="en-US" dirty="0">
                <a:ea typeface="+mn-lt"/>
                <a:cs typeface="+mn-lt"/>
              </a:rPr>
              <a:t>The ultrasound machine and probe require cleaning between each patient to satisfy infection control governance</a:t>
            </a:r>
          </a:p>
        </p:txBody>
      </p:sp>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40400934"/>
      </p:ext>
    </p:extLst>
  </p:cSld>
  <p:clrMapOvr>
    <a:masterClrMapping/>
  </p:clrMapOvr>
  <mc:AlternateContent xmlns:mc="http://schemas.openxmlformats.org/markup-compatibility/2006" xmlns:p14="http://schemas.microsoft.com/office/powerpoint/2010/main">
    <mc:Choice Requires="p14">
      <p:transition spd="slow" p14:dur="2000" advTm="121448"/>
    </mc:Choice>
    <mc:Fallback xmlns="">
      <p:transition spd="slow" advTm="1214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09DDD-4F40-4110-896A-D50868AD9266}"/>
              </a:ext>
            </a:extLst>
          </p:cNvPr>
          <p:cNvSpPr>
            <a:spLocks noGrp="1"/>
          </p:cNvSpPr>
          <p:nvPr>
            <p:ph type="title"/>
          </p:nvPr>
        </p:nvSpPr>
        <p:spPr/>
        <p:txBody>
          <a:bodyPr/>
          <a:lstStyle/>
          <a:p>
            <a:r>
              <a:rPr lang="en-GB" dirty="0"/>
              <a:t>Question 3</a:t>
            </a:r>
          </a:p>
        </p:txBody>
      </p:sp>
      <p:sp>
        <p:nvSpPr>
          <p:cNvPr id="3" name="Content Placeholder 2">
            <a:extLst>
              <a:ext uri="{FF2B5EF4-FFF2-40B4-BE49-F238E27FC236}">
                <a16:creationId xmlns:a16="http://schemas.microsoft.com/office/drawing/2014/main" id="{E8AF56DE-3059-414F-A6BB-6FFA7F85428B}"/>
              </a:ext>
            </a:extLst>
          </p:cNvPr>
          <p:cNvSpPr>
            <a:spLocks noGrp="1"/>
          </p:cNvSpPr>
          <p:nvPr>
            <p:ph idx="1"/>
          </p:nvPr>
        </p:nvSpPr>
        <p:spPr>
          <a:xfrm>
            <a:off x="2231136" y="2638044"/>
            <a:ext cx="7729728" cy="3663604"/>
          </a:xfrm>
        </p:spPr>
        <p:txBody>
          <a:bodyPr vert="horz" lIns="91440" tIns="45720" rIns="91440" bIns="45720" rtlCol="0" anchor="t">
            <a:normAutofit fontScale="92500" lnSpcReduction="20000"/>
          </a:bodyPr>
          <a:lstStyle/>
          <a:p>
            <a:r>
              <a:rPr lang="en-GB" dirty="0"/>
              <a:t>You are a level 3 primary thoracic ultrasound operator undertaking an overnight registrar on-call in a busy DGH (with no specific respiratory consultant rota) and have been asked to review an 87 year old man admitted with minor fever, weight loss and haemoptysis.  He is haemodynamically stable.  He has an abnormal CXR with opacification of the left hemi-thorax.  Thoracic ultrasound of the left hemi-thorax reveals a hyperechoic appearance with the diaphragm not clearly seen.  Which is the best immediate course of action?</a:t>
            </a:r>
          </a:p>
          <a:p>
            <a:endParaRPr lang="en-GB" dirty="0"/>
          </a:p>
          <a:p>
            <a:pPr marL="800100" lvl="2" indent="-342900">
              <a:buFont typeface="+mj-lt"/>
              <a:buAutoNum type="alphaUcPeriod"/>
            </a:pPr>
            <a:r>
              <a:rPr lang="en-GB" dirty="0"/>
              <a:t>Ask senior colleague to perform TUS the next day</a:t>
            </a:r>
          </a:p>
          <a:p>
            <a:pPr marL="800100" lvl="2" indent="-342900">
              <a:buFont typeface="+mj-lt"/>
              <a:buAutoNum type="alphaUcPeriod"/>
            </a:pPr>
            <a:r>
              <a:rPr lang="en-GB" dirty="0"/>
              <a:t>Contact the on-call radiologist to undertake TUS</a:t>
            </a:r>
          </a:p>
          <a:p>
            <a:pPr marL="800100" lvl="2" indent="-342900">
              <a:buFont typeface="+mj-lt"/>
              <a:buAutoNum type="alphaUcPeriod"/>
            </a:pPr>
            <a:r>
              <a:rPr lang="en-GB" dirty="0"/>
              <a:t>Perform immediate chest drain insertion</a:t>
            </a:r>
          </a:p>
          <a:p>
            <a:pPr marL="800100" lvl="2" indent="-342900">
              <a:buFont typeface="+mj-lt"/>
              <a:buAutoNum type="alphaUcPeriod"/>
            </a:pPr>
            <a:r>
              <a:rPr lang="en-GB" dirty="0"/>
              <a:t>Perform immediate diagnostic aspiration</a:t>
            </a:r>
          </a:p>
          <a:p>
            <a:pPr marL="800100" lvl="2" indent="-342900">
              <a:buFont typeface="+mj-lt"/>
              <a:buAutoNum type="alphaUcPeriod"/>
            </a:pPr>
            <a:r>
              <a:rPr lang="en-GB" dirty="0"/>
              <a:t>Save relevant images and discuss with supervisor/mentor at next available opportunity</a:t>
            </a:r>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12786850"/>
      </p:ext>
    </p:extLst>
  </p:cSld>
  <p:clrMapOvr>
    <a:masterClrMapping/>
  </p:clrMapOvr>
  <mc:AlternateContent xmlns:mc="http://schemas.openxmlformats.org/markup-compatibility/2006" xmlns:p14="http://schemas.microsoft.com/office/powerpoint/2010/main">
    <mc:Choice Requires="p14">
      <p:transition spd="slow" p14:dur="2000" advTm="75283"/>
    </mc:Choice>
    <mc:Fallback xmlns="">
      <p:transition spd="slow" advTm="752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09DDD-4F40-4110-896A-D50868AD9266}"/>
              </a:ext>
            </a:extLst>
          </p:cNvPr>
          <p:cNvSpPr>
            <a:spLocks noGrp="1"/>
          </p:cNvSpPr>
          <p:nvPr>
            <p:ph type="title"/>
          </p:nvPr>
        </p:nvSpPr>
        <p:spPr/>
        <p:txBody>
          <a:bodyPr/>
          <a:lstStyle/>
          <a:p>
            <a:r>
              <a:rPr lang="en-GB" dirty="0"/>
              <a:t>Question 3</a:t>
            </a:r>
          </a:p>
        </p:txBody>
      </p:sp>
      <p:sp>
        <p:nvSpPr>
          <p:cNvPr id="3" name="Content Placeholder 2">
            <a:extLst>
              <a:ext uri="{FF2B5EF4-FFF2-40B4-BE49-F238E27FC236}">
                <a16:creationId xmlns:a16="http://schemas.microsoft.com/office/drawing/2014/main" id="{E8AF56DE-3059-414F-A6BB-6FFA7F85428B}"/>
              </a:ext>
            </a:extLst>
          </p:cNvPr>
          <p:cNvSpPr>
            <a:spLocks noGrp="1"/>
          </p:cNvSpPr>
          <p:nvPr>
            <p:ph idx="1"/>
          </p:nvPr>
        </p:nvSpPr>
        <p:spPr>
          <a:xfrm>
            <a:off x="2231136" y="2638044"/>
            <a:ext cx="7729728" cy="3663604"/>
          </a:xfrm>
        </p:spPr>
        <p:txBody>
          <a:bodyPr vert="horz" lIns="91440" tIns="45720" rIns="91440" bIns="45720" rtlCol="0" anchor="t">
            <a:normAutofit fontScale="92500" lnSpcReduction="20000"/>
          </a:bodyPr>
          <a:lstStyle/>
          <a:p>
            <a:r>
              <a:rPr lang="en-GB" dirty="0"/>
              <a:t>You are a level 3 primary thoracic ultrasound operator undertaking an overnight registrar on-call in a busy DGH (with no specific respiratory consultant rota) and have been asked to review an 87 year old man admitted with minor fever, weight loss and haemoptysis.  He is haemodynamically stable.  He has an abnormal CXR with opacification of the left hemi-thorax.  Thoracic ultrasound of the left hemi-thorax reveals a hyperechoic appearance with the diaphragm not clearly seen.  Which is the best immediate course of action?</a:t>
            </a:r>
          </a:p>
          <a:p>
            <a:endParaRPr lang="en-GB" dirty="0"/>
          </a:p>
          <a:p>
            <a:pPr marL="800100" lvl="2" indent="-342900">
              <a:buFont typeface="+mj-lt"/>
              <a:buAutoNum type="alphaUcPeriod"/>
            </a:pPr>
            <a:r>
              <a:rPr lang="en-GB" dirty="0"/>
              <a:t>Ask senior colleague to perform TUS the next day</a:t>
            </a:r>
          </a:p>
          <a:p>
            <a:pPr marL="800100" lvl="2" indent="-342900">
              <a:buFont typeface="+mj-lt"/>
              <a:buAutoNum type="alphaUcPeriod"/>
            </a:pPr>
            <a:r>
              <a:rPr lang="en-GB" dirty="0"/>
              <a:t>Contact the on-call radiologist to undertake TUS</a:t>
            </a:r>
          </a:p>
          <a:p>
            <a:pPr marL="800100" lvl="2" indent="-342900">
              <a:buFont typeface="+mj-lt"/>
              <a:buAutoNum type="alphaUcPeriod"/>
            </a:pPr>
            <a:r>
              <a:rPr lang="en-GB" dirty="0"/>
              <a:t>Perform immediate chest drain insertion</a:t>
            </a:r>
          </a:p>
          <a:p>
            <a:pPr marL="800100" lvl="2" indent="-342900">
              <a:buFont typeface="+mj-lt"/>
              <a:buAutoNum type="alphaUcPeriod"/>
            </a:pPr>
            <a:r>
              <a:rPr lang="en-GB" dirty="0"/>
              <a:t>Perform immediate diagnostic aspiration</a:t>
            </a:r>
          </a:p>
          <a:p>
            <a:pPr marL="800100" lvl="2" indent="-342900">
              <a:buFont typeface="+mj-lt"/>
              <a:buAutoNum type="alphaUcPeriod"/>
            </a:pPr>
            <a:r>
              <a:rPr lang="en-GB" dirty="0">
                <a:solidFill>
                  <a:srgbClr val="FF0000"/>
                </a:solidFill>
              </a:rPr>
              <a:t>Save relevant images and discuss with supervisor/mentor at next available opportunity</a:t>
            </a:r>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08800443"/>
      </p:ext>
    </p:extLst>
  </p:cSld>
  <p:clrMapOvr>
    <a:masterClrMapping/>
  </p:clrMapOvr>
  <mc:AlternateContent xmlns:mc="http://schemas.openxmlformats.org/markup-compatibility/2006" xmlns:p14="http://schemas.microsoft.com/office/powerpoint/2010/main">
    <mc:Choice Requires="p14">
      <p:transition spd="slow" p14:dur="2000" advTm="68139"/>
    </mc:Choice>
    <mc:Fallback xmlns="">
      <p:transition spd="slow" advTm="681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THANK YOU!</a:t>
            </a:r>
          </a:p>
        </p:txBody>
      </p:sp>
      <p:sp>
        <p:nvSpPr>
          <p:cNvPr id="3" name="Content Placeholder 2"/>
          <p:cNvSpPr>
            <a:spLocks noGrp="1"/>
          </p:cNvSpPr>
          <p:nvPr>
            <p:ph idx="1"/>
          </p:nvPr>
        </p:nvSpPr>
        <p:spPr/>
        <p:txBody>
          <a:bodyPr/>
          <a:lstStyle/>
          <a:p>
            <a:endParaRPr lang="en-GB"/>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44132753"/>
      </p:ext>
    </p:extLst>
  </p:cSld>
  <p:clrMapOvr>
    <a:masterClrMapping/>
  </p:clrMapOvr>
  <mc:AlternateContent xmlns:mc="http://schemas.openxmlformats.org/markup-compatibility/2006" xmlns:p14="http://schemas.microsoft.com/office/powerpoint/2010/main">
    <mc:Choice Requires="p14">
      <p:transition spd="slow" p14:dur="2000" advTm="10457"/>
    </mc:Choice>
    <mc:Fallback xmlns="">
      <p:transition spd="slow" advTm="104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4|7.4|11.5|8.6|8.2"/>
</p:tagLst>
</file>

<file path=ppt/tags/tag2.xml><?xml version="1.0" encoding="utf-8"?>
<p:tagLst xmlns:a="http://schemas.openxmlformats.org/drawingml/2006/main" xmlns:r="http://schemas.openxmlformats.org/officeDocument/2006/relationships" xmlns:p="http://schemas.openxmlformats.org/presentationml/2006/main">
  <p:tag name="TIMING" val="|27|14|6.6|21.1|28.5|1.2|9.5|6.4|10.3|13.4|12.4"/>
</p:tagLst>
</file>

<file path=ppt/tags/tag3.xml><?xml version="1.0" encoding="utf-8"?>
<p:tagLst xmlns:a="http://schemas.openxmlformats.org/drawingml/2006/main" xmlns:r="http://schemas.openxmlformats.org/officeDocument/2006/relationships" xmlns:p="http://schemas.openxmlformats.org/presentationml/2006/main">
  <p:tag name="TIMING" val="|24.9|2|10.9|31.1|16.9|14.7|8.1"/>
</p:tagLst>
</file>

<file path=ppt/tags/tag4.xml><?xml version="1.0" encoding="utf-8"?>
<p:tagLst xmlns:a="http://schemas.openxmlformats.org/drawingml/2006/main" xmlns:r="http://schemas.openxmlformats.org/officeDocument/2006/relationships" xmlns:p="http://schemas.openxmlformats.org/presentationml/2006/main">
  <p:tag name="TIMING" val="|13.2|21.8|13.8|13.4|70.2|3.5|19.9"/>
</p:tagLst>
</file>

<file path=ppt/tags/tag5.xml><?xml version="1.0" encoding="utf-8"?>
<p:tagLst xmlns:a="http://schemas.openxmlformats.org/drawingml/2006/main" xmlns:r="http://schemas.openxmlformats.org/officeDocument/2006/relationships" xmlns:p="http://schemas.openxmlformats.org/presentationml/2006/main">
  <p:tag name="TIMING" val="|26.6|26.7"/>
</p:tagLst>
</file>

<file path=ppt/tags/tag6.xml><?xml version="1.0" encoding="utf-8"?>
<p:tagLst xmlns:a="http://schemas.openxmlformats.org/drawingml/2006/main" xmlns:r="http://schemas.openxmlformats.org/officeDocument/2006/relationships" xmlns:p="http://schemas.openxmlformats.org/presentationml/2006/main">
  <p:tag name="TIMING" val="|9.3|6.6|1.5|2.8"/>
</p:tagLst>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5692DC8A0C6A049BFBE823FE0C576E0" ma:contentTypeVersion="12" ma:contentTypeDescription="Create a new document." ma:contentTypeScope="" ma:versionID="585e011e3642569df5f6ce43acaf6fad">
  <xsd:schema xmlns:xsd="http://www.w3.org/2001/XMLSchema" xmlns:xs="http://www.w3.org/2001/XMLSchema" xmlns:p="http://schemas.microsoft.com/office/2006/metadata/properties" xmlns:ns2="028b475b-98de-40c3-b0b2-1dade3d58967" xmlns:ns3="c6510bda-33df-4f81-b844-1d99bb44bb9a" targetNamespace="http://schemas.microsoft.com/office/2006/metadata/properties" ma:root="true" ma:fieldsID="fdc89047bb950f87a39cdc9f84cb0ba7" ns2:_="" ns3:_="">
    <xsd:import namespace="028b475b-98de-40c3-b0b2-1dade3d58967"/>
    <xsd:import namespace="c6510bda-33df-4f81-b844-1d99bb44bb9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KeyPoints" minOccurs="0"/>
                <xsd:element ref="ns2:MediaServiceKeyPoints" minOccurs="0"/>
                <xsd:element ref="ns2:MediaServiceAutoTags" minOccurs="0"/>
                <xsd:element ref="ns3:SharedWithUsers" minOccurs="0"/>
                <xsd:element ref="ns3:SharedWithDetail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8b475b-98de-40c3-b0b2-1dade3d589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6510bda-33df-4f81-b844-1d99bb44bb9a"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80BA104-7AB6-446A-B13B-621A1F53AF6B}"/>
</file>

<file path=customXml/itemProps2.xml><?xml version="1.0" encoding="utf-8"?>
<ds:datastoreItem xmlns:ds="http://schemas.openxmlformats.org/officeDocument/2006/customXml" ds:itemID="{957CB97B-A82A-46D1-B986-4C3823C1D0A4}"/>
</file>

<file path=customXml/itemProps3.xml><?xml version="1.0" encoding="utf-8"?>
<ds:datastoreItem xmlns:ds="http://schemas.openxmlformats.org/officeDocument/2006/customXml" ds:itemID="{B59999F2-41EA-4FD4-B6E0-602373447894}"/>
</file>

<file path=docProps/app.xml><?xml version="1.0" encoding="utf-8"?>
<Properties xmlns="http://schemas.openxmlformats.org/officeDocument/2006/extended-properties" xmlns:vt="http://schemas.openxmlformats.org/officeDocument/2006/docPropsVTypes">
  <Template>TM10001115[[fn=Parcel]]</Template>
  <TotalTime>528</TotalTime>
  <Words>1906</Words>
  <Application>Microsoft Macintosh PowerPoint</Application>
  <PresentationFormat>Widescreen</PresentationFormat>
  <Paragraphs>141</Paragraphs>
  <Slides>16</Slides>
  <Notes>11</Notes>
  <HiddenSlides>0</HiddenSlides>
  <MMClips>16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Gill Sans MT</vt:lpstr>
      <vt:lpstr>Parcel</vt:lpstr>
      <vt:lpstr>Thoracic ultrasound   Legal issues, clinical governance and risk management</vt:lpstr>
      <vt:lpstr>At the end of this module, learners will be able to:</vt:lpstr>
      <vt:lpstr>TUS Report Documentation</vt:lpstr>
      <vt:lpstr>Image storage / archiving</vt:lpstr>
      <vt:lpstr>Avoiding remote “X marks the spot”</vt:lpstr>
      <vt:lpstr>documenting activity &amp; demonstrating maintenance of capability</vt:lpstr>
      <vt:lpstr>Training log - example</vt:lpstr>
      <vt:lpstr>PowerPoint Presentation</vt:lpstr>
      <vt:lpstr>MCQ’s</vt:lpstr>
      <vt:lpstr>Question 1</vt:lpstr>
      <vt:lpstr>Question 1</vt:lpstr>
      <vt:lpstr>Question 2</vt:lpstr>
      <vt:lpstr>Question 2</vt:lpstr>
      <vt:lpstr>Question 3</vt:lpstr>
      <vt:lpstr>Question 3</vt:lpstr>
      <vt:lpstr>THANK YOU!</vt:lpstr>
    </vt:vector>
  </TitlesOfParts>
  <Company>Newcastle Upon Tyne Hospital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Thoracic ultrasound   Legal issues, clinical governance and risk management</dc:title>
  <dc:creator>Stanton, Andrew</dc:creator>
  <cp:lastModifiedBy>STANTON, Andrew (THE NEWCASTLE UPON TYNE HOSPITALS NHS FOUNDATION TRUST)</cp:lastModifiedBy>
  <cp:revision>39</cp:revision>
  <dcterms:created xsi:type="dcterms:W3CDTF">2021-09-11T10:33:55Z</dcterms:created>
  <dcterms:modified xsi:type="dcterms:W3CDTF">2021-11-15T21:15:42Z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2026600.00000000</vt:lpwstr>
  </property>
  <property fmtid="{D5CDD505-2E9C-101B-9397-08002B2CF9AE}" pid="3" name="ContentTypeId">
    <vt:lpwstr>0x01010035692DC8A0C6A049BFBE823FE0C576E0</vt:lpwstr>
  </property>
</Properties>
</file>