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notesMasterIdLst>
    <p:notesMasterId r:id="rId14"/>
  </p:notesMasterIdLst>
  <p:sldIdLst>
    <p:sldId id="340" r:id="rId2"/>
    <p:sldId id="298" r:id="rId3"/>
    <p:sldId id="300" r:id="rId4"/>
    <p:sldId id="323" r:id="rId5"/>
    <p:sldId id="301" r:id="rId6"/>
    <p:sldId id="273" r:id="rId7"/>
    <p:sldId id="324" r:id="rId8"/>
    <p:sldId id="310" r:id="rId9"/>
    <p:sldId id="311" r:id="rId10"/>
    <p:sldId id="312" r:id="rId11"/>
    <p:sldId id="313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003399"/>
    <a:srgbClr val="EAEAEA"/>
    <a:srgbClr val="CC0066"/>
    <a:srgbClr val="DDDDDD"/>
    <a:srgbClr val="3C8A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9B1EFE-CDA1-4101-9B4D-10A7D8237E66}" v="2" dt="2021-05-19T12:38:12.1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63" autoAdjust="0"/>
    <p:restoredTop sz="62461" autoAdjust="0"/>
  </p:normalViewPr>
  <p:slideViewPr>
    <p:cSldViewPr>
      <p:cViewPr varScale="1">
        <p:scale>
          <a:sx n="58" d="100"/>
          <a:sy n="58" d="100"/>
        </p:scale>
        <p:origin x="1869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D85767DD-1999-6B46-B2B1-5B062B80D47B}" type="datetimeFigureOut">
              <a:rPr lang="en-US"/>
              <a:pPr>
                <a:defRPr/>
              </a:pPr>
              <a:t>5/19/2021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E3D15BDA-9CC0-4347-B25A-C987DF4CE5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6387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457200">
              <a:spcBef>
                <a:spcPts val="0"/>
              </a:spcBef>
              <a:buClrTx/>
              <a:buSzTx/>
              <a:buNone/>
              <a:defRPr/>
            </a:pPr>
            <a:r>
              <a:rPr lang="en-US" dirty="0"/>
              <a:t>Plugged sputum limits</a:t>
            </a:r>
            <a:r>
              <a:rPr lang="en-US" baseline="0" dirty="0"/>
              <a:t> </a:t>
            </a:r>
            <a:r>
              <a:rPr lang="en-US" baseline="0" dirty="0" err="1"/>
              <a:t>ariflow</a:t>
            </a:r>
            <a:r>
              <a:rPr lang="en-US" baseline="0" dirty="0"/>
              <a:t> in the airways</a:t>
            </a:r>
          </a:p>
          <a:p>
            <a:pPr marL="0" indent="0" defTabSz="457200">
              <a:spcBef>
                <a:spcPts val="0"/>
              </a:spcBef>
              <a:buClrTx/>
              <a:buSzTx/>
              <a:buNone/>
              <a:defRPr/>
            </a:pPr>
            <a:r>
              <a:rPr lang="en-US" baseline="0" dirty="0"/>
              <a:t>Decreased the diameter of the airways, increasing resistance- meaning areas are either over ventilated in </a:t>
            </a:r>
            <a:r>
              <a:rPr lang="en-US" baseline="0" dirty="0" err="1"/>
              <a:t>hyperventilaition</a:t>
            </a:r>
            <a:r>
              <a:rPr lang="en-US" baseline="0" dirty="0"/>
              <a:t> or </a:t>
            </a:r>
            <a:r>
              <a:rPr lang="en-US" baseline="0" dirty="0" err="1"/>
              <a:t>underventilated</a:t>
            </a:r>
            <a:r>
              <a:rPr lang="en-US" baseline="0" dirty="0"/>
              <a:t> </a:t>
            </a:r>
            <a:r>
              <a:rPr lang="en-US" baseline="0" dirty="0" err="1"/>
              <a:t>cuasing</a:t>
            </a:r>
            <a:r>
              <a:rPr lang="en-US" baseline="0" dirty="0"/>
              <a:t> local alveolar collapse</a:t>
            </a:r>
          </a:p>
          <a:p>
            <a:pPr marL="0" indent="0" defTabSz="457200">
              <a:spcBef>
                <a:spcPts val="0"/>
              </a:spcBef>
              <a:buClrTx/>
              <a:buSzTx/>
              <a:buNone/>
              <a:defRPr/>
            </a:pPr>
            <a:endParaRPr lang="en-US" baseline="0" dirty="0"/>
          </a:p>
          <a:p>
            <a:pPr marL="0" indent="0" defTabSz="457200">
              <a:spcBef>
                <a:spcPts val="0"/>
              </a:spcBef>
              <a:buClrTx/>
              <a:buSzTx/>
              <a:buNone/>
              <a:defRPr/>
            </a:pPr>
            <a:r>
              <a:rPr lang="en-US" baseline="0" dirty="0"/>
              <a:t>Expiratory airflow may be possible to be generated from an effort perspective- but sputum may cause limitation to airflow. Limiting both the biased and the optimal airflow. But if the inspiration and ventilation is augmented then this may optimise expiratory airflow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Oscillations</a:t>
            </a:r>
            <a:r>
              <a:rPr lang="en-US" baseline="0" dirty="0"/>
              <a:t> created by an OPEP device may help to alter the </a:t>
            </a:r>
            <a:r>
              <a:rPr lang="en-US" baseline="0" dirty="0" err="1"/>
              <a:t>rheuological</a:t>
            </a:r>
            <a:r>
              <a:rPr lang="en-US" baseline="0" dirty="0"/>
              <a:t> properties of the mucus. Also vibrations to the chest wall are thought to help with expiratory </a:t>
            </a:r>
            <a:r>
              <a:rPr lang="en-US" baseline="0" dirty="0" err="1"/>
              <a:t>airlfow</a:t>
            </a:r>
            <a:r>
              <a:rPr lang="en-US" baseline="0" dirty="0"/>
              <a:t> and creation of this flow to be turbulent.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They provide similar frequency of oscillation within the range necessary to decrease the viscoelastic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spinnability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properties of mucus, and thereby improve mucus clearance </a:t>
            </a:r>
            <a:endParaRPr lang="en-US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  <a:p>
            <a:r>
              <a:rPr lang="en-US" dirty="0"/>
              <a:t>Utilisation of breath hold to ensure air behind</a:t>
            </a:r>
          </a:p>
          <a:p>
            <a:r>
              <a:rPr lang="en-US" dirty="0"/>
              <a:t>Utilise positioning to optimise ventilation</a:t>
            </a:r>
          </a:p>
          <a:p>
            <a:r>
              <a:rPr lang="en-US" dirty="0"/>
              <a:t>Addition of oscillation to reduce the </a:t>
            </a:r>
            <a:r>
              <a:rPr lang="en-US" dirty="0" err="1"/>
              <a:t>visco</a:t>
            </a:r>
            <a:r>
              <a:rPr lang="en-US" dirty="0"/>
              <a:t>-elastic properties of secretions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COMBINATIONS</a:t>
            </a:r>
          </a:p>
          <a:p>
            <a:r>
              <a:rPr lang="en-US" dirty="0"/>
              <a:t>Addition of positive pressure </a:t>
            </a:r>
          </a:p>
          <a:p>
            <a:r>
              <a:rPr lang="en-US" dirty="0"/>
              <a:t>IPPB and OPEP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7CC22-E11A-4E4D-AC2A-CCD0D3BF76F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56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Techniques that utilise gentle expiratory airflow e.g. Autogenic Drainage</a:t>
            </a:r>
          </a:p>
          <a:p>
            <a:r>
              <a:rPr lang="en-US" dirty="0"/>
              <a:t>Application of PEP to enhance FRC and allow for lung emptying</a:t>
            </a:r>
          </a:p>
          <a:p>
            <a:r>
              <a:rPr lang="en-US" dirty="0"/>
              <a:t> Breathing control between forced manoevres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COMBINATIONS</a:t>
            </a:r>
          </a:p>
          <a:p>
            <a:r>
              <a:rPr lang="en-US" dirty="0"/>
              <a:t>ACBT but with the addition of PEP for FET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7CC22-E11A-4E4D-AC2A-CCD0D3BF76F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058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elements needs support</a:t>
            </a:r>
          </a:p>
          <a:p>
            <a:r>
              <a:rPr lang="en-US" dirty="0"/>
              <a:t>Ventilation unlikely to be optimised, as difficult to fully inspire if increased WOB and SOB</a:t>
            </a:r>
          </a:p>
          <a:p>
            <a:r>
              <a:rPr lang="en-US" dirty="0"/>
              <a:t>Expiratory airflow is difficult to optimise if inspiration is poor</a:t>
            </a:r>
          </a:p>
          <a:p>
            <a:pPr lvl="1"/>
            <a:r>
              <a:rPr lang="en-US" dirty="0"/>
              <a:t>Augmentation of expiratory airflow (Cough Assist/Clearway)</a:t>
            </a:r>
          </a:p>
          <a:p>
            <a:r>
              <a:rPr lang="en-US" dirty="0"/>
              <a:t>Mobilisation of secretions requires both of the above, breathing into the ERV can help with this- but difficult when SOB. </a:t>
            </a:r>
          </a:p>
          <a:p>
            <a:r>
              <a:rPr lang="en-US" dirty="0"/>
              <a:t>Addition of manual techniques to help augment expiratory airflow and create oscillations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7CC22-E11A-4E4D-AC2A-CCD0D3BF76F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647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Similar to patients with bronchospasm- more gentle techniques required with minimised high expiratory airflows</a:t>
            </a:r>
          </a:p>
          <a:p>
            <a:r>
              <a:rPr lang="en-US" dirty="0"/>
              <a:t>PEP and AD? What do we think?</a:t>
            </a:r>
          </a:p>
          <a:p>
            <a:r>
              <a:rPr lang="en-US" dirty="0"/>
              <a:t>Certainly clear utility as separate techniques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67CC22-E11A-4E4D-AC2A-CCD0D3BF76F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47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89DFB-8F01-4D8C-BB21-6C4101E027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75623A-38B2-42CA-BC17-327F5234D7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6C298-5A46-4C2E-8006-EE98AEDCB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33AA8-3DEB-4CF2-953E-9432F4F9A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3773EE-4B56-4808-8599-0BD26398D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578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AB325-2975-47F9-94F0-847D4A420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B6969-0F11-4ABD-9BDC-A619FFDD36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F87E7-F104-494E-A9E3-67B528585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9B82E-356E-438F-9A30-10B9A0DE8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8A663-F48B-4BD9-A73F-BFF960955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8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92829-0EC7-4B08-B8F3-B30A277A6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F1419-56B2-4329-B6EE-0E278AD19C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3DBEA-7114-4D31-92E6-B5DC82BE1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76C1F4-2F1C-4CFC-B306-6FAA59CE8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8D1DF-D45A-4648-81B8-67758E1E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63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E3786-4176-44E0-B574-9AA0B8F36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F5B65-9E10-493A-964D-D211C61143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D17988-CA0C-4E1F-83C6-31FAD2F42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59FEC2-8711-4C0D-9C9C-46DCFCE40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78172E-7C99-42DA-8ABE-73A147D03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8A1B4E-C736-499B-820A-D4293AAF4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095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3CC51-530C-47F4-AF8B-464F61C44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C68C8E-58D5-4FA9-9F4B-59C85061B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9094EC-F9ED-4EF6-8DA8-AFDE8A6D3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C60E62-101B-485E-9210-EAC7F2023C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001E8A-4E71-47B9-AA56-523E59E5D6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4AC8AE-8910-40D4-8DA9-85018B237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AECE04-542D-4A3D-AF73-42A2E3C13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5767F8-E2C2-46B2-8C32-6877A1DFD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67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73BB2-224B-4C8B-9D9B-701AAA644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86F2BA-1035-44B0-A34B-B8C9EF9F3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2CDDA8-DA0C-41CB-B4AD-D9648B9F9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7A0BDA-E20A-4DA6-A5D5-4DEA6DF02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17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2EF911-6C0B-4241-A9C4-E5BB91F3E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CD4B66-CDC4-4DC9-BBA6-D54DA1FF0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A041D2-A337-4CC4-B8B9-B1BDDBA2A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71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011F3-7518-43DF-9421-0913F3C07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774AD-7CAA-4924-B5CF-F4750CA9E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80DEF-5E25-4F76-B41E-29506B2C72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3EDC25-1011-4AD4-B1C3-B0E1B393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06C286-D776-40FD-9A6D-A65F0AE6C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696753-44AB-4C0E-AA59-92DE933DE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83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205DB-0561-45A3-8EDC-7F16E98B5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A4CBDD-F772-4F29-9889-0C3F2157AE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E2CEFB-9BD2-4D5B-8F6B-35B9EAE8F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711700-6B6C-470B-A799-7F3C90BA5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E54BA-E1FC-4532-A6D3-330E8B10E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9CB40F-4B08-4720-9F7C-BA7836388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96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0FF1E-91B9-4F71-8E2C-2EDBBDD34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CFEACA-5C3F-413B-8CA6-F3F6E35C7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BF1E5-97BC-455E-9766-D56AECFE2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2922C-CA7C-4ACF-80BF-08B5D3A1E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E4DB7-9F0F-42B6-A8B4-D2B3391AB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48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98204A-409A-4C94-BEFF-11543504A7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200A88-25A5-45C7-BA11-2497BBA54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6EC1E-F7E2-4872-B4C8-112BF12E3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D9805-2B8A-40A8-84BB-C7F170F37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CCD8D-47A0-476F-8F56-C50084CA6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67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72BE62-15EB-444D-95A2-B62DCDC64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55796F-D57F-4FB0-A072-2EB6ABDDF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EBD14-98E9-4506-8964-64B5ACD4C4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6D0D8-5885-47D5-86F1-BA9F9E0C0875}" type="datetimeFigureOut">
              <a:rPr lang="en-GB" smtClean="0"/>
              <a:pPr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21F76-CCCB-42FB-B5B3-908C20843C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482DD-6218-4D48-8EE0-FEB35568CB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CFE64-68A0-4AD7-A0DE-352090EEB52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304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?term=Lee%20AL%5BAuthor%5D&amp;cauthor=true&amp;cauthor_uid=26591003" TargetMode="External"/><Relationship Id="rId13" Type="http://schemas.openxmlformats.org/officeDocument/2006/relationships/hyperlink" Target="https://www.ncbi.nlm.nih.gov/pubmed/?term=Buxton%20M%5BAuthor%5D&amp;cauthor=true&amp;cauthor_uid=19406863" TargetMode="External"/><Relationship Id="rId18" Type="http://schemas.openxmlformats.org/officeDocument/2006/relationships/hyperlink" Target="https://www.ncbi.nlm.nih.gov/pubmed/?term=Hughes%20T%5BAuthor%5D&amp;cauthor=true&amp;cauthor_uid=19406863" TargetMode="External"/><Relationship Id="rId26" Type="http://schemas.openxmlformats.org/officeDocument/2006/relationships/hyperlink" Target="https://www.ncbi.nlm.nih.gov/pubmed/?term=Vaughn%20P%5BAuthor%5D&amp;cauthor=true&amp;cauthor_uid=19406863" TargetMode="External"/><Relationship Id="rId3" Type="http://schemas.openxmlformats.org/officeDocument/2006/relationships/hyperlink" Target="https://www.ncbi.nlm.nih.gov/pubmed/?term=Grillo%20L%5BAuthor%5D&amp;cauthor=true&amp;cauthor_uid=25826592" TargetMode="External"/><Relationship Id="rId21" Type="http://schemas.openxmlformats.org/officeDocument/2006/relationships/hyperlink" Target="https://www.ncbi.nlm.nih.gov/pubmed/?term=Potter%20C%5BAuthor%5D&amp;cauthor=true&amp;cauthor_uid=19406863" TargetMode="External"/><Relationship Id="rId7" Type="http://schemas.openxmlformats.org/officeDocument/2006/relationships/hyperlink" Target="https://www.ncbi.nlm.nih.gov/pubmed/?term=Bilton%20D%5BAuthor%5D&amp;cauthor=true&amp;cauthor_uid=22640850" TargetMode="External"/><Relationship Id="rId12" Type="http://schemas.openxmlformats.org/officeDocument/2006/relationships/hyperlink" Target="https://www.ncbi.nlm.nih.gov/pubmed/?term=Blumenthal%20S%5BAuthor%5D&amp;cauthor=true&amp;cauthor_uid=19406863" TargetMode="External"/><Relationship Id="rId17" Type="http://schemas.openxmlformats.org/officeDocument/2006/relationships/hyperlink" Target="https://www.ncbi.nlm.nih.gov/pubmed/?term=Harvey%20A%5BAuthor%5D&amp;cauthor=true&amp;cauthor_uid=19406863" TargetMode="External"/><Relationship Id="rId25" Type="http://schemas.openxmlformats.org/officeDocument/2006/relationships/hyperlink" Target="https://www.ncbi.nlm.nih.gov/pubmed/?term=Thompson%20C%5BAuthor%5D&amp;cauthor=true&amp;cauthor_uid=19406863" TargetMode="External"/><Relationship Id="rId2" Type="http://schemas.openxmlformats.org/officeDocument/2006/relationships/hyperlink" Target="https://www.ncbi.nlm.nih.gov/pubmed/?term=Main%20E%5BAuthor%5D&amp;cauthor=true&amp;cauthor_uid=25826592" TargetMode="External"/><Relationship Id="rId16" Type="http://schemas.openxmlformats.org/officeDocument/2006/relationships/hyperlink" Target="https://www.ncbi.nlm.nih.gov/pubmed/?term=Garrod%20R%5BAuthor%5D&amp;cauthor=true&amp;cauthor_uid=19406863" TargetMode="External"/><Relationship Id="rId20" Type="http://schemas.openxmlformats.org/officeDocument/2006/relationships/hyperlink" Target="https://www.ncbi.nlm.nih.gov/pubmed/?term=Mikelsons%20C%5BAuthor%5D&amp;cauthor=true&amp;cauthor_uid=19406863" TargetMode="External"/><Relationship Id="rId29" Type="http://schemas.openxmlformats.org/officeDocument/2006/relationships/hyperlink" Target="https://www.ncbi.nlm.nih.gov/pubmed/?term=Pryor%20JA%5BAuthor%5D&amp;cauthor=true&amp;cauthor_uid=48696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?term=Agent%20P%5BAuthor%5D&amp;cauthor=true&amp;cauthor_uid=22640850" TargetMode="External"/><Relationship Id="rId11" Type="http://schemas.openxmlformats.org/officeDocument/2006/relationships/hyperlink" Target="https://www.ncbi.nlm.nih.gov/pubmed/?term=Bott%20J%5BAuthor%5D&amp;cauthor=true&amp;cauthor_uid=19406863" TargetMode="External"/><Relationship Id="rId24" Type="http://schemas.openxmlformats.org/officeDocument/2006/relationships/hyperlink" Target="https://www.ncbi.nlm.nih.gov/pubmed/?term=Sinfield%20F%5BAuthor%5D&amp;cauthor=true&amp;cauthor_uid=19406863" TargetMode="External"/><Relationship Id="rId32" Type="http://schemas.openxmlformats.org/officeDocument/2006/relationships/hyperlink" Target="https://www.ncbi.nlm.nih.gov/pubmed/?term=Batten%20JC%5BAuthor%5D&amp;cauthor=true&amp;cauthor_uid=486968" TargetMode="External"/><Relationship Id="rId5" Type="http://schemas.openxmlformats.org/officeDocument/2006/relationships/hyperlink" Target="https://www.ncbi.nlm.nih.gov/pubmed/?term=Flude%20LJ%5BAuthor%5D&amp;cauthor=true&amp;cauthor_uid=22640850" TargetMode="External"/><Relationship Id="rId15" Type="http://schemas.openxmlformats.org/officeDocument/2006/relationships/hyperlink" Target="https://www.ncbi.nlm.nih.gov/pubmed/?term=Falconer%20C%5BAuthor%5D&amp;cauthor=true&amp;cauthor_uid=19406863" TargetMode="External"/><Relationship Id="rId23" Type="http://schemas.openxmlformats.org/officeDocument/2006/relationships/hyperlink" Target="https://www.ncbi.nlm.nih.gov/pubmed/?term=Rimington%20L%5BAuthor%5D&amp;cauthor=true&amp;cauthor_uid=19406863" TargetMode="External"/><Relationship Id="rId28" Type="http://schemas.openxmlformats.org/officeDocument/2006/relationships/hyperlink" Target="https://www.ncbi.nlm.nih.gov/pubmed/?term=British%20Thoracic%20Society%20Physiotherapy%20Guideline%20Development%20Group%5BCorporate%20Author%5D" TargetMode="External"/><Relationship Id="rId10" Type="http://schemas.openxmlformats.org/officeDocument/2006/relationships/hyperlink" Target="https://www.ncbi.nlm.nih.gov/pubmed/?term=Holland%20AE%5BAuthor%5D&amp;cauthor=true&amp;cauthor_uid=26591003" TargetMode="External"/><Relationship Id="rId19" Type="http://schemas.openxmlformats.org/officeDocument/2006/relationships/hyperlink" Target="https://www.ncbi.nlm.nih.gov/pubmed/?term=Lincoln%20M%5BAuthor%5D&amp;cauthor=true&amp;cauthor_uid=19406863" TargetMode="External"/><Relationship Id="rId31" Type="http://schemas.openxmlformats.org/officeDocument/2006/relationships/hyperlink" Target="https://www.ncbi.nlm.nih.gov/pubmed/?term=Hodson%20ME%5BAuthor%5D&amp;cauthor=true&amp;cauthor_uid=486968" TargetMode="External"/><Relationship Id="rId4" Type="http://schemas.openxmlformats.org/officeDocument/2006/relationships/hyperlink" Target="https://www.ncbi.nlm.nih.gov/pubmed/?term=Rand%20S%5BAuthor%5D&amp;cauthor=true&amp;cauthor_uid=25826592" TargetMode="External"/><Relationship Id="rId9" Type="http://schemas.openxmlformats.org/officeDocument/2006/relationships/hyperlink" Target="https://www.ncbi.nlm.nih.gov/pubmed/?term=Burge%20AT%5BAuthor%5D&amp;cauthor=true&amp;cauthor_uid=26591003" TargetMode="External"/><Relationship Id="rId14" Type="http://schemas.openxmlformats.org/officeDocument/2006/relationships/hyperlink" Target="https://www.ncbi.nlm.nih.gov/pubmed/?term=Ellum%20S%5BAuthor%5D&amp;cauthor=true&amp;cauthor_uid=19406863" TargetMode="External"/><Relationship Id="rId22" Type="http://schemas.openxmlformats.org/officeDocument/2006/relationships/hyperlink" Target="https://www.ncbi.nlm.nih.gov/pubmed/?term=Pryor%20J%5BAuthor%5D&amp;cauthor=true&amp;cauthor_uid=19406863" TargetMode="External"/><Relationship Id="rId27" Type="http://schemas.openxmlformats.org/officeDocument/2006/relationships/hyperlink" Target="https://www.ncbi.nlm.nih.gov/pubmed/?term=White%20J%5BAuthor%5D&amp;cauthor=true&amp;cauthor_uid=19406863" TargetMode="External"/><Relationship Id="rId30" Type="http://schemas.openxmlformats.org/officeDocument/2006/relationships/hyperlink" Target="https://www.ncbi.nlm.nih.gov/pubmed/?term=Webber%20BA%5BAuthor%5D&amp;cauthor=true&amp;cauthor_uid=48696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20666-EB0C-4A62-99FF-B72806F59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based case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95810-84B1-45B7-B084-1B38CD7FB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067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52 </a:t>
            </a:r>
            <a:r>
              <a:rPr lang="en-US" dirty="0" err="1"/>
              <a:t>yo</a:t>
            </a:r>
            <a:r>
              <a:rPr lang="en-US" dirty="0"/>
              <a:t> female with PCD, Copious secretions, thick and purulent – plugging on CT. Completes ACBT. Good adherence. Recurrent infections requiring long sessions of ACBT / fatigued and suffers with irritable cough, paroxysms and bronchospasm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Problems:</a:t>
            </a:r>
          </a:p>
          <a:p>
            <a:pPr marL="0" indent="0">
              <a:buNone/>
            </a:pPr>
            <a:r>
              <a:rPr lang="en-US" dirty="0"/>
              <a:t>Thick secretions</a:t>
            </a:r>
          </a:p>
          <a:p>
            <a:pPr marL="0" indent="0">
              <a:buNone/>
            </a:pPr>
            <a:r>
              <a:rPr lang="en-US" dirty="0"/>
              <a:t>Fatigue</a:t>
            </a:r>
          </a:p>
          <a:p>
            <a:pPr marL="0" indent="0">
              <a:buNone/>
            </a:pPr>
            <a:r>
              <a:rPr lang="en-US" dirty="0"/>
              <a:t>Ineffective clearance</a:t>
            </a:r>
          </a:p>
          <a:p>
            <a:pPr marL="0" indent="0">
              <a:buNone/>
            </a:pPr>
            <a:r>
              <a:rPr lang="en-US" dirty="0"/>
              <a:t>Airway hyper-reactivity</a:t>
            </a:r>
          </a:p>
          <a:p>
            <a:pPr marL="0" indent="0">
              <a:buNone/>
            </a:pPr>
            <a:r>
              <a:rPr lang="en-US" dirty="0"/>
              <a:t>bronchospasm</a:t>
            </a:r>
          </a:p>
        </p:txBody>
      </p:sp>
    </p:spTree>
    <p:extLst>
      <p:ext uri="{BB962C8B-B14F-4D97-AF65-F5344CB8AC3E}">
        <p14:creationId xmlns:p14="http://schemas.microsoft.com/office/powerpoint/2010/main" val="116287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1 Problem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Retained secretions / mucus plugging</a:t>
            </a:r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Ineffective Clearance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/>
              <a:t>Airway hyper reactivity/bronchospasm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Fatigue</a:t>
            </a:r>
          </a:p>
        </p:txBody>
      </p:sp>
    </p:spTree>
    <p:extLst>
      <p:ext uri="{BB962C8B-B14F-4D97-AF65-F5344CB8AC3E}">
        <p14:creationId xmlns:p14="http://schemas.microsoft.com/office/powerpoint/2010/main" val="880991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1 Problem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Retained secretions / mucus plugging</a:t>
            </a:r>
          </a:p>
          <a:p>
            <a:pPr lvl="1"/>
            <a:r>
              <a:rPr lang="en-GB" sz="2000" dirty="0"/>
              <a:t>Airways hydration</a:t>
            </a:r>
          </a:p>
          <a:p>
            <a:pPr lvl="1"/>
            <a:r>
              <a:rPr lang="en-GB" sz="2000" dirty="0"/>
              <a:t>HTS 7%</a:t>
            </a:r>
          </a:p>
          <a:p>
            <a:r>
              <a:rPr lang="en-US" b="1" dirty="0"/>
              <a:t>Ineffective Clearance</a:t>
            </a:r>
          </a:p>
          <a:p>
            <a:pPr lvl="1"/>
            <a:r>
              <a:rPr lang="en-GB" sz="2000" dirty="0"/>
              <a:t>Retaught ACBT</a:t>
            </a:r>
          </a:p>
          <a:p>
            <a:pPr lvl="1"/>
            <a:r>
              <a:rPr lang="ja-JP" altLang="en-GB" sz="2000" dirty="0">
                <a:ea typeface="ＭＳ ゴシック" charset="0"/>
                <a:cs typeface="ＭＳ ゴシック" charset="0"/>
              </a:rPr>
              <a:t>‘</a:t>
            </a:r>
            <a:r>
              <a:rPr lang="en-GB" altLang="ja-JP" sz="2000" dirty="0"/>
              <a:t>Huff</a:t>
            </a:r>
            <a:r>
              <a:rPr lang="ja-JP" altLang="en-GB" sz="2000" dirty="0">
                <a:ea typeface="ＭＳ ゴシック" charset="0"/>
                <a:cs typeface="ＭＳ ゴシック" charset="0"/>
              </a:rPr>
              <a:t>’</a:t>
            </a:r>
            <a:r>
              <a:rPr lang="en-GB" altLang="ja-JP" sz="2000" dirty="0"/>
              <a:t> retaught</a:t>
            </a:r>
          </a:p>
          <a:p>
            <a:pPr lvl="1"/>
            <a:r>
              <a:rPr lang="en-GB" sz="2000" dirty="0"/>
              <a:t>Cough control</a:t>
            </a:r>
          </a:p>
          <a:p>
            <a:pPr lvl="1"/>
            <a:r>
              <a:rPr lang="en-GB" sz="2000" dirty="0"/>
              <a:t>Optimisation of BC</a:t>
            </a:r>
          </a:p>
          <a:p>
            <a:pPr lvl="1"/>
            <a:r>
              <a:rPr lang="en-GB" sz="2000" dirty="0"/>
              <a:t>OPEP could help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Airway hyper reactivity / bronchospasm</a:t>
            </a:r>
          </a:p>
          <a:p>
            <a:pPr lvl="1"/>
            <a:r>
              <a:rPr lang="en-GB" sz="2000" dirty="0"/>
              <a:t>Dynamic airway collapse with cough</a:t>
            </a:r>
          </a:p>
          <a:p>
            <a:pPr lvl="1"/>
            <a:r>
              <a:rPr lang="en-GB" sz="2000" dirty="0"/>
              <a:t>AD</a:t>
            </a:r>
          </a:p>
          <a:p>
            <a:pPr lvl="1"/>
            <a:r>
              <a:rPr lang="en-GB" sz="2000" dirty="0"/>
              <a:t>Low lung Volume FET</a:t>
            </a:r>
          </a:p>
          <a:p>
            <a:pPr lvl="1"/>
            <a:r>
              <a:rPr lang="en-GB" sz="2000" dirty="0"/>
              <a:t>PEEP </a:t>
            </a:r>
            <a:r>
              <a:rPr lang="en-GB" sz="2000" i="1" dirty="0"/>
              <a:t>(caution OPEP)</a:t>
            </a:r>
          </a:p>
          <a:p>
            <a:r>
              <a:rPr lang="en-US" b="1" dirty="0"/>
              <a:t>Fatigue</a:t>
            </a:r>
          </a:p>
          <a:p>
            <a:pPr lvl="1"/>
            <a:r>
              <a:rPr lang="en-US" dirty="0"/>
              <a:t>Above will help</a:t>
            </a:r>
          </a:p>
          <a:p>
            <a:pPr lvl="1"/>
            <a:r>
              <a:rPr lang="en-US" dirty="0"/>
              <a:t>Over pressure</a:t>
            </a:r>
          </a:p>
          <a:p>
            <a:pPr lvl="1"/>
            <a:r>
              <a:rPr lang="en-US" dirty="0"/>
              <a:t> Positive pressure (exacerbation)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6214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00201"/>
            <a:ext cx="8042276" cy="434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58 </a:t>
            </a:r>
            <a:r>
              <a:rPr lang="en-US" dirty="0" err="1"/>
              <a:t>yo</a:t>
            </a:r>
            <a:r>
              <a:rPr lang="en-US" dirty="0"/>
              <a:t> Male. Severe Bx. T2RF, </a:t>
            </a:r>
            <a:r>
              <a:rPr lang="en-US" dirty="0" err="1"/>
              <a:t>PHpn</a:t>
            </a:r>
            <a:r>
              <a:rPr lang="en-US" dirty="0"/>
              <a:t>, FEV</a:t>
            </a:r>
            <a:r>
              <a:rPr lang="en-US" baseline="-25000" dirty="0"/>
              <a:t>1</a:t>
            </a:r>
            <a:r>
              <a:rPr lang="en-US" dirty="0"/>
              <a:t> 0.6, 2l LTOT, but poorly controlled 02. Breathless. Thick secretions with large plugs that are difficult to clear. Exhausting coughing. Completes ACBT and PD. </a:t>
            </a:r>
          </a:p>
          <a:p>
            <a:pPr marL="0" indent="0">
              <a:buNone/>
            </a:pPr>
            <a:r>
              <a:rPr lang="en-US" dirty="0"/>
              <a:t>Problems</a:t>
            </a:r>
          </a:p>
          <a:p>
            <a:pPr marL="0" indent="0">
              <a:buNone/>
            </a:pPr>
            <a:r>
              <a:rPr lang="en-US" dirty="0" err="1"/>
              <a:t>Inc</a:t>
            </a:r>
            <a:r>
              <a:rPr lang="en-US" dirty="0"/>
              <a:t> WOB / ineffective coughing / reduced TV / Tight FET / Decreased ex </a:t>
            </a:r>
            <a:r>
              <a:rPr lang="en-US" dirty="0" err="1"/>
              <a:t>tol</a:t>
            </a:r>
            <a:r>
              <a:rPr lang="en-US" dirty="0"/>
              <a:t> / High burden of treatments</a:t>
            </a:r>
          </a:p>
        </p:txBody>
      </p:sp>
    </p:spTree>
    <p:extLst>
      <p:ext uri="{BB962C8B-B14F-4D97-AF65-F5344CB8AC3E}">
        <p14:creationId xmlns:p14="http://schemas.microsoft.com/office/powerpoint/2010/main" val="1876591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Case study 2 problem list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000" b="1" dirty="0"/>
              <a:t>Increased WOB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Ineffective coughing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Reduced TV</a:t>
            </a:r>
          </a:p>
          <a:p>
            <a:pPr lvl="1"/>
            <a:endParaRPr lang="en-GB" dirty="0">
              <a:latin typeface="Arial" charset="0"/>
            </a:endParaRPr>
          </a:p>
          <a:p>
            <a:endParaRPr lang="en-GB" dirty="0">
              <a:latin typeface="Arial" charset="0"/>
            </a:endParaRPr>
          </a:p>
        </p:txBody>
      </p:sp>
      <p:sp>
        <p:nvSpPr>
          <p:cNvPr id="32771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Tight FET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Decreased exercise tolerance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sz="2000" b="1" dirty="0"/>
              <a:t>Complex, high burden of treatment</a:t>
            </a:r>
          </a:p>
          <a:p>
            <a:pPr marL="0" indent="0">
              <a:buNone/>
            </a:pPr>
            <a:endParaRPr lang="en-GB" dirty="0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>Case study 2 problem list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000" b="1" dirty="0"/>
              <a:t>Increased WOB</a:t>
            </a:r>
          </a:p>
          <a:p>
            <a:pPr lvl="1"/>
            <a:r>
              <a:rPr lang="en-GB" sz="1800" dirty="0"/>
              <a:t>ACT is more effort there need to support ACT with NIV</a:t>
            </a:r>
          </a:p>
          <a:p>
            <a:r>
              <a:rPr lang="en-GB" b="1" dirty="0"/>
              <a:t>Ineffective coughing</a:t>
            </a:r>
          </a:p>
          <a:p>
            <a:pPr lvl="1"/>
            <a:r>
              <a:rPr lang="en-GB" dirty="0"/>
              <a:t>Cough control advice</a:t>
            </a:r>
          </a:p>
          <a:p>
            <a:pPr lvl="1"/>
            <a:r>
              <a:rPr lang="en-GB" dirty="0"/>
              <a:t>Nose breathing</a:t>
            </a:r>
          </a:p>
          <a:p>
            <a:pPr lvl="1"/>
            <a:r>
              <a:rPr lang="en-GB" dirty="0"/>
              <a:t>Hydration</a:t>
            </a:r>
          </a:p>
          <a:p>
            <a:r>
              <a:rPr lang="en-GB" b="1" dirty="0"/>
              <a:t>Reduced TV</a:t>
            </a:r>
          </a:p>
          <a:p>
            <a:pPr lvl="1"/>
            <a:r>
              <a:rPr lang="en-GB" dirty="0"/>
              <a:t>Poor expiratory airflow bias</a:t>
            </a:r>
          </a:p>
          <a:p>
            <a:pPr lvl="1"/>
            <a:r>
              <a:rPr lang="en-GB" dirty="0"/>
              <a:t>2 phase gas liquid</a:t>
            </a:r>
          </a:p>
          <a:p>
            <a:pPr lvl="1"/>
            <a:endParaRPr lang="en-GB" dirty="0">
              <a:latin typeface="Arial" charset="0"/>
            </a:endParaRPr>
          </a:p>
          <a:p>
            <a:endParaRPr lang="en-GB" dirty="0">
              <a:latin typeface="Arial" charset="0"/>
            </a:endParaRPr>
          </a:p>
        </p:txBody>
      </p:sp>
      <p:sp>
        <p:nvSpPr>
          <p:cNvPr id="32771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Tight FET</a:t>
            </a:r>
          </a:p>
          <a:p>
            <a:pPr lvl="1"/>
            <a:r>
              <a:rPr lang="en-GB" dirty="0"/>
              <a:t>airflow bias</a:t>
            </a:r>
          </a:p>
          <a:p>
            <a:pPr lvl="1"/>
            <a:r>
              <a:rPr lang="en-GB" dirty="0"/>
              <a:t>PEEP could help</a:t>
            </a:r>
          </a:p>
          <a:p>
            <a:pPr lvl="1"/>
            <a:r>
              <a:rPr lang="en-GB" dirty="0"/>
              <a:t>Secretions</a:t>
            </a:r>
          </a:p>
          <a:p>
            <a:r>
              <a:rPr lang="en-GB" b="1" dirty="0"/>
              <a:t>Decreased exercise tolerance</a:t>
            </a:r>
          </a:p>
          <a:p>
            <a:pPr lvl="1"/>
            <a:r>
              <a:rPr lang="en-GB" dirty="0"/>
              <a:t>Impact on clearance</a:t>
            </a:r>
          </a:p>
          <a:p>
            <a:r>
              <a:rPr lang="en-GB" sz="2000" b="1" dirty="0"/>
              <a:t>Complex, high burden of treatment</a:t>
            </a:r>
          </a:p>
          <a:p>
            <a:pPr lvl="1"/>
            <a:r>
              <a:rPr lang="en-GB" sz="1800" dirty="0"/>
              <a:t>Balance of treatment burden</a:t>
            </a:r>
          </a:p>
          <a:p>
            <a:pPr lvl="1"/>
            <a:r>
              <a:rPr lang="en-GB" sz="1800" dirty="0"/>
              <a:t>What is important to him?</a:t>
            </a:r>
          </a:p>
          <a:p>
            <a:pPr lvl="1"/>
            <a:r>
              <a:rPr lang="en-GB" sz="1800" dirty="0"/>
              <a:t>Interaction of all these problems</a:t>
            </a:r>
          </a:p>
          <a:p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080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260350"/>
            <a:ext cx="8229600" cy="990600"/>
          </a:xfrm>
        </p:spPr>
        <p:txBody>
          <a:bodyPr>
            <a:noAutofit/>
          </a:bodyPr>
          <a:lstStyle/>
          <a:p>
            <a:r>
              <a:rPr lang="en-US" sz="3200" dirty="0"/>
              <a:t>Clinical applications – sputum plugging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78311651"/>
              </p:ext>
            </p:extLst>
          </p:nvPr>
        </p:nvGraphicFramePr>
        <p:xfrm>
          <a:off x="611560" y="1871980"/>
          <a:ext cx="8229599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Principle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Potential problem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Solution</a:t>
                      </a:r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Ventilation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Blocked Airways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Air</a:t>
                      </a:r>
                      <a:r>
                        <a:rPr lang="en-US" baseline="0" dirty="0"/>
                        <a:t> trapped behind secretions</a:t>
                      </a:r>
                    </a:p>
                    <a:p>
                      <a:endParaRPr lang="en-US" baseline="0" dirty="0"/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aseline="0" dirty="0"/>
                        <a:t>Augmentation of Collateral Ventilation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baseline="0" dirty="0"/>
                        <a:t>Breath Hold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aseline="0" dirty="0"/>
                        <a:t>Positioning for ventilation (&amp; drainage)</a:t>
                      </a:r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Expiratory Airflow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May be ok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If</a:t>
                      </a:r>
                      <a:r>
                        <a:rPr lang="en-US" baseline="0" dirty="0"/>
                        <a:t> inspiration poor- may affect expiration</a:t>
                      </a:r>
                      <a:endParaRPr lang="en-US" dirty="0"/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Optimisation of inspiration to optimise expiratory</a:t>
                      </a:r>
                      <a:r>
                        <a:rPr lang="en-US" baseline="0" dirty="0"/>
                        <a:t> effort</a:t>
                      </a:r>
                      <a:endParaRPr lang="en-US" dirty="0"/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Mobilisation of secretions (oscillations)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/>
                        <a:t>Secretions plugged</a:t>
                      </a:r>
                      <a:r>
                        <a:rPr lang="en-US" baseline="0" dirty="0"/>
                        <a:t> and stuck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aseline="0" dirty="0"/>
                        <a:t>Thick/Sticky</a:t>
                      </a:r>
                    </a:p>
                    <a:p>
                      <a:endParaRPr lang="en-US" baseline="0" dirty="0"/>
                    </a:p>
                    <a:p>
                      <a:endParaRPr lang="en-US" dirty="0"/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baseline="0" dirty="0"/>
                        <a:t>Oscillations with devices or MTs</a:t>
                      </a:r>
                      <a:endParaRPr lang="en-US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err="1"/>
                        <a:t>Mucoactives</a:t>
                      </a:r>
                      <a:r>
                        <a:rPr lang="en-US" baseline="0" dirty="0"/>
                        <a:t> (HTS/</a:t>
                      </a:r>
                      <a:r>
                        <a:rPr lang="en-US" baseline="0" dirty="0" err="1"/>
                        <a:t>Mannitol</a:t>
                      </a:r>
                      <a:r>
                        <a:rPr lang="en-US" baseline="0" dirty="0"/>
                        <a:t>/</a:t>
                      </a:r>
                      <a:r>
                        <a:rPr lang="en-US" baseline="0" dirty="0" err="1"/>
                        <a:t>DNAse</a:t>
                      </a:r>
                      <a:r>
                        <a:rPr lang="en-US" baseline="0" dirty="0"/>
                        <a:t>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aseline="0" dirty="0"/>
                        <a:t>Hydration</a:t>
                      </a:r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258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55576" y="113674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dirty="0"/>
              <a:t>Clinical applications - bronchospasm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89077053"/>
              </p:ext>
            </p:extLst>
          </p:nvPr>
        </p:nvGraphicFramePr>
        <p:xfrm>
          <a:off x="457200" y="1340768"/>
          <a:ext cx="8229600" cy="4908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6930">
                <a:tc>
                  <a:txBody>
                    <a:bodyPr/>
                    <a:lstStyle/>
                    <a:p>
                      <a:r>
                        <a:rPr lang="en-US" dirty="0"/>
                        <a:t>Principle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Potential problem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Solution</a:t>
                      </a:r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5344">
                <a:tc>
                  <a:txBody>
                    <a:bodyPr/>
                    <a:lstStyle/>
                    <a:p>
                      <a:r>
                        <a:rPr lang="en-US" sz="1600" dirty="0"/>
                        <a:t>Ventilation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Inspiratory</a:t>
                      </a:r>
                      <a:r>
                        <a:rPr lang="en-US" sz="1600" baseline="0" dirty="0"/>
                        <a:t> time may be limited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Inhomogeneous filling/emptying of alveolar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BH difficult if SOB</a:t>
                      </a:r>
                    </a:p>
                    <a:p>
                      <a:endParaRPr lang="en-US" sz="1600" baseline="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600" baseline="0" dirty="0"/>
                        <a:t>Utilising BH as far as possible to help breathe into ERV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PEP helps </a:t>
                      </a:r>
                      <a:r>
                        <a:rPr lang="en-US" sz="1600" baseline="0" dirty="0" err="1"/>
                        <a:t>inc.</a:t>
                      </a:r>
                      <a:r>
                        <a:rPr lang="en-US" sz="1600" baseline="0" dirty="0"/>
                        <a:t> FRC during tidal breathing promoting CV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PEP may help enhance lung emptying</a:t>
                      </a:r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2078">
                <a:tc>
                  <a:txBody>
                    <a:bodyPr/>
                    <a:lstStyle/>
                    <a:p>
                      <a:r>
                        <a:rPr lang="en-US" sz="1600" dirty="0"/>
                        <a:t>Expiratory Airflow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Likely</a:t>
                      </a:r>
                      <a:r>
                        <a:rPr lang="en-US" sz="1600" baseline="0" dirty="0"/>
                        <a:t> limited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Patient more likely moving into closing volume</a:t>
                      </a:r>
                    </a:p>
                    <a:p>
                      <a:endParaRPr lang="en-US" sz="160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Gentle acceleration</a:t>
                      </a:r>
                      <a:r>
                        <a:rPr lang="en-US" sz="1600" baseline="0" dirty="0"/>
                        <a:t> of expiratory airflow with AD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Utilisation Breathing Control to help airways recovery in between each FET/Cough</a:t>
                      </a:r>
                      <a:endParaRPr lang="en-US" sz="1600" dirty="0"/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25344">
                <a:tc>
                  <a:txBody>
                    <a:bodyPr/>
                    <a:lstStyle/>
                    <a:p>
                      <a:r>
                        <a:rPr lang="en-US" sz="1600" dirty="0"/>
                        <a:t>Mobilisation of secretions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Limited by above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Small airways difficult to clear from due to proximal bronchospasm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Exhaling into ERV in AD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Balance</a:t>
                      </a:r>
                      <a:r>
                        <a:rPr lang="en-US" sz="1600" baseline="0" dirty="0"/>
                        <a:t> of above in minimising bronchospasm</a:t>
                      </a:r>
                      <a:endParaRPr lang="en-US" sz="1600" dirty="0"/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489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04873900"/>
              </p:ext>
            </p:extLst>
          </p:nvPr>
        </p:nvGraphicFramePr>
        <p:xfrm>
          <a:off x="457200" y="1412776"/>
          <a:ext cx="8229600" cy="4908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6930">
                <a:tc>
                  <a:txBody>
                    <a:bodyPr/>
                    <a:lstStyle/>
                    <a:p>
                      <a:r>
                        <a:rPr lang="en-US" sz="1600" dirty="0"/>
                        <a:t>Principle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Potential problem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Solution</a:t>
                      </a:r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5344">
                <a:tc>
                  <a:txBody>
                    <a:bodyPr/>
                    <a:lstStyle/>
                    <a:p>
                      <a:r>
                        <a:rPr lang="en-US" sz="1600" dirty="0"/>
                        <a:t>Ventilation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Inspiration ltd if </a:t>
                      </a:r>
                      <a:r>
                        <a:rPr lang="en-US" sz="1600" dirty="0" err="1"/>
                        <a:t>inc</a:t>
                      </a:r>
                      <a:r>
                        <a:rPr lang="en-US" sz="1600" dirty="0"/>
                        <a:t> WOB and SOB</a:t>
                      </a:r>
                      <a:endParaRPr lang="en-US" sz="1600" baseline="0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BH difficult if SOB may cause hypoxia</a:t>
                      </a:r>
                    </a:p>
                    <a:p>
                      <a:endParaRPr lang="en-US" sz="1600" baseline="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Providing support/augmentation to enhance ventilation</a:t>
                      </a:r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2078">
                <a:tc>
                  <a:txBody>
                    <a:bodyPr/>
                    <a:lstStyle/>
                    <a:p>
                      <a:r>
                        <a:rPr lang="en-US" sz="1600" dirty="0"/>
                        <a:t>Expiratory Airflow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Likely</a:t>
                      </a:r>
                      <a:r>
                        <a:rPr lang="en-US" sz="1600" baseline="0" dirty="0"/>
                        <a:t> limited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Poor inspiration may lead to poor expiratory flow rate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600" baseline="0" dirty="0"/>
                    </a:p>
                    <a:p>
                      <a:endParaRPr lang="en-US" sz="160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Manual Techniques may support airflow and ensure expiratory bias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Utilisation of Breathing Control</a:t>
                      </a:r>
                      <a:endParaRPr lang="en-US" sz="1600" dirty="0"/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25344">
                <a:tc>
                  <a:txBody>
                    <a:bodyPr/>
                    <a:lstStyle/>
                    <a:p>
                      <a:r>
                        <a:rPr lang="en-US" sz="1600" dirty="0"/>
                        <a:t>Mobilisation of secretions</a:t>
                      </a:r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Turbulent airflow difficult to achieve due to WOB and SOB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PEP/OPEP maybe useful but increased WOB and effort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endParaRPr lang="en-US" sz="1600" baseline="0" dirty="0"/>
                    </a:p>
                  </a:txBody>
                  <a:tcPr marL="186331" marR="186331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Exhaling into ERV without</a:t>
                      </a:r>
                      <a:r>
                        <a:rPr lang="en-US" sz="1600" baseline="0" dirty="0"/>
                        <a:t> moving into closing volume</a:t>
                      </a:r>
                      <a:r>
                        <a:rPr lang="en-US" sz="1600" dirty="0"/>
                        <a:t> helps with </a:t>
                      </a:r>
                      <a:r>
                        <a:rPr lang="en-US" sz="1600" dirty="0" err="1"/>
                        <a:t>mobilisation</a:t>
                      </a:r>
                      <a:r>
                        <a:rPr lang="en-US" sz="1600" dirty="0"/>
                        <a:t> of secretions</a:t>
                      </a:r>
                    </a:p>
                  </a:txBody>
                  <a:tcPr marL="186331" marR="1863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187325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dirty="0"/>
              <a:t>Clinical applications - breathlessness</a:t>
            </a:r>
          </a:p>
        </p:txBody>
      </p:sp>
    </p:spTree>
    <p:extLst>
      <p:ext uri="{BB962C8B-B14F-4D97-AF65-F5344CB8AC3E}">
        <p14:creationId xmlns:p14="http://schemas.microsoft.com/office/powerpoint/2010/main" val="2624708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242888"/>
            <a:ext cx="8686800" cy="990600"/>
          </a:xfrm>
        </p:spPr>
        <p:txBody>
          <a:bodyPr>
            <a:noAutofit/>
          </a:bodyPr>
          <a:lstStyle/>
          <a:p>
            <a:pPr algn="l"/>
            <a:r>
              <a:rPr lang="en-US" sz="2800" dirty="0"/>
              <a:t>Clinical applications – Collapsible/irritable airways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65306106"/>
              </p:ext>
            </p:extLst>
          </p:nvPr>
        </p:nvGraphicFramePr>
        <p:xfrm>
          <a:off x="457200" y="1484784"/>
          <a:ext cx="8229599" cy="405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Principle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Potential problem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Solution</a:t>
                      </a:r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Ventilation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Turbulent</a:t>
                      </a:r>
                      <a:r>
                        <a:rPr lang="en-US" sz="1600" baseline="0" dirty="0"/>
                        <a:t> flow may limit inspiration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Positioning can sometimes increase such symptoms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Slow inspirations through nose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Experiment with positioning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endParaRPr lang="en-US" sz="1600" baseline="0" dirty="0"/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Expiratory Airflow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Flow is often interrupted by compression of airways</a:t>
                      </a:r>
                      <a:r>
                        <a:rPr lang="en-US" sz="1600" baseline="0" dirty="0"/>
                        <a:t> 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Unable to breathe into ERV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600" baseline="0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endParaRPr lang="en-US" sz="1600" baseline="0" dirty="0"/>
                    </a:p>
                    <a:p>
                      <a:endParaRPr lang="en-US" sz="1600" dirty="0"/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Gentle acceleration</a:t>
                      </a:r>
                      <a:r>
                        <a:rPr lang="en-US" sz="1600" baseline="0" dirty="0"/>
                        <a:t> of expiratory airflow with AD or modified FET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Utilisation Breathing Control to help airways recovery in between each FET/Cough</a:t>
                      </a:r>
                      <a:endParaRPr lang="en-US" sz="1600" dirty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Addition of PEP for FET/AD</a:t>
                      </a:r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Mobilisation of secretions</a:t>
                      </a:r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baseline="0" dirty="0"/>
                        <a:t>Difficult due to early coughing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endParaRPr lang="en-US" sz="1600" baseline="0" dirty="0"/>
                    </a:p>
                  </a:txBody>
                  <a:tcPr marL="186330" marR="18633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600" dirty="0"/>
                        <a:t>Oscillations worth avoiding in these</a:t>
                      </a:r>
                      <a:r>
                        <a:rPr lang="en-US" sz="1600" baseline="0" dirty="0"/>
                        <a:t> patients due to creation of turbulent flow</a:t>
                      </a:r>
                      <a:endParaRPr lang="en-US" sz="1600" dirty="0"/>
                    </a:p>
                  </a:txBody>
                  <a:tcPr marL="186330" marR="18633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8662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rgbClr val="0066CC"/>
                </a:solidFill>
                <a:ea typeface="+mj-ea"/>
                <a:cs typeface="+mj-cs"/>
              </a:rPr>
              <a:t>Recommended Reading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5068888"/>
          </a:xfrm>
        </p:spPr>
        <p:txBody>
          <a:bodyPr>
            <a:normAutofit fontScale="92500"/>
          </a:bodyPr>
          <a:lstStyle/>
          <a:p>
            <a:r>
              <a:rPr lang="en-US" dirty="0">
                <a:hlinkClick r:id="rId2"/>
              </a:rPr>
              <a:t>Main E</a:t>
            </a:r>
            <a:r>
              <a:rPr lang="en-US" dirty="0"/>
              <a:t>, </a:t>
            </a:r>
            <a:r>
              <a:rPr lang="en-US" dirty="0">
                <a:hlinkClick r:id="rId3"/>
              </a:rPr>
              <a:t>Grillo L</a:t>
            </a:r>
            <a:r>
              <a:rPr lang="en-US" dirty="0"/>
              <a:t>, </a:t>
            </a:r>
            <a:r>
              <a:rPr lang="en-US" dirty="0">
                <a:hlinkClick r:id="rId4"/>
              </a:rPr>
              <a:t>Rand S</a:t>
            </a:r>
            <a:r>
              <a:rPr lang="en-US" dirty="0"/>
              <a:t>. Airway clearance strategies in cystic fibrosis and non-cystic fibrosis bronchiectasis. </a:t>
            </a:r>
            <a:r>
              <a:rPr lang="en-US" dirty="0" err="1"/>
              <a:t>Semin</a:t>
            </a:r>
            <a:r>
              <a:rPr lang="en-US" dirty="0"/>
              <a:t> </a:t>
            </a:r>
            <a:r>
              <a:rPr lang="en-US" dirty="0" err="1"/>
              <a:t>Respir</a:t>
            </a:r>
            <a:r>
              <a:rPr lang="en-US" dirty="0"/>
              <a:t> </a:t>
            </a:r>
            <a:r>
              <a:rPr lang="en-US" dirty="0" err="1"/>
              <a:t>Crit</a:t>
            </a:r>
            <a:r>
              <a:rPr lang="en-US" dirty="0"/>
              <a:t> Care Med. 2015 Apr;36(2):251-66. </a:t>
            </a:r>
            <a:endParaRPr lang="en-GB" dirty="0"/>
          </a:p>
          <a:p>
            <a:r>
              <a:rPr lang="en-US" dirty="0">
                <a:hlinkClick r:id="rId5"/>
              </a:rPr>
              <a:t>Flude LJ</a:t>
            </a:r>
            <a:r>
              <a:rPr lang="en-US" dirty="0"/>
              <a:t>, </a:t>
            </a:r>
            <a:r>
              <a:rPr lang="en-US" dirty="0">
                <a:hlinkClick r:id="rId6"/>
              </a:rPr>
              <a:t>Agent P</a:t>
            </a:r>
            <a:r>
              <a:rPr lang="en-US" dirty="0"/>
              <a:t>, </a:t>
            </a:r>
            <a:r>
              <a:rPr lang="en-US" dirty="0">
                <a:hlinkClick r:id="rId7"/>
              </a:rPr>
              <a:t>Bilton D</a:t>
            </a:r>
            <a:r>
              <a:rPr lang="en-US" dirty="0"/>
              <a:t>. Chest physiotherapy techniques in bronchiectasis.</a:t>
            </a:r>
            <a:r>
              <a:rPr lang="en-GB" dirty="0"/>
              <a:t> </a:t>
            </a:r>
            <a:r>
              <a:rPr lang="en-US" dirty="0" err="1"/>
              <a:t>Clin</a:t>
            </a:r>
            <a:r>
              <a:rPr lang="en-US" dirty="0"/>
              <a:t> Chest Med. 2012 Jun;33(2):351-61</a:t>
            </a:r>
            <a:endParaRPr lang="en-GB" dirty="0"/>
          </a:p>
          <a:p>
            <a:r>
              <a:rPr lang="en-US" dirty="0">
                <a:hlinkClick r:id="rId8"/>
              </a:rPr>
              <a:t>Lee AL</a:t>
            </a:r>
            <a:r>
              <a:rPr lang="en-US" dirty="0"/>
              <a:t>, </a:t>
            </a:r>
            <a:r>
              <a:rPr lang="en-US" dirty="0">
                <a:hlinkClick r:id="rId9"/>
              </a:rPr>
              <a:t>Burge AT</a:t>
            </a:r>
            <a:r>
              <a:rPr lang="en-US" dirty="0"/>
              <a:t>, </a:t>
            </a:r>
            <a:r>
              <a:rPr lang="en-US" dirty="0">
                <a:hlinkClick r:id="rId10"/>
              </a:rPr>
              <a:t>Holland AE</a:t>
            </a:r>
            <a:r>
              <a:rPr lang="en-US" dirty="0"/>
              <a:t>. Airway clearance techniques for bronchiectasis</a:t>
            </a:r>
            <a:r>
              <a:rPr lang="en-GB" dirty="0"/>
              <a:t>. </a:t>
            </a:r>
            <a:r>
              <a:rPr lang="en-US" dirty="0"/>
              <a:t>Cochrane Database </a:t>
            </a:r>
            <a:r>
              <a:rPr lang="en-US" dirty="0" err="1"/>
              <a:t>Syst</a:t>
            </a:r>
            <a:r>
              <a:rPr lang="en-US" dirty="0"/>
              <a:t> Rev. 2015 Nov 23;(11).</a:t>
            </a:r>
            <a:endParaRPr lang="en-GB" dirty="0"/>
          </a:p>
          <a:p>
            <a:r>
              <a:rPr lang="en-US" dirty="0">
                <a:hlinkClick r:id="rId11"/>
              </a:rPr>
              <a:t>Bott J</a:t>
            </a:r>
            <a:r>
              <a:rPr lang="en-US" dirty="0"/>
              <a:t>, </a:t>
            </a:r>
            <a:r>
              <a:rPr lang="en-US" dirty="0">
                <a:hlinkClick r:id="rId12"/>
              </a:rPr>
              <a:t>Blumenthal S</a:t>
            </a:r>
            <a:r>
              <a:rPr lang="en-US" dirty="0"/>
              <a:t>, </a:t>
            </a:r>
            <a:r>
              <a:rPr lang="en-US" dirty="0">
                <a:hlinkClick r:id="rId13"/>
              </a:rPr>
              <a:t>Buxton M</a:t>
            </a:r>
            <a:r>
              <a:rPr lang="en-US" dirty="0"/>
              <a:t>, </a:t>
            </a:r>
            <a:r>
              <a:rPr lang="en-US" dirty="0">
                <a:hlinkClick r:id="rId14"/>
              </a:rPr>
              <a:t>Ellum S</a:t>
            </a:r>
            <a:r>
              <a:rPr lang="en-US" dirty="0"/>
              <a:t>, </a:t>
            </a:r>
            <a:r>
              <a:rPr lang="en-US" dirty="0">
                <a:hlinkClick r:id="rId15"/>
              </a:rPr>
              <a:t>Falconer C</a:t>
            </a:r>
            <a:r>
              <a:rPr lang="en-US" dirty="0"/>
              <a:t>, </a:t>
            </a:r>
            <a:r>
              <a:rPr lang="en-US" dirty="0">
                <a:hlinkClick r:id="rId16"/>
              </a:rPr>
              <a:t>Garrod R</a:t>
            </a:r>
            <a:r>
              <a:rPr lang="en-US" dirty="0"/>
              <a:t>, </a:t>
            </a:r>
            <a:r>
              <a:rPr lang="en-US" dirty="0">
                <a:hlinkClick r:id="rId17"/>
              </a:rPr>
              <a:t>Harvey A</a:t>
            </a:r>
            <a:r>
              <a:rPr lang="en-US" dirty="0"/>
              <a:t>, </a:t>
            </a:r>
            <a:r>
              <a:rPr lang="en-US" dirty="0">
                <a:hlinkClick r:id="rId18"/>
              </a:rPr>
              <a:t>Hughes T</a:t>
            </a:r>
            <a:r>
              <a:rPr lang="en-US" dirty="0"/>
              <a:t>, </a:t>
            </a:r>
            <a:r>
              <a:rPr lang="en-US" dirty="0">
                <a:hlinkClick r:id="rId19"/>
              </a:rPr>
              <a:t>Lincoln M</a:t>
            </a:r>
            <a:r>
              <a:rPr lang="en-US" dirty="0"/>
              <a:t>, </a:t>
            </a:r>
            <a:r>
              <a:rPr lang="en-US" dirty="0">
                <a:hlinkClick r:id="rId20"/>
              </a:rPr>
              <a:t>Mikelsons C</a:t>
            </a:r>
            <a:r>
              <a:rPr lang="en-US" dirty="0"/>
              <a:t>, </a:t>
            </a:r>
            <a:r>
              <a:rPr lang="en-US" dirty="0">
                <a:hlinkClick r:id="rId21"/>
              </a:rPr>
              <a:t>Potter C</a:t>
            </a:r>
            <a:r>
              <a:rPr lang="en-US" dirty="0"/>
              <a:t>, </a:t>
            </a:r>
            <a:r>
              <a:rPr lang="en-US" dirty="0">
                <a:hlinkClick r:id="rId22"/>
              </a:rPr>
              <a:t>Pryor J</a:t>
            </a:r>
            <a:r>
              <a:rPr lang="en-US" dirty="0"/>
              <a:t>, </a:t>
            </a:r>
            <a:r>
              <a:rPr lang="en-US" dirty="0">
                <a:hlinkClick r:id="rId23"/>
              </a:rPr>
              <a:t>Rimington L</a:t>
            </a:r>
            <a:r>
              <a:rPr lang="en-US" dirty="0"/>
              <a:t>, </a:t>
            </a:r>
            <a:r>
              <a:rPr lang="en-US" dirty="0">
                <a:hlinkClick r:id="rId24"/>
              </a:rPr>
              <a:t>Sinfield F</a:t>
            </a:r>
            <a:r>
              <a:rPr lang="en-US" dirty="0"/>
              <a:t>, </a:t>
            </a:r>
            <a:r>
              <a:rPr lang="en-US" dirty="0">
                <a:hlinkClick r:id="rId25"/>
              </a:rPr>
              <a:t>Thompson C</a:t>
            </a:r>
            <a:r>
              <a:rPr lang="en-US" dirty="0"/>
              <a:t>, </a:t>
            </a:r>
            <a:r>
              <a:rPr lang="en-US" dirty="0">
                <a:hlinkClick r:id="rId26"/>
              </a:rPr>
              <a:t>Vaughn P</a:t>
            </a:r>
            <a:r>
              <a:rPr lang="en-US" dirty="0"/>
              <a:t>, </a:t>
            </a:r>
            <a:r>
              <a:rPr lang="en-US" dirty="0">
                <a:hlinkClick r:id="rId27"/>
              </a:rPr>
              <a:t>White J</a:t>
            </a:r>
            <a:r>
              <a:rPr lang="en-US" dirty="0"/>
              <a:t> </a:t>
            </a:r>
            <a:r>
              <a:rPr lang="en-US" dirty="0">
                <a:hlinkClick r:id="rId28"/>
              </a:rPr>
              <a:t>British Thoracic Society Physiotherapy Guideline Development Group</a:t>
            </a:r>
            <a:r>
              <a:rPr lang="en-US" dirty="0"/>
              <a:t>. Guidelines for the physiotherapy management of the adult, medical, spontaneously breathing patient. Thorax. 2009 May;64 </a:t>
            </a:r>
            <a:r>
              <a:rPr lang="en-US" dirty="0" err="1"/>
              <a:t>Suppl</a:t>
            </a:r>
            <a:r>
              <a:rPr lang="en-US" dirty="0"/>
              <a:t> 1</a:t>
            </a:r>
            <a:endParaRPr lang="en-GB" dirty="0"/>
          </a:p>
          <a:p>
            <a:r>
              <a:rPr lang="en-US" dirty="0"/>
              <a:t>C. S. Kim, A. J. Iglesias, M. A. </a:t>
            </a:r>
            <a:r>
              <a:rPr lang="en-US" dirty="0" err="1"/>
              <a:t>Sackner</a:t>
            </a:r>
            <a:r>
              <a:rPr lang="en-US" dirty="0"/>
              <a:t>. Mucus clearance by two-phase gas-liquid flow mechanism: asymmetric periodic flow model. Journal of Applied Physiology Published 1 March 1987 Vol. 62 no. 3, 959-971 </a:t>
            </a:r>
            <a:endParaRPr lang="en-GB" dirty="0"/>
          </a:p>
          <a:p>
            <a:r>
              <a:rPr lang="en-US" dirty="0">
                <a:hlinkClick r:id="rId29"/>
              </a:rPr>
              <a:t>Pryor JA</a:t>
            </a:r>
            <a:r>
              <a:rPr lang="en-US" dirty="0"/>
              <a:t>, </a:t>
            </a:r>
            <a:r>
              <a:rPr lang="en-US" dirty="0">
                <a:hlinkClick r:id="rId30"/>
              </a:rPr>
              <a:t>Webber BA</a:t>
            </a:r>
            <a:r>
              <a:rPr lang="en-US" dirty="0"/>
              <a:t>, </a:t>
            </a:r>
            <a:r>
              <a:rPr lang="en-US" dirty="0">
                <a:hlinkClick r:id="rId31"/>
              </a:rPr>
              <a:t>Hodson ME</a:t>
            </a:r>
            <a:r>
              <a:rPr lang="en-US" dirty="0"/>
              <a:t>, </a:t>
            </a:r>
            <a:r>
              <a:rPr lang="en-US" dirty="0">
                <a:hlinkClick r:id="rId32"/>
              </a:rPr>
              <a:t>Batten JC</a:t>
            </a:r>
            <a:r>
              <a:rPr lang="en-US" dirty="0"/>
              <a:t>. Evaluation of the forced expiration technique as an adjunct to postural drainage in treatment of cystic </a:t>
            </a:r>
            <a:r>
              <a:rPr lang="en-US" dirty="0" err="1"/>
              <a:t>fibrosis.Br</a:t>
            </a:r>
            <a:r>
              <a:rPr lang="en-US" dirty="0"/>
              <a:t> Med J. 1979 Aug 18;2(6187):417-8.</a:t>
            </a:r>
            <a:endParaRPr lang="en-GB" dirty="0"/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Arial" charset="0"/>
            </a:endParaRPr>
          </a:p>
        </p:txBody>
      </p:sp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7740650" y="6597650"/>
            <a:ext cx="1403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sz="1200">
                <a:solidFill>
                  <a:srgbClr val="0066CC"/>
                </a:solidFill>
                <a:latin typeface="Calibri" charset="0"/>
              </a:rPr>
              <a:t>PA/LF BTS 12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1237</Words>
  <Application>Microsoft Office PowerPoint</Application>
  <PresentationFormat>On-screen Show (4:3)</PresentationFormat>
  <Paragraphs>197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Problem based case studies</vt:lpstr>
      <vt:lpstr>Case 1</vt:lpstr>
      <vt:lpstr>Case 1 Problem List</vt:lpstr>
      <vt:lpstr>Case 1 Problem List</vt:lpstr>
      <vt:lpstr>Case 2</vt:lpstr>
      <vt:lpstr>Case study 2 problem list</vt:lpstr>
      <vt:lpstr>Case study 2 problem list</vt:lpstr>
      <vt:lpstr>Clinical applications – sputum plugging</vt:lpstr>
      <vt:lpstr>Clinical applications - bronchospasm</vt:lpstr>
      <vt:lpstr>Clinical applications - breathlessness</vt:lpstr>
      <vt:lpstr>Clinical applications – Collapsible/irritable airways</vt:lpstr>
      <vt:lpstr>Recommended Reading</vt:lpstr>
    </vt:vector>
  </TitlesOfParts>
  <Company>Royal Brompton &amp; Harefield NHS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Physiotherapy</dc:title>
  <dc:creator>PW620</dc:creator>
  <cp:lastModifiedBy>Lizzie Grillo</cp:lastModifiedBy>
  <cp:revision>68</cp:revision>
  <dcterms:created xsi:type="dcterms:W3CDTF">2012-11-02T11:46:00Z</dcterms:created>
  <dcterms:modified xsi:type="dcterms:W3CDTF">2021-05-19T12:57:11Z</dcterms:modified>
</cp:coreProperties>
</file>