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2"/>
  </p:notesMasterIdLst>
  <p:sldIdLst>
    <p:sldId id="353" r:id="rId4"/>
    <p:sldId id="354" r:id="rId5"/>
    <p:sldId id="347" r:id="rId6"/>
    <p:sldId id="358" r:id="rId7"/>
    <p:sldId id="360" r:id="rId8"/>
    <p:sldId id="410" r:id="rId9"/>
    <p:sldId id="411" r:id="rId10"/>
    <p:sldId id="378" r:id="rId11"/>
  </p:sldIdLst>
  <p:sldSz cx="12192000" cy="68580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ucy Gardiner" id="{565E625C-E82B-491D-97D3-A44E767F3CE5}">
          <p14:sldIdLst>
            <p14:sldId id="353"/>
            <p14:sldId id="354"/>
          </p14:sldIdLst>
        </p14:section>
        <p14:section name="Karen Ingram" id="{EFE88627-E4A1-48A4-9B11-3FFFCFD04B4D}">
          <p14:sldIdLst>
            <p14:sldId id="347"/>
            <p14:sldId id="358"/>
            <p14:sldId id="360"/>
          </p14:sldIdLst>
        </p14:section>
        <p14:section name="Claire Nolan" id="{44363E2B-F01D-44D7-BFE7-EB356BCAD2E8}">
          <p14:sldIdLst>
            <p14:sldId id="410"/>
            <p14:sldId id="411"/>
            <p14:sldId id="3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E1C518-5A94-4C1F-B72A-27A354BF171A}" v="10" dt="2021-03-18T11:39:33.0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gs" Target="tags/tag1.xml"/><Relationship Id="rId18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Redman" userId="fcd7e1ae3eea2375" providerId="LiveId" clId="{45E1C518-5A94-4C1F-B72A-27A354BF171A}"/>
    <pc:docChg chg="addSld modSld addSection modSection">
      <pc:chgData name="Tim Redman" userId="fcd7e1ae3eea2375" providerId="LiveId" clId="{45E1C518-5A94-4C1F-B72A-27A354BF171A}" dt="2021-03-18T11:39:07.699" v="4" actId="17846"/>
      <pc:docMkLst>
        <pc:docMk/>
      </pc:docMkLst>
      <pc:sldChg chg="add">
        <pc:chgData name="Tim Redman" userId="fcd7e1ae3eea2375" providerId="LiveId" clId="{45E1C518-5A94-4C1F-B72A-27A354BF171A}" dt="2021-03-18T11:38:41.061" v="3"/>
        <pc:sldMkLst>
          <pc:docMk/>
          <pc:sldMk cId="0" sldId="378"/>
        </pc:sldMkLst>
      </pc:sldChg>
      <pc:sldChg chg="add">
        <pc:chgData name="Tim Redman" userId="fcd7e1ae3eea2375" providerId="LiveId" clId="{45E1C518-5A94-4C1F-B72A-27A354BF171A}" dt="2021-03-18T11:38:19.817" v="2"/>
        <pc:sldMkLst>
          <pc:docMk/>
          <pc:sldMk cId="0" sldId="410"/>
        </pc:sldMkLst>
      </pc:sldChg>
      <pc:sldChg chg="add">
        <pc:chgData name="Tim Redman" userId="fcd7e1ae3eea2375" providerId="LiveId" clId="{45E1C518-5A94-4C1F-B72A-27A354BF171A}" dt="2021-03-18T11:38:19.817" v="2"/>
        <pc:sldMkLst>
          <pc:docMk/>
          <pc:sldMk cId="0" sldId="41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803095-BDD1-493B-916A-DA10391EA0C9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EC424-D561-4CF7-9C60-18FE62EE0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13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z="1600" dirty="0"/>
          </a:p>
          <a:p>
            <a:endParaRPr lang="en-GB" altLang="en-US" sz="1600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15FA47-313A-4333-83B6-8BA06F6E26D5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718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z="1600" dirty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948278E-9ED3-49DA-89C1-18EE7AF1AEEF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088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6ED043-2050-4AC8-98ED-AFC4C567A72B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8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>
            <a:extLst>
              <a:ext uri="{FF2B5EF4-FFF2-40B4-BE49-F238E27FC236}">
                <a16:creationId xmlns:a16="http://schemas.microsoft.com/office/drawing/2014/main" id="{B10D2072-25DD-4B2D-BD78-820CFEDF72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>
            <a:extLst>
              <a:ext uri="{FF2B5EF4-FFF2-40B4-BE49-F238E27FC236}">
                <a16:creationId xmlns:a16="http://schemas.microsoft.com/office/drawing/2014/main" id="{B1C01A29-BF05-4126-9634-5D5475B7BF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56324" name="Slide Number Placeholder 3">
            <a:extLst>
              <a:ext uri="{FF2B5EF4-FFF2-40B4-BE49-F238E27FC236}">
                <a16:creationId xmlns:a16="http://schemas.microsoft.com/office/drawing/2014/main" id="{FD86C3EC-2083-4CEE-8B68-6EA59CA5CF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0E90CD-CC08-4F7E-A2E3-3CA8B00923B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>
            <a:extLst>
              <a:ext uri="{FF2B5EF4-FFF2-40B4-BE49-F238E27FC236}">
                <a16:creationId xmlns:a16="http://schemas.microsoft.com/office/drawing/2014/main" id="{E630EF1A-13E3-4388-9893-9C24DE9092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>
            <a:extLst>
              <a:ext uri="{FF2B5EF4-FFF2-40B4-BE49-F238E27FC236}">
                <a16:creationId xmlns:a16="http://schemas.microsoft.com/office/drawing/2014/main" id="{6743C4C0-4E08-4F11-B993-650A14555C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58372" name="Slide Number Placeholder 3">
            <a:extLst>
              <a:ext uri="{FF2B5EF4-FFF2-40B4-BE49-F238E27FC236}">
                <a16:creationId xmlns:a16="http://schemas.microsoft.com/office/drawing/2014/main" id="{AA091FA3-146F-4B61-AA4E-60C4C28E8A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9B085F-6EDA-4CC4-9C76-C4350AD0C79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>
            <a:extLst>
              <a:ext uri="{FF2B5EF4-FFF2-40B4-BE49-F238E27FC236}">
                <a16:creationId xmlns:a16="http://schemas.microsoft.com/office/drawing/2014/main" id="{638205AE-D3FE-497A-9B1F-D5FFDCA41F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>
            <a:extLst>
              <a:ext uri="{FF2B5EF4-FFF2-40B4-BE49-F238E27FC236}">
                <a16:creationId xmlns:a16="http://schemas.microsoft.com/office/drawing/2014/main" id="{B4B2BB96-7CC7-46CE-B69A-B469B6EB2F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64516" name="Slide Number Placeholder 3">
            <a:extLst>
              <a:ext uri="{FF2B5EF4-FFF2-40B4-BE49-F238E27FC236}">
                <a16:creationId xmlns:a16="http://schemas.microsoft.com/office/drawing/2014/main" id="{40444071-94E2-42F0-B50C-F0F5500BB8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DCD0B9-006D-4E41-8674-AE1053237E8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AA581-9250-477A-BA47-C307D37A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2D70A-CA31-4B37-AA76-3A344F118F3E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72188-85EB-4D78-8C5B-E3CDA2AF8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784A6-462E-4C6B-9E2D-150164AD4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B4DDD1-BA1E-43E4-8ACE-F0EA2698E8D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9172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288315-F51E-4C43-85AE-7CF0B9716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F6D07-B8C9-44B4-82BA-C36DB0E3AB61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BAC20-56EC-445E-95CD-F77EC0B4C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C3F05-78BA-4339-809A-87FFAFF82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86774-6D9F-4821-8B94-13C211CF004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1187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7207E0-7FAF-4920-B02A-605E2D70B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AA6C9-341C-4796-A10C-E80F3C048D2F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6F9E2-AFB4-4E84-8572-6DA57B81E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2013A-B523-4623-A821-D81D6A6AE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31030-3491-4569-9F18-D29676C69BE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0020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A570CB7-4040-4049-8B7B-5A9DA59BF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6473C-77D1-4618-A087-14248AF0E055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876769B-6AF5-488C-B43F-16A65B565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936DC44-ADEB-49B2-A0B7-EA7FB7CE9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B6BFF6-8680-4170-B0C1-A343757E25A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5721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3265E60-C4DA-4998-A3F8-F2B67A299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1341F-2AC3-45A0-A413-873B639B01CE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FF6793C-5BB1-44CB-B57C-78DA463DC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9E2F688-DA8F-4F2F-A26C-25007C486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AD0D30-56C1-40EA-9A42-69B420B020C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601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7291A2A-A119-4A83-9250-36E190A1D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4183F-975D-4254-88AC-D24C94B56695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90CD1B9-730C-47ED-A6A8-339B2A247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3AE783C-A036-43E7-A47F-C02B5FFEB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EA2231-CB5D-48A6-842F-0F3DAF4C80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1896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C163080-311F-4CF9-97C9-24765BF83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5617C-4CCC-4915-B5E4-039541958B2C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056EAB3-3285-4535-B5D9-25C0318DC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D3D9F4E-6145-46BC-A31E-164F8FF4C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106AA-274E-4AA0-A473-80CE26D96CE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46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F10D281-EFC5-4407-8FD8-5F5687F24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635B6-7BF4-4E59-A8D9-5CB2D1AA729C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C00A5BF-23A2-484A-B3A6-87C7880AB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E1A548-C025-4DAC-A155-A10C3DE74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855200-3BB3-4458-9AB8-739254B6432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3561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7C29699-36E3-4867-843B-A2927C716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0E497-21A4-468E-9F4F-19587D87C46B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BB36F8C-2511-493D-B1F9-3490DDD3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27E0A33-122E-4906-87C0-86428F671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7F9DA-7C5E-43D8-9DFE-C00D9303137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8954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B0570-C08E-4608-8294-485B01F53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FE08B-542D-4FD5-A710-E1212CD6DA7F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10ADA5-3EFA-4928-8A07-583FA9250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303AD-A4EE-4DCE-A299-7E0C9C7B0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C39CD6-1BDB-4E90-9639-6E06BFB0E3F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4706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1B6574-065E-4F48-A466-9289F894E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EBCCA-2B04-4F90-B6A2-1BF3E84A4B6F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1B9CF-A39C-45CD-A8BA-85BBC9A5E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77B578-BD5A-411F-A9A0-D4ECFD320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F28D0C-BDA7-4B2F-9211-3AF6BFCDC6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6363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4B2AF-8F49-4416-8CC8-4FE7AAD62C24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2A1E8-3C4C-4A83-80D2-FAC29D2D35BB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189314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E4EA3-8622-4A4A-BAF4-4DA9FDB4DBC5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81A3C-83B5-4ED1-8A8A-C3C572EEA67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70923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346BF-6078-4FB8-A54F-6B262C9D9FED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A5489-756F-41E9-A74D-00C6FE3DD4D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03125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896BE-B461-4301-A95C-2F7CCAF89BA2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A4B5A-23FF-4A4E-94D9-606A6EEB452B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826789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441EE-D476-489D-9755-D74CAA6B4219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D147A-9448-4ED8-9ECD-1ACCDBAD73D0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24259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81C09-3205-4813-8649-67AAD2397937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D733B-D8BE-4B71-8947-58796695F646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681590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721DB-C6D6-4678-B18A-FAF0BC560DF2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A7FA5-DF14-4FF9-B35E-1F8C9B30346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14514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14042-4C76-40A6-B25A-F03CF1757C39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FD94C-94EB-48C4-813D-B5EBA8DEF6CC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75473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56C6C-2FB0-40D3-B012-D64C4CECA2B4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5ABA8-6310-4863-A760-CD10CE43707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457948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1B2A4-F908-40F0-B20E-69EEA800BD33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4F095-7DF8-44EC-8DD0-A775EECB40B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498456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25122-7C51-416A-A5C5-6B7A581A8305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2BCF5-75A1-49ED-A408-A42AD1225700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693691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9728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129F32B-DE0D-42F4-972C-07BEF369573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A9DF9B4-38B4-4D7D-85D4-1E9F92498D5B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B1C30-658E-499C-A819-FA893F8415B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260CC30-1D99-4CEB-A7E5-17BA225B9BC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2808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7AC3"/>
              </a:buClr>
              <a:buFont typeface="Arial"/>
              <a:buChar char="•"/>
              <a:defRPr/>
            </a:lvl1pPr>
            <a:lvl3pPr>
              <a:buClr>
                <a:srgbClr val="007AC3"/>
              </a:buClr>
              <a:defRPr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AD6B279-875E-424A-9039-DEB58C1E126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D2515FE-14F0-40CA-B442-E5DF52ADDFE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AFBE3-7E04-4A0C-AD62-5B03977C97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BFB3AEE-614A-4E69-A155-92F75B5D073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0436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1392CE3-1CAA-4664-9C44-5057B7CDC5A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0B20F0D-63BE-43E7-9486-C6FCF9A8103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490EE-59B4-4318-B8C1-9A2F35BD95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875D82-DFD0-43FC-9ADC-8A778CDD2115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1472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1800" y="1989138"/>
            <a:ext cx="53848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9800" y="1989138"/>
            <a:ext cx="53848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8A75DD2-2442-404C-8345-86FB21D9063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F232706-8958-44FD-BA3E-FFB708FADE9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6A227-8548-456D-B9E1-3CDAE826B4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Date Placeholder 10">
            <a:extLst>
              <a:ext uri="{FF2B5EF4-FFF2-40B4-BE49-F238E27FC236}">
                <a16:creationId xmlns:a16="http://schemas.microsoft.com/office/drawing/2014/main" id="{C7AF0625-5238-4895-8E05-B6B4FC063C1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2511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4DCEC92-204B-4BB1-9128-9D96216BAC8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4130BF4E-1232-4F29-8E00-445BCC7689F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7D028-A6E5-4605-9027-0B8F1A5815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85540A7-08F6-4A46-ABAB-0A111B4E2786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9861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Footer Placeholder 8">
            <a:extLst>
              <a:ext uri="{FF2B5EF4-FFF2-40B4-BE49-F238E27FC236}">
                <a16:creationId xmlns:a16="http://schemas.microsoft.com/office/drawing/2014/main" id="{EA7BEC7F-70F7-4811-AAA9-4167DBCEF6C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3D808540-BE74-407A-9D3B-F33EF54A4E8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0CF3C-8DCE-478F-960E-18C24B42E3C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15E8EDD-811A-4C74-B058-DBEF748B1C6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491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BBE662D-698C-41E0-9362-F7BCB7EE50C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5697F9B-5DD7-4CA8-87BD-06A9659BFAF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A2878-55E9-48BB-9EBF-6F5E1739CD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D458FD7-570C-40C6-8AB7-AE814DE72B7D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3749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A3AD7EE-5C02-4A16-8838-F0B80E6425D0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CA10A56-C2EF-4BB3-B081-758993DA6D7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17478-A461-4E1A-9426-0507F1C420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Date Placeholder 10">
            <a:extLst>
              <a:ext uri="{FF2B5EF4-FFF2-40B4-BE49-F238E27FC236}">
                <a16:creationId xmlns:a16="http://schemas.microsoft.com/office/drawing/2014/main" id="{AC94FAC4-7683-417F-A292-625D0488CD8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8195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7099688-1FED-44A5-8840-F7E8F135AB7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F48F6A2-094C-4B80-9BE8-F93D0837112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6BED3-8BCB-47D7-8B60-86DE97B3E2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Date Placeholder 10">
            <a:extLst>
              <a:ext uri="{FF2B5EF4-FFF2-40B4-BE49-F238E27FC236}">
                <a16:creationId xmlns:a16="http://schemas.microsoft.com/office/drawing/2014/main" id="{514A6494-C712-45F4-8B4A-8FF39EC6D8B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631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6249E56-B1E3-429C-9398-BB54B1F1586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CFE457F-FD51-4892-8280-420C030CA84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98EA8-93AC-46ED-B48C-22983C3D7E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09E45AF-7083-436E-858E-1497179A9BC4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90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94752" y="609600"/>
            <a:ext cx="2787649" cy="5905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1801" y="609600"/>
            <a:ext cx="8159751" cy="5905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6A6647E-A6B5-4CB5-B7AB-E618DE6B6EA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D76EEB8-1B00-418B-9D48-18554E010C6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382AA-1797-4AD7-BAE2-3E3C38A9C9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7E898DB-42CE-4325-9D5D-0B8BE7E6B700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841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6CE75AB-4946-4AAC-B6DA-70C22AD45B1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E353AB2-A82C-4577-AA80-B80B147FA13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C47D3-A1B4-4780-BDDC-1F54450318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7DE6A8-78AF-4E3C-BE53-2D9660485D77}" type="datetimeFigureOut">
              <a:rPr lang="en-GB"/>
              <a:pPr>
                <a:defRPr/>
              </a:pPr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872CE-EF24-4007-A83F-46AD827669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3930C-9F19-440F-8FA5-39B35ED284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49D0667-653F-478C-8A54-ADF1135BDEF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108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15C387-7B3C-4E98-A908-E6EBCCE67DA8}" type="datetimeFigureOut">
              <a:rPr lang="en-GB"/>
              <a:pPr>
                <a:defRPr/>
              </a:pPr>
              <a:t>18/03/2021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99565A8-B971-4884-8A81-E8D595351D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5631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Trust logo - FINAL.jpg">
            <a:extLst>
              <a:ext uri="{FF2B5EF4-FFF2-40B4-BE49-F238E27FC236}">
                <a16:creationId xmlns:a16="http://schemas.microsoft.com/office/drawing/2014/main" id="{8A8D1D88-59AB-48E1-9628-86BF8610499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18" y="228600"/>
            <a:ext cx="277918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58" name="Rectangle 2">
            <a:extLst>
              <a:ext uri="{FF2B5EF4-FFF2-40B4-BE49-F238E27FC236}">
                <a16:creationId xmlns:a16="http://schemas.microsoft.com/office/drawing/2014/main" id="{4E3E8C7E-4739-4C55-831F-57C8B04B69E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Frutiger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32703322-AE4E-4B65-96D4-269109FF371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90918DCB-6713-4FE8-9FBD-FA22AF5A06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9" name="Rectangle 4">
            <a:extLst>
              <a:ext uri="{FF2B5EF4-FFF2-40B4-BE49-F238E27FC236}">
                <a16:creationId xmlns:a16="http://schemas.microsoft.com/office/drawing/2014/main" id="{4BA6B6A8-BC02-46FB-A7B5-7287A76267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08000" y="137160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30" name="Rectangle 5">
            <a:extLst>
              <a:ext uri="{FF2B5EF4-FFF2-40B4-BE49-F238E27FC236}">
                <a16:creationId xmlns:a16="http://schemas.microsoft.com/office/drawing/2014/main" id="{49C90270-9095-4F25-BB02-4C57F12615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08000" y="2667000"/>
            <a:ext cx="10972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96262" name="Rectangle 6">
            <a:extLst>
              <a:ext uri="{FF2B5EF4-FFF2-40B4-BE49-F238E27FC236}">
                <a16:creationId xmlns:a16="http://schemas.microsoft.com/office/drawing/2014/main" id="{3520F8A9-A620-420F-BF0D-0AB4F8B6FB8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Frutiger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pic>
        <p:nvPicPr>
          <p:cNvPr id="1032" name="Picture 13" descr="RoyalBromptonHarefieldColA 300dpi">
            <a:extLst>
              <a:ext uri="{FF2B5EF4-FFF2-40B4-BE49-F238E27FC236}">
                <a16:creationId xmlns:a16="http://schemas.microsoft.com/office/drawing/2014/main" id="{9CB1A713-0598-43A1-BC69-4EDC5A3C6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7" b="18747"/>
          <a:stretch>
            <a:fillRect/>
          </a:stretch>
        </p:blipFill>
        <p:spPr bwMode="auto">
          <a:xfrm>
            <a:off x="7315200" y="223838"/>
            <a:ext cx="4464051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64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Frutiger" pitchFamily="34" charset="0"/>
          <a:ea typeface="MS PGothic" pitchFamily="34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Frutiger" pitchFamily="34" charset="0"/>
          <a:ea typeface="MS PGothic" pitchFamily="34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Frutiger" pitchFamily="34" charset="0"/>
          <a:ea typeface="MS PGothic" pitchFamily="34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Frutiger" pitchFamily="34" charset="0"/>
          <a:ea typeface="MS PGothic" pitchFamily="34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utiger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utiger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utiger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utiger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7AC3"/>
        </a:buClr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AC3"/>
        </a:buClr>
        <a:buFont typeface="Frutiger"/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7AC3"/>
        </a:buClr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7AC3"/>
        </a:buClr>
        <a:buFont typeface="Frutiger"/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454E97"/>
        </a:buClr>
        <a:buFont typeface="Frutiger"/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454E97"/>
        </a:buClr>
        <a:buFont typeface="Frutiger" pitchFamily="34" charset="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454E97"/>
        </a:buClr>
        <a:buFont typeface="Frutiger" pitchFamily="34" charset="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454E97"/>
        </a:buClr>
        <a:buFont typeface="Frutiger" pitchFamily="34" charset="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454E97"/>
        </a:buClr>
        <a:buFont typeface="Frutiger" pitchFamily="34" charset="0"/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passport.blf.org.uk/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s://www.blf.org.uk/support-for-you/cop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s://radiopaedia.org/articles/chronic-obstructive-pulmonary-disease-1?lang=gb" TargetMode="External"/><Relationship Id="rId4" Type="http://schemas.openxmlformats.org/officeDocument/2006/relationships/hyperlink" Target="https://goldcopd.org/2021-gold-reports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rsas.org/" TargetMode="External"/><Relationship Id="rId3" Type="http://schemas.openxmlformats.org/officeDocument/2006/relationships/hyperlink" Target="https://www.nice.org.uk/guidance/ng115/chapter/Recommendations#managing-stable-copd" TargetMode="External"/><Relationship Id="rId7" Type="http://schemas.openxmlformats.org/officeDocument/2006/relationships/hyperlink" Target="http://www.rcplondon.ac.uk/nacap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s://www.nice.org.uk/guidance/conditions-and-diseases/respiratory-conditions/chronic-obstructive-pulmonary-diseas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ngland.nhs.uk/rightcare/products/pathways/" TargetMode="External"/><Relationship Id="rId11" Type="http://schemas.openxmlformats.org/officeDocument/2006/relationships/image" Target="../media/image4.png"/><Relationship Id="rId5" Type="http://schemas.openxmlformats.org/officeDocument/2006/relationships/hyperlink" Target="https://www.longtermplan.nhs.uk/" TargetMode="External"/><Relationship Id="rId10" Type="http://schemas.openxmlformats.org/officeDocument/2006/relationships/image" Target="../media/image3.png"/><Relationship Id="rId4" Type="http://schemas.openxmlformats.org/officeDocument/2006/relationships/hyperlink" Target="https://www.nice.org.uk/standards-and-indicators/qofindicators" TargetMode="External"/><Relationship Id="rId9" Type="http://schemas.openxmlformats.org/officeDocument/2006/relationships/hyperlink" Target="https://thoracickey.com/airways-diseases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hyperlink" Target="https://www.acsm.org/docs/brochures/resistance-training.pdf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://www.linq.org.uk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png"/><Relationship Id="rId5" Type="http://schemas.openxmlformats.org/officeDocument/2006/relationships/hyperlink" Target="mailto:mhyland@plymouth.ac.uk" TargetMode="External"/><Relationship Id="rId4" Type="http://schemas.openxmlformats.org/officeDocument/2006/relationships/hyperlink" Target="mailto:rupert.jones@pms.ac.u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roger.white4@virgin.net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thoracic.org/members/assemblies/assemblies/pr/journal-club/chronic-obstructive-pulmonary-disease-education.php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png"/><Relationship Id="rId5" Type="http://schemas.openxmlformats.org/officeDocument/2006/relationships/hyperlink" Target="https://www.thoracic.org/members/assemblies/assemblies/pr/outcome-measures/learning-outcomes.php" TargetMode="External"/><Relationship Id="rId4" Type="http://schemas.openxmlformats.org/officeDocument/2006/relationships/hyperlink" Target="https://www.thoracic.org/members/assemblies/assemblies/pr/quarterly-bite/education-in-pulmonary-rehabilitation-learning-about-learning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CC147522-3497-48C4-807A-5DE9F59A7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163" y="1588"/>
            <a:ext cx="10515600" cy="1325562"/>
          </a:xfrm>
        </p:spPr>
        <p:txBody>
          <a:bodyPr/>
          <a:lstStyle/>
          <a:p>
            <a:r>
              <a:rPr lang="en-GB" altLang="en-US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9B9F8-670A-4FFD-B2FF-1EAE3F9F9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163" y="1247775"/>
            <a:ext cx="11737975" cy="4645025"/>
          </a:xfrm>
        </p:spPr>
        <p:txBody>
          <a:bodyPr/>
          <a:lstStyle/>
          <a:p>
            <a:pPr>
              <a:defRPr/>
            </a:pPr>
            <a:r>
              <a:rPr lang="en-GB" sz="1050" dirty="0">
                <a:solidFill>
                  <a:srgbClr val="222222"/>
                </a:solidFill>
              </a:rPr>
              <a:t>Apps, L.D., Mitchell, K.E., Harrison, S.L., Sewell, L., Williams, J.E., Young, H.M., Steiner, M., Morgan, M. and Singh, S.J., 2013. The development and pilot testing of the self-management programme of activity, coping and education for chronic obstructive pulmonary disease (SPACE for COPD). </a:t>
            </a:r>
            <a:r>
              <a:rPr lang="en-GB" sz="1050" i="1" dirty="0">
                <a:solidFill>
                  <a:srgbClr val="222222"/>
                </a:solidFill>
              </a:rPr>
              <a:t>International journal of chronic obstructive pulmonary disease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8</a:t>
            </a:r>
            <a:r>
              <a:rPr lang="en-GB" sz="1050" dirty="0">
                <a:solidFill>
                  <a:srgbClr val="222222"/>
                </a:solidFill>
              </a:rPr>
              <a:t>, p.317.</a:t>
            </a:r>
          </a:p>
          <a:p>
            <a:pPr>
              <a:defRPr/>
            </a:pPr>
            <a:r>
              <a:rPr lang="en-GB" sz="1050" dirty="0">
                <a:solidFill>
                  <a:srgbClr val="222222"/>
                </a:solidFill>
              </a:rPr>
              <a:t>Bolton, C.E., Bevan-Smith, E.F., Blakey, J.D., Crowe, P., Elkin, S.L., Garrod, R., Greening, N.J., Heslop, K., Hull, J.H., Man, W.D. and Morgan, M.D., 2013. British Thoracic Society guideline on pulmonary rehabilitation in adults: accredited by NICE. </a:t>
            </a:r>
            <a:r>
              <a:rPr lang="en-GB" sz="1050" i="1" dirty="0">
                <a:solidFill>
                  <a:srgbClr val="222222"/>
                </a:solidFill>
              </a:rPr>
              <a:t>Thorax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68</a:t>
            </a:r>
            <a:r>
              <a:rPr lang="en-GB" sz="1050" dirty="0">
                <a:solidFill>
                  <a:srgbClr val="222222"/>
                </a:solidFill>
              </a:rPr>
              <a:t>(</a:t>
            </a:r>
            <a:r>
              <a:rPr lang="en-GB" sz="1050" dirty="0" err="1">
                <a:solidFill>
                  <a:srgbClr val="222222"/>
                </a:solidFill>
              </a:rPr>
              <a:t>Suppl</a:t>
            </a:r>
            <a:r>
              <a:rPr lang="en-GB" sz="1050" dirty="0">
                <a:solidFill>
                  <a:srgbClr val="222222"/>
                </a:solidFill>
              </a:rPr>
              <a:t> 2), pp.ii1-ii30.</a:t>
            </a:r>
          </a:p>
          <a:p>
            <a:pPr>
              <a:defRPr/>
            </a:pPr>
            <a:r>
              <a:rPr lang="en-GB" sz="1050" dirty="0" err="1">
                <a:solidFill>
                  <a:srgbClr val="222222"/>
                </a:solidFill>
              </a:rPr>
              <a:t>Bourne</a:t>
            </a:r>
            <a:r>
              <a:rPr lang="en-GB" sz="1050" dirty="0">
                <a:solidFill>
                  <a:srgbClr val="222222"/>
                </a:solidFill>
              </a:rPr>
              <a:t>, S., DeVos, R., North, M., Chauhan, A., Green, B., Brown, T., Cornelius, V. and Wilkinson, T., 2017. Online versus face-to-face pulmonary rehabilitation for patients with chronic obstructive pulmonary disease: randomised controlled trial. </a:t>
            </a:r>
            <a:r>
              <a:rPr lang="en-GB" sz="1050" i="1" dirty="0">
                <a:solidFill>
                  <a:srgbClr val="222222"/>
                </a:solidFill>
              </a:rPr>
              <a:t>BMJ open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7</a:t>
            </a:r>
            <a:r>
              <a:rPr lang="en-GB" sz="1050" dirty="0">
                <a:solidFill>
                  <a:srgbClr val="222222"/>
                </a:solidFill>
              </a:rPr>
              <a:t>(7), p.e014580.</a:t>
            </a:r>
            <a:endParaRPr lang="en-GB" altLang="en-US" sz="1050" dirty="0"/>
          </a:p>
          <a:p>
            <a:pPr>
              <a:defRPr/>
            </a:pPr>
            <a:r>
              <a:rPr lang="en-GB" altLang="en-US" sz="1050" dirty="0"/>
              <a:t>British Lung Foundation, 2021. </a:t>
            </a:r>
            <a:r>
              <a:rPr lang="en-GB" altLang="en-US" sz="1050" i="1" dirty="0"/>
              <a:t>Chronic obstructive pulmonary disease (COPD) statistics.</a:t>
            </a:r>
            <a:r>
              <a:rPr lang="en-GB" altLang="en-US" sz="1050" dirty="0"/>
              <a:t> Available at: </a:t>
            </a:r>
            <a:r>
              <a:rPr lang="en-GB" altLang="en-US" sz="1050" dirty="0">
                <a:hlinkClick r:id="rId2"/>
              </a:rPr>
              <a:t>https://www.blf.org.uk/support-for-you/copd</a:t>
            </a:r>
            <a:r>
              <a:rPr lang="en-GB" altLang="en-US" sz="1050" dirty="0"/>
              <a:t> </a:t>
            </a:r>
          </a:p>
          <a:p>
            <a:pPr>
              <a:defRPr/>
            </a:pPr>
            <a:r>
              <a:rPr lang="en-GB" altLang="en-US" sz="1050" dirty="0"/>
              <a:t>British Lung Foundation, 2019. </a:t>
            </a:r>
            <a:r>
              <a:rPr lang="en-GB" altLang="en-US" sz="1050" i="1" dirty="0"/>
              <a:t>COPD Patient Passport. </a:t>
            </a:r>
            <a:r>
              <a:rPr lang="en-GB" altLang="en-US" sz="1050" dirty="0"/>
              <a:t>Available at: </a:t>
            </a:r>
            <a:r>
              <a:rPr lang="en-GB" altLang="en-US" sz="1050" dirty="0">
                <a:hlinkClick r:id="rId3"/>
              </a:rPr>
              <a:t>https://passport.blf.org.uk/</a:t>
            </a:r>
            <a:r>
              <a:rPr lang="en-GB" altLang="en-US" sz="1050" dirty="0"/>
              <a:t> </a:t>
            </a:r>
          </a:p>
          <a:p>
            <a:pPr>
              <a:defRPr/>
            </a:pPr>
            <a:r>
              <a:rPr lang="en-GB" sz="1050" dirty="0">
                <a:solidFill>
                  <a:srgbClr val="222222"/>
                </a:solidFill>
              </a:rPr>
              <a:t>Cindy Ng, L.W., </a:t>
            </a:r>
            <a:r>
              <a:rPr lang="en-GB" sz="1050" dirty="0" err="1">
                <a:solidFill>
                  <a:srgbClr val="222222"/>
                </a:solidFill>
              </a:rPr>
              <a:t>Mackney</a:t>
            </a:r>
            <a:r>
              <a:rPr lang="en-GB" sz="1050" dirty="0">
                <a:solidFill>
                  <a:srgbClr val="222222"/>
                </a:solidFill>
              </a:rPr>
              <a:t>, J., Jenkins, S. and Hill, K., 2012. Does exercise training change physical activity in people with COPD? A systematic review and meta-analysis. </a:t>
            </a:r>
            <a:r>
              <a:rPr lang="en-GB" sz="1050" i="1" dirty="0">
                <a:solidFill>
                  <a:srgbClr val="222222"/>
                </a:solidFill>
              </a:rPr>
              <a:t>Chronic respiratory disease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9</a:t>
            </a:r>
            <a:r>
              <a:rPr lang="en-GB" sz="1050" dirty="0">
                <a:solidFill>
                  <a:srgbClr val="222222"/>
                </a:solidFill>
              </a:rPr>
              <a:t>(1), pp.17-26.</a:t>
            </a:r>
            <a:endParaRPr lang="en-GB" altLang="en-US" sz="1050" dirty="0"/>
          </a:p>
          <a:p>
            <a:pPr>
              <a:defRPr/>
            </a:pPr>
            <a:r>
              <a:rPr lang="en-GB" altLang="en-US" sz="1050" dirty="0"/>
              <a:t>Cox, N.S., Dal Corso, S., Hansen, H., McDonald, C.F., Hill, C.J., </a:t>
            </a:r>
            <a:r>
              <a:rPr lang="en-GB" altLang="en-US" sz="1050" dirty="0" err="1"/>
              <a:t>Zanaboni</a:t>
            </a:r>
            <a:r>
              <a:rPr lang="en-GB" altLang="en-US" sz="1050" dirty="0"/>
              <a:t>, P., Alison, J.A., O'Halloran, P., Macdonald, H. and Holland, A.E., 2021. Telerehabilitation for chronic respiratory disease. </a:t>
            </a:r>
            <a:r>
              <a:rPr lang="en-GB" altLang="en-US" sz="1050" i="1" dirty="0"/>
              <a:t>Cochrane Database of Systematic Reviews</a:t>
            </a:r>
            <a:r>
              <a:rPr lang="en-GB" altLang="en-US" sz="1050" dirty="0"/>
              <a:t>, (1).</a:t>
            </a:r>
          </a:p>
          <a:p>
            <a:pPr>
              <a:defRPr/>
            </a:pPr>
            <a:r>
              <a:rPr lang="en-GB" altLang="en-US" sz="1050" dirty="0"/>
              <a:t>Cox, N.S., Oliveira, C.C., </a:t>
            </a:r>
            <a:r>
              <a:rPr lang="en-GB" altLang="en-US" sz="1050" dirty="0" err="1"/>
              <a:t>Lahham</a:t>
            </a:r>
            <a:r>
              <a:rPr lang="en-GB" altLang="en-US" sz="1050" dirty="0"/>
              <a:t>, A. and Holland, A.E., 2017. Pulmonary rehabilitation referral and participation are commonly influenced by environment, knowledge, and beliefs about consequences: a systematic review using the Theoretical Domains Framework. </a:t>
            </a:r>
            <a:r>
              <a:rPr lang="en-GB" altLang="en-US" sz="1050" i="1" dirty="0"/>
              <a:t>Journal of physiotherapy</a:t>
            </a:r>
            <a:r>
              <a:rPr lang="en-GB" altLang="en-US" sz="1050" dirty="0"/>
              <a:t>, </a:t>
            </a:r>
            <a:r>
              <a:rPr lang="en-GB" altLang="en-US" sz="1050" i="1" dirty="0"/>
              <a:t>63</a:t>
            </a:r>
            <a:r>
              <a:rPr lang="en-GB" altLang="en-US" sz="1050" dirty="0"/>
              <a:t>(2), pp.84-93.</a:t>
            </a:r>
          </a:p>
          <a:p>
            <a:pPr>
              <a:defRPr/>
            </a:pPr>
            <a:r>
              <a:rPr lang="en-GB" altLang="en-US" sz="1050" dirty="0"/>
              <a:t>Global Initiative for Chronic Lung Disease, 2020. 2021 Global Strategy for Prevention, Diagnosis, and Management of COPD. Available at: </a:t>
            </a:r>
            <a:r>
              <a:rPr lang="en-GB" altLang="en-US" sz="1050" dirty="0">
                <a:hlinkClick r:id="rId4"/>
              </a:rPr>
              <a:t>https://goldcopd.org/2021-gold-reports/</a:t>
            </a:r>
            <a:r>
              <a:rPr lang="en-GB" altLang="en-US" sz="1050" dirty="0"/>
              <a:t> </a:t>
            </a:r>
          </a:p>
          <a:p>
            <a:pPr>
              <a:defRPr/>
            </a:pPr>
            <a:r>
              <a:rPr lang="en-GB" altLang="en-US" sz="1050" dirty="0"/>
              <a:t>Harrison, S.L., Robertson, N., Apps, L., C. Steiner, M., Morgan, M.D. and Singh, S.J., 2015. “We are not worthy”–understanding why patients decline pulmonary rehabilitation following an acute exacerbation of COPD. </a:t>
            </a:r>
            <a:r>
              <a:rPr lang="en-GB" altLang="en-US" sz="1050" i="1" dirty="0"/>
              <a:t>Disability and rehabilitation</a:t>
            </a:r>
            <a:r>
              <a:rPr lang="en-GB" altLang="en-US" sz="1050" dirty="0"/>
              <a:t>, </a:t>
            </a:r>
            <a:r>
              <a:rPr lang="en-GB" altLang="en-US" sz="1050" i="1" dirty="0"/>
              <a:t>37</a:t>
            </a:r>
            <a:r>
              <a:rPr lang="en-GB" altLang="en-US" sz="1050" dirty="0"/>
              <a:t>(9), pp.750-756.</a:t>
            </a:r>
          </a:p>
          <a:p>
            <a:pPr>
              <a:defRPr/>
            </a:pPr>
            <a:r>
              <a:rPr lang="en-GB" sz="1050" dirty="0">
                <a:solidFill>
                  <a:srgbClr val="222222"/>
                </a:solidFill>
              </a:rPr>
              <a:t>Holland, A.E., Mahal, A., Hill, C.J., Lee, A.L., Burge, A.T., Cox, N.S., Moore, R., Nicolson, C., O'Halloran, P., </a:t>
            </a:r>
            <a:r>
              <a:rPr lang="en-GB" sz="1050" dirty="0" err="1">
                <a:solidFill>
                  <a:srgbClr val="222222"/>
                </a:solidFill>
              </a:rPr>
              <a:t>Lahham</a:t>
            </a:r>
            <a:r>
              <a:rPr lang="en-GB" sz="1050" dirty="0">
                <a:solidFill>
                  <a:srgbClr val="222222"/>
                </a:solidFill>
              </a:rPr>
              <a:t>, A. and Gillies, R., 2017. Home-based rehabilitation for COPD using minimal resources: a randomised, controlled equivalence trial. </a:t>
            </a:r>
            <a:r>
              <a:rPr lang="en-GB" sz="1050" i="1" dirty="0">
                <a:solidFill>
                  <a:srgbClr val="222222"/>
                </a:solidFill>
              </a:rPr>
              <a:t>Thorax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72</a:t>
            </a:r>
            <a:r>
              <a:rPr lang="en-GB" sz="1050" dirty="0">
                <a:solidFill>
                  <a:srgbClr val="222222"/>
                </a:solidFill>
              </a:rPr>
              <a:t>(1), pp.57-65.</a:t>
            </a:r>
            <a:r>
              <a:rPr lang="en-GB" sz="1050" dirty="0"/>
              <a:t>Maddocks, M., Kon, S.S., Canavan, J.L., Jones, S.E., Nolan, C.M., </a:t>
            </a:r>
            <a:r>
              <a:rPr lang="en-GB" sz="1050" dirty="0" err="1"/>
              <a:t>Labey</a:t>
            </a:r>
            <a:r>
              <a:rPr lang="en-GB" sz="1050" dirty="0"/>
              <a:t>, A., </a:t>
            </a:r>
            <a:r>
              <a:rPr lang="en-GB" sz="1050" dirty="0" err="1"/>
              <a:t>Polkey</a:t>
            </a:r>
            <a:r>
              <a:rPr lang="en-GB" sz="1050" dirty="0"/>
              <a:t>, M.I. and Man, W.D., 2016. Physical frailty and pulmonary rehabilitation in COPD: a prospective cohort study. </a:t>
            </a:r>
            <a:r>
              <a:rPr lang="en-GB" sz="1050" i="1" dirty="0"/>
              <a:t>Thorax</a:t>
            </a:r>
            <a:r>
              <a:rPr lang="en-GB" sz="1050" dirty="0"/>
              <a:t>, </a:t>
            </a:r>
            <a:r>
              <a:rPr lang="en-GB" sz="1050" i="1" dirty="0"/>
              <a:t>71</a:t>
            </a:r>
            <a:r>
              <a:rPr lang="en-GB" sz="1050" dirty="0"/>
              <a:t>(11), pp.988-995.</a:t>
            </a:r>
          </a:p>
          <a:p>
            <a:pPr>
              <a:defRPr/>
            </a:pPr>
            <a:r>
              <a:rPr lang="en-GB" sz="1050" dirty="0" err="1"/>
              <a:t>Jin</a:t>
            </a:r>
            <a:r>
              <a:rPr lang="en-GB" sz="1050" dirty="0"/>
              <a:t>, T.Y., &amp; Ho, M.L., 2021. </a:t>
            </a:r>
            <a:r>
              <a:rPr lang="en-GB" sz="1050" dirty="0" err="1"/>
              <a:t>Radiopaedia</a:t>
            </a:r>
            <a:r>
              <a:rPr lang="en-GB" sz="1050" dirty="0"/>
              <a:t>: Chronic obstructive pulmonary disease. Available at: </a:t>
            </a:r>
            <a:r>
              <a:rPr lang="en-GB" sz="1050" dirty="0">
                <a:hlinkClick r:id="rId5"/>
              </a:rPr>
              <a:t>https://radiopaedia.org/articles/chronic-obstructive-pulmonary-disease-1?lang=gb</a:t>
            </a:r>
            <a:r>
              <a:rPr lang="en-GB" sz="1050" dirty="0"/>
              <a:t> </a:t>
            </a:r>
          </a:p>
          <a:p>
            <a:pPr>
              <a:defRPr/>
            </a:pPr>
            <a:r>
              <a:rPr lang="en-GB" sz="1050" dirty="0"/>
              <a:t>Jordan, R.E., </a:t>
            </a:r>
            <a:r>
              <a:rPr lang="en-GB" sz="1050" dirty="0" err="1"/>
              <a:t>Adab</a:t>
            </a:r>
            <a:r>
              <a:rPr lang="en-GB" sz="1050" dirty="0"/>
              <a:t>, P., </a:t>
            </a:r>
            <a:r>
              <a:rPr lang="en-GB" sz="1050" dirty="0" err="1"/>
              <a:t>Enocson</a:t>
            </a:r>
            <a:r>
              <a:rPr lang="en-GB" sz="1050" dirty="0"/>
              <a:t>, A., Jolly, K. and Young, J., 2017. Interventions to promote referral, uptake and adherence to pulmonary rehabilitation for people with chronic obstructive pulmonary disease (COPD). </a:t>
            </a:r>
            <a:r>
              <a:rPr lang="en-GB" sz="1050" i="1" dirty="0"/>
              <a:t>The Cochrane database of systematic reviews</a:t>
            </a:r>
            <a:r>
              <a:rPr lang="en-GB" sz="1050" dirty="0"/>
              <a:t>, </a:t>
            </a:r>
            <a:r>
              <a:rPr lang="en-GB" sz="1050" i="1" dirty="0"/>
              <a:t>2017</a:t>
            </a:r>
            <a:r>
              <a:rPr lang="en-GB" sz="1050" dirty="0"/>
              <a:t>(10).</a:t>
            </a:r>
          </a:p>
          <a:p>
            <a:pPr>
              <a:defRPr/>
            </a:pPr>
            <a:r>
              <a:rPr lang="en-GB" sz="1050" dirty="0"/>
              <a:t>Lange, P., Celli, B., </a:t>
            </a:r>
            <a:r>
              <a:rPr lang="en-GB" sz="1050" dirty="0" err="1"/>
              <a:t>Agustí</a:t>
            </a:r>
            <a:r>
              <a:rPr lang="en-GB" sz="1050" dirty="0"/>
              <a:t>, A., </a:t>
            </a:r>
            <a:r>
              <a:rPr lang="en-GB" sz="1050" dirty="0" err="1"/>
              <a:t>Boje</a:t>
            </a:r>
            <a:r>
              <a:rPr lang="en-GB" sz="1050" dirty="0"/>
              <a:t> Jensen, G., Divo, M., </a:t>
            </a:r>
            <a:r>
              <a:rPr lang="en-GB" sz="1050" dirty="0" err="1"/>
              <a:t>Faner</a:t>
            </a:r>
            <a:r>
              <a:rPr lang="en-GB" sz="1050" dirty="0"/>
              <a:t>, R., Guerra, S., </a:t>
            </a:r>
            <a:r>
              <a:rPr lang="en-GB" sz="1050" dirty="0" err="1"/>
              <a:t>Marott</a:t>
            </a:r>
            <a:r>
              <a:rPr lang="en-GB" sz="1050" dirty="0"/>
              <a:t>, J.L., Martinez, F.D., Martinez-</a:t>
            </a:r>
            <a:r>
              <a:rPr lang="en-GB" sz="1050" dirty="0" err="1"/>
              <a:t>Camblor</a:t>
            </a:r>
            <a:r>
              <a:rPr lang="en-GB" sz="1050" dirty="0"/>
              <a:t>, P. and Meek, P., 2015. Lung-function trajectories leading to chronic obstructive pulmonary disease. </a:t>
            </a:r>
            <a:r>
              <a:rPr lang="en-GB" sz="1050" i="1" dirty="0"/>
              <a:t>New England Journal of Medicine</a:t>
            </a:r>
            <a:r>
              <a:rPr lang="en-GB" sz="1050" dirty="0"/>
              <a:t>, </a:t>
            </a:r>
            <a:r>
              <a:rPr lang="en-GB" sz="1050" i="1" dirty="0"/>
              <a:t>373</a:t>
            </a:r>
            <a:r>
              <a:rPr lang="en-GB" sz="1050" dirty="0"/>
              <a:t>(2), pp.111-122.</a:t>
            </a:r>
          </a:p>
          <a:p>
            <a:pPr>
              <a:defRPr/>
            </a:pPr>
            <a:r>
              <a:rPr lang="en-GB" sz="1050" dirty="0" err="1"/>
              <a:t>Mathar</a:t>
            </a:r>
            <a:r>
              <a:rPr lang="en-GB" sz="1050" dirty="0"/>
              <a:t>, H., </a:t>
            </a:r>
            <a:r>
              <a:rPr lang="en-GB" sz="1050" dirty="0" err="1"/>
              <a:t>Fastholm</a:t>
            </a:r>
            <a:r>
              <a:rPr lang="en-GB" sz="1050" dirty="0"/>
              <a:t>, P., Hansen, I.R. and Larsen, N.S., 2016. Why do patients with COPD decline rehabilitation. </a:t>
            </a:r>
            <a:r>
              <a:rPr lang="en-GB" sz="1050" i="1" dirty="0"/>
              <a:t>Scandinavian journal of caring sciences</a:t>
            </a:r>
            <a:r>
              <a:rPr lang="en-GB" sz="1050" dirty="0"/>
              <a:t>, </a:t>
            </a:r>
            <a:r>
              <a:rPr lang="en-GB" sz="1050" i="1" dirty="0"/>
              <a:t>30</a:t>
            </a:r>
            <a:r>
              <a:rPr lang="en-GB" sz="1050" dirty="0"/>
              <a:t>(3), pp.432-441.</a:t>
            </a:r>
          </a:p>
          <a:p>
            <a:pPr>
              <a:defRPr/>
            </a:pPr>
            <a:endParaRPr lang="en-GB" sz="1050" dirty="0"/>
          </a:p>
        </p:txBody>
      </p:sp>
      <p:grpSp>
        <p:nvGrpSpPr>
          <p:cNvPr id="49156" name="Group 3">
            <a:extLst>
              <a:ext uri="{FF2B5EF4-FFF2-40B4-BE49-F238E27FC236}">
                <a16:creationId xmlns:a16="http://schemas.microsoft.com/office/drawing/2014/main" id="{D5F9D68B-A768-4232-907D-F42D84C45038}"/>
              </a:ext>
            </a:extLst>
          </p:cNvPr>
          <p:cNvGrpSpPr>
            <a:grpSpLocks/>
          </p:cNvGrpSpPr>
          <p:nvPr/>
        </p:nvGrpSpPr>
        <p:grpSpPr bwMode="auto">
          <a:xfrm>
            <a:off x="7213600" y="228600"/>
            <a:ext cx="4211638" cy="1063625"/>
            <a:chOff x="7213600" y="228600"/>
            <a:chExt cx="4211638" cy="1063625"/>
          </a:xfrm>
        </p:grpSpPr>
        <p:sp>
          <p:nvSpPr>
            <p:cNvPr id="5" name="object 4">
              <a:extLst>
                <a:ext uri="{FF2B5EF4-FFF2-40B4-BE49-F238E27FC236}">
                  <a16:creationId xmlns:a16="http://schemas.microsoft.com/office/drawing/2014/main" id="{58D438FF-E6F9-488E-8B9F-D2A720F9F8D1}"/>
                </a:ext>
              </a:extLst>
            </p:cNvPr>
            <p:cNvSpPr/>
            <p:nvPr/>
          </p:nvSpPr>
          <p:spPr>
            <a:xfrm>
              <a:off x="7213600" y="228600"/>
              <a:ext cx="1017588" cy="101917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" name="object 5">
              <a:extLst>
                <a:ext uri="{FF2B5EF4-FFF2-40B4-BE49-F238E27FC236}">
                  <a16:creationId xmlns:a16="http://schemas.microsoft.com/office/drawing/2014/main" id="{91D3B42B-B98F-4B98-ADF5-46F2DF928E12}"/>
                </a:ext>
              </a:extLst>
            </p:cNvPr>
            <p:cNvSpPr/>
            <p:nvPr/>
          </p:nvSpPr>
          <p:spPr>
            <a:xfrm>
              <a:off x="8364538" y="327025"/>
              <a:ext cx="1235075" cy="92075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49159" name="Picture 3" descr="A picture containing ball, food, drawing, room&#10;&#10;Description automatically generated">
              <a:extLst>
                <a:ext uri="{FF2B5EF4-FFF2-40B4-BE49-F238E27FC236}">
                  <a16:creationId xmlns:a16="http://schemas.microsoft.com/office/drawing/2014/main" id="{35215BC6-6BB6-4878-A11E-0D807B5BB6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10825" y="280988"/>
              <a:ext cx="1014413" cy="1011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33A01704-B062-4206-9C81-0BF9BA856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125" y="0"/>
            <a:ext cx="10515600" cy="1325563"/>
          </a:xfrm>
        </p:spPr>
        <p:txBody>
          <a:bodyPr/>
          <a:lstStyle/>
          <a:p>
            <a:r>
              <a:rPr lang="en-GB" altLang="en-US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5C11BE-1F76-4179-83BC-82E979E4E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125" y="1252538"/>
            <a:ext cx="11715750" cy="4352925"/>
          </a:xfrm>
        </p:spPr>
        <p:txBody>
          <a:bodyPr/>
          <a:lstStyle/>
          <a:p>
            <a:pPr>
              <a:defRPr/>
            </a:pPr>
            <a:r>
              <a:rPr lang="en-GB" sz="1050" dirty="0"/>
              <a:t>McCarthy, B., Casey, D., </a:t>
            </a:r>
            <a:r>
              <a:rPr lang="en-GB" sz="1050" dirty="0" err="1"/>
              <a:t>Devane</a:t>
            </a:r>
            <a:r>
              <a:rPr lang="en-GB" sz="1050" dirty="0"/>
              <a:t>, D., Murphy, K., Murphy, E. and Lacasse, Y., 2015. Pulmonary rehabilitation for chronic obstructive pulmonary disease. </a:t>
            </a:r>
            <a:r>
              <a:rPr lang="en-GB" sz="1050" i="1" dirty="0"/>
              <a:t>Cochrane database of systematic reviews</a:t>
            </a:r>
            <a:r>
              <a:rPr lang="en-GB" sz="1050" dirty="0"/>
              <a:t>, (2).</a:t>
            </a:r>
          </a:p>
          <a:p>
            <a:pPr>
              <a:defRPr/>
            </a:pPr>
            <a:r>
              <a:rPr lang="en-GB" sz="1050" dirty="0"/>
              <a:t>National Institute of Clinical Excellence, 2016. </a:t>
            </a:r>
            <a:r>
              <a:rPr lang="en-GB" sz="1050" i="1" dirty="0"/>
              <a:t>Chronic Obstructive Pulmonary Disease in Adults</a:t>
            </a:r>
            <a:r>
              <a:rPr lang="en-GB" sz="1050" dirty="0"/>
              <a:t>. QS10. Available at: </a:t>
            </a:r>
            <a:r>
              <a:rPr lang="en-GB" sz="1050" dirty="0">
                <a:hlinkClick r:id="rId2"/>
              </a:rPr>
              <a:t>https://www.nice.org.uk/guidance/conditions-and-diseases/respiratory-conditions/chronic-obstructive-pulmonary-disease</a:t>
            </a:r>
            <a:r>
              <a:rPr lang="en-GB" sz="1050" dirty="0"/>
              <a:t> </a:t>
            </a:r>
          </a:p>
          <a:p>
            <a:pPr>
              <a:defRPr/>
            </a:pPr>
            <a:r>
              <a:rPr lang="en-GB" sz="1050" dirty="0"/>
              <a:t>National Institute of Clinical Excellence, 2018. </a:t>
            </a:r>
            <a:r>
              <a:rPr lang="en-GB" sz="1050" i="1" dirty="0">
                <a:solidFill>
                  <a:srgbClr val="0E0E0E"/>
                </a:solidFill>
              </a:rPr>
              <a:t>Chronic obstructive pulmonary disease in over 16s: diagnosis and management</a:t>
            </a:r>
            <a:r>
              <a:rPr lang="en-GB" sz="1050" dirty="0">
                <a:solidFill>
                  <a:srgbClr val="0E0E0E"/>
                </a:solidFill>
              </a:rPr>
              <a:t>. NG115. Available at: </a:t>
            </a:r>
            <a:r>
              <a:rPr lang="en-GB" sz="1050" dirty="0">
                <a:solidFill>
                  <a:srgbClr val="0E0E0E"/>
                </a:solidFill>
                <a:hlinkClick r:id="rId3"/>
              </a:rPr>
              <a:t>https://www.nice.org.uk/guidance/ng115/chapter/Recommendations#managing-stable-copd</a:t>
            </a:r>
            <a:r>
              <a:rPr lang="en-GB" sz="1050" dirty="0">
                <a:solidFill>
                  <a:srgbClr val="0E0E0E"/>
                </a:solidFill>
              </a:rPr>
              <a:t> </a:t>
            </a:r>
          </a:p>
          <a:p>
            <a:pPr>
              <a:defRPr/>
            </a:pPr>
            <a:r>
              <a:rPr lang="en-GB" sz="1050" dirty="0">
                <a:solidFill>
                  <a:srgbClr val="0E0E0E"/>
                </a:solidFill>
              </a:rPr>
              <a:t>National Institute of Clinical Excellence, 2012. </a:t>
            </a:r>
            <a:r>
              <a:rPr lang="en-GB" sz="1050" i="1" dirty="0">
                <a:solidFill>
                  <a:srgbClr val="0E0E0E"/>
                </a:solidFill>
              </a:rPr>
              <a:t>NICE Quality and Outcomes Framework Indicator</a:t>
            </a:r>
            <a:r>
              <a:rPr lang="en-GB" sz="1050" dirty="0">
                <a:solidFill>
                  <a:srgbClr val="0E0E0E"/>
                </a:solidFill>
              </a:rPr>
              <a:t>. Available at: </a:t>
            </a:r>
            <a:r>
              <a:rPr lang="en-GB" sz="1050" dirty="0">
                <a:solidFill>
                  <a:srgbClr val="0E0E0E"/>
                </a:solidFill>
                <a:hlinkClick r:id="rId4"/>
              </a:rPr>
              <a:t>https://www.nice.org.uk/standards-and-indicators/qofindicators</a:t>
            </a:r>
            <a:r>
              <a:rPr lang="en-GB" sz="1050" dirty="0">
                <a:solidFill>
                  <a:srgbClr val="0E0E0E"/>
                </a:solidFill>
              </a:rPr>
              <a:t> </a:t>
            </a:r>
            <a:r>
              <a:rPr lang="en-GB" sz="1050" i="1" dirty="0">
                <a:solidFill>
                  <a:srgbClr val="0E0E0E"/>
                </a:solidFill>
              </a:rPr>
              <a:t> </a:t>
            </a:r>
          </a:p>
          <a:p>
            <a:pPr>
              <a:defRPr/>
            </a:pPr>
            <a:r>
              <a:rPr lang="en-GB" sz="1050" dirty="0"/>
              <a:t>NHS, 2019. The NHS long term plan. 2019. Available from: </a:t>
            </a:r>
            <a:r>
              <a:rPr lang="en-GB" sz="1050" dirty="0">
                <a:hlinkClick r:id="rId5"/>
              </a:rPr>
              <a:t>https://www.longtermplan.nhs.uk/</a:t>
            </a:r>
            <a:endParaRPr lang="en-GB" sz="1050" i="1" dirty="0">
              <a:solidFill>
                <a:srgbClr val="0E0E0E"/>
              </a:solidFill>
            </a:endParaRPr>
          </a:p>
          <a:p>
            <a:pPr>
              <a:defRPr/>
            </a:pPr>
            <a:r>
              <a:rPr lang="en-GB" sz="1050" dirty="0">
                <a:solidFill>
                  <a:srgbClr val="0E0E0E"/>
                </a:solidFill>
              </a:rPr>
              <a:t>NHS </a:t>
            </a:r>
            <a:r>
              <a:rPr lang="en-GB" sz="1050" dirty="0" err="1">
                <a:solidFill>
                  <a:srgbClr val="0E0E0E"/>
                </a:solidFill>
              </a:rPr>
              <a:t>Rightcare</a:t>
            </a:r>
            <a:r>
              <a:rPr lang="en-GB" sz="1050" dirty="0">
                <a:solidFill>
                  <a:srgbClr val="0E0E0E"/>
                </a:solidFill>
              </a:rPr>
              <a:t>, 2017. </a:t>
            </a:r>
            <a:r>
              <a:rPr lang="en-GB" sz="1050" i="1" dirty="0">
                <a:solidFill>
                  <a:srgbClr val="0E0E0E"/>
                </a:solidFill>
              </a:rPr>
              <a:t>Chronic Obstructive Pulmonary Disease (COPD) Pathway. </a:t>
            </a:r>
            <a:r>
              <a:rPr lang="en-GB" sz="1050" dirty="0">
                <a:solidFill>
                  <a:srgbClr val="0E0E0E"/>
                </a:solidFill>
              </a:rPr>
              <a:t>Available at: </a:t>
            </a:r>
            <a:r>
              <a:rPr lang="en-GB" sz="1050" dirty="0">
                <a:solidFill>
                  <a:srgbClr val="0E0E0E"/>
                </a:solidFill>
                <a:hlinkClick r:id="rId6"/>
              </a:rPr>
              <a:t>https://www.england.nhs.uk/rightcare/products/pathways/</a:t>
            </a:r>
            <a:r>
              <a:rPr lang="en-GB" sz="1050" dirty="0">
                <a:solidFill>
                  <a:srgbClr val="0E0E0E"/>
                </a:solidFill>
              </a:rPr>
              <a:t> </a:t>
            </a:r>
          </a:p>
          <a:p>
            <a:pPr>
              <a:defRPr/>
            </a:pPr>
            <a:r>
              <a:rPr lang="en-GB" sz="1050" dirty="0">
                <a:solidFill>
                  <a:srgbClr val="222222"/>
                </a:solidFill>
              </a:rPr>
              <a:t>Philip, K., </a:t>
            </a:r>
            <a:r>
              <a:rPr lang="en-GB" sz="1050" dirty="0" err="1">
                <a:solidFill>
                  <a:srgbClr val="222222"/>
                </a:solidFill>
              </a:rPr>
              <a:t>Gaduzo</a:t>
            </a:r>
            <a:r>
              <a:rPr lang="en-GB" sz="1050" dirty="0">
                <a:solidFill>
                  <a:srgbClr val="222222"/>
                </a:solidFill>
              </a:rPr>
              <a:t>, S., Rogers, J., Laffan, M. and Hopkinson, N.S., 2019. Patient experience of COPD care: outcomes from the British lung Foundation patient Passport. </a:t>
            </a:r>
            <a:r>
              <a:rPr lang="en-GB" sz="1050" i="1" dirty="0">
                <a:solidFill>
                  <a:srgbClr val="222222"/>
                </a:solidFill>
              </a:rPr>
              <a:t>BMJ open respiratory research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6</a:t>
            </a:r>
            <a:r>
              <a:rPr lang="en-GB" sz="1050" dirty="0">
                <a:solidFill>
                  <a:srgbClr val="222222"/>
                </a:solidFill>
              </a:rPr>
              <a:t>(1), p.e000478.</a:t>
            </a:r>
          </a:p>
          <a:p>
            <a:pPr>
              <a:defRPr/>
            </a:pPr>
            <a:r>
              <a:rPr lang="en-GB" sz="1050" dirty="0"/>
              <a:t>Polgar, O., </a:t>
            </a:r>
            <a:r>
              <a:rPr lang="en-GB" sz="1050" dirty="0" err="1"/>
              <a:t>Aljishi</a:t>
            </a:r>
            <a:r>
              <a:rPr lang="en-GB" sz="1050" dirty="0"/>
              <a:t>, M., Barker, R.E., Patel, S., Walsh, J.A., Kon, S.S., Man, W.D. and Nolan, C.M., 2020. Digital habits of PR service-users: implications for home-based interventions during the COVID-19 pandemic. </a:t>
            </a:r>
            <a:r>
              <a:rPr lang="en-GB" sz="1050" i="1" dirty="0"/>
              <a:t>Chronic Respiratory Disease</a:t>
            </a:r>
            <a:r>
              <a:rPr lang="en-GB" sz="1050" dirty="0"/>
              <a:t>, </a:t>
            </a:r>
            <a:r>
              <a:rPr lang="en-GB" sz="1050" i="1" dirty="0"/>
              <a:t>17</a:t>
            </a:r>
            <a:r>
              <a:rPr lang="en-GB" sz="1050" dirty="0"/>
              <a:t>, p.1479973120936685.</a:t>
            </a:r>
            <a:endParaRPr lang="en-GB" sz="1050" dirty="0">
              <a:solidFill>
                <a:srgbClr val="0E0E0E"/>
              </a:solidFill>
            </a:endParaRPr>
          </a:p>
          <a:p>
            <a:pPr>
              <a:defRPr/>
            </a:pPr>
            <a:r>
              <a:rPr lang="en-GB" sz="1050" dirty="0"/>
              <a:t>Royal College of Physicians, 2020. </a:t>
            </a:r>
            <a:r>
              <a:rPr lang="en-GB" sz="1050" i="1" dirty="0"/>
              <a:t>National COPD Audit Programme, Pulmonary rehabilitation clinical and organisational audits 2019</a:t>
            </a:r>
            <a:r>
              <a:rPr lang="en-GB" sz="1050" dirty="0"/>
              <a:t>. Available at: </a:t>
            </a:r>
            <a:r>
              <a:rPr lang="en-GB" sz="1050" dirty="0">
                <a:hlinkClick r:id="rId7"/>
              </a:rPr>
              <a:t>www.rcplondon.ac.uk/nacap</a:t>
            </a:r>
            <a:r>
              <a:rPr lang="en-GB" sz="1050" dirty="0"/>
              <a:t>  </a:t>
            </a:r>
          </a:p>
          <a:p>
            <a:pPr>
              <a:defRPr/>
            </a:pPr>
            <a:r>
              <a:rPr lang="en-GB" sz="1050" dirty="0"/>
              <a:t>Royal College of Physicians, 2021.</a:t>
            </a:r>
            <a:r>
              <a:rPr lang="en-GB" sz="1050" i="1" dirty="0"/>
              <a:t>Pulmonary </a:t>
            </a:r>
            <a:r>
              <a:rPr lang="en-GB" sz="1050" i="1" dirty="0" err="1"/>
              <a:t>Rehabillitation</a:t>
            </a:r>
            <a:r>
              <a:rPr lang="en-GB" sz="1050" i="1" dirty="0"/>
              <a:t> Services Accreditation Scheme. </a:t>
            </a:r>
            <a:r>
              <a:rPr lang="en-GB" sz="1050" dirty="0"/>
              <a:t>Available at: </a:t>
            </a:r>
            <a:r>
              <a:rPr lang="en-GB" sz="1050" dirty="0">
                <a:hlinkClick r:id="rId8"/>
              </a:rPr>
              <a:t>https://www.prsas.org/</a:t>
            </a:r>
            <a:r>
              <a:rPr lang="en-GB" sz="1050" dirty="0"/>
              <a:t> </a:t>
            </a:r>
          </a:p>
          <a:p>
            <a:pPr>
              <a:defRPr/>
            </a:pPr>
            <a:r>
              <a:rPr lang="en-GB" sz="1050" dirty="0" err="1"/>
              <a:t>Sohanpal</a:t>
            </a:r>
            <a:r>
              <a:rPr lang="en-GB" sz="1050" dirty="0"/>
              <a:t>, R., Steed, L., Mars, T., &amp; Taylor, S. J. C., 2015. ‘Understanding patient participation behaviour in studies of COPD support programmes such as pulmonary rehabilitation and self-management: a qualitative synthesis with application of theory,’ </a:t>
            </a:r>
            <a:r>
              <a:rPr lang="en-GB" sz="1050" i="1" dirty="0" err="1"/>
              <a:t>Npj</a:t>
            </a:r>
            <a:r>
              <a:rPr lang="en-GB" sz="1050" i="1" dirty="0"/>
              <a:t> Primary Care Respiratory Medicine</a:t>
            </a:r>
            <a:r>
              <a:rPr lang="en-GB" sz="1050" dirty="0"/>
              <a:t>, 25 (November 2014), pp. 1–15. </a:t>
            </a:r>
            <a:r>
              <a:rPr lang="en-GB" sz="1050" dirty="0" err="1"/>
              <a:t>doi</a:t>
            </a:r>
            <a:r>
              <a:rPr lang="en-GB" sz="1050" dirty="0"/>
              <a:t>: 10.1038/npjpcrm.2015.54</a:t>
            </a:r>
          </a:p>
          <a:p>
            <a:pPr>
              <a:defRPr/>
            </a:pPr>
            <a:r>
              <a:rPr lang="en-GB" sz="1050" dirty="0"/>
              <a:t>Soriano, J.B., Kendrick, P.J., Paulson, K.R., Gupta, V., Abrams, E.M., Adedoyin, R.A., Adhikari, T.B., Advani, S.M., Agrawal, A., Ahmadian, E. and </a:t>
            </a:r>
            <a:r>
              <a:rPr lang="en-GB" sz="1050" dirty="0" err="1"/>
              <a:t>Alahdab</a:t>
            </a:r>
            <a:r>
              <a:rPr lang="en-GB" sz="1050" dirty="0"/>
              <a:t>, F., 2020. Prevalence and attributable health burden of chronic respiratory diseases, 1990–2017: a systematic analysis for the Global Burden of Disease Study 2017. </a:t>
            </a:r>
            <a:r>
              <a:rPr lang="en-GB" sz="1050" i="1" dirty="0"/>
              <a:t>The Lancet Respiratory Medicine</a:t>
            </a:r>
            <a:r>
              <a:rPr lang="en-GB" sz="1050" dirty="0"/>
              <a:t>, </a:t>
            </a:r>
            <a:r>
              <a:rPr lang="en-GB" sz="1050" i="1" dirty="0"/>
              <a:t>8</a:t>
            </a:r>
            <a:r>
              <a:rPr lang="en-GB" sz="1050" dirty="0"/>
              <a:t>(6), pp.585-596.</a:t>
            </a:r>
          </a:p>
          <a:p>
            <a:pPr>
              <a:defRPr/>
            </a:pPr>
            <a:r>
              <a:rPr lang="en-GB" sz="1050" dirty="0"/>
              <a:t>Spruit, M.A., Singh, S.J., Garvey, C., </a:t>
            </a:r>
            <a:r>
              <a:rPr lang="en-GB" sz="1050" dirty="0" err="1"/>
              <a:t>ZuWallack</a:t>
            </a:r>
            <a:r>
              <a:rPr lang="en-GB" sz="1050" dirty="0"/>
              <a:t>, R., </a:t>
            </a:r>
            <a:r>
              <a:rPr lang="en-GB" sz="1050" dirty="0" err="1"/>
              <a:t>Nici</a:t>
            </a:r>
            <a:r>
              <a:rPr lang="en-GB" sz="1050" dirty="0"/>
              <a:t>, L., Rochester, C., Hill, K., Holland, A.E., Lareau, S.C., Man, W.D.C. and Pitta, F., 2013. An official American Thoracic Society/European Respiratory Society statement: key concepts and advances in pulmonary rehabilitation. </a:t>
            </a:r>
            <a:r>
              <a:rPr lang="en-GB" sz="1050" i="1" dirty="0"/>
              <a:t>American journal of respiratory and critical care medicine</a:t>
            </a:r>
            <a:r>
              <a:rPr lang="en-GB" sz="1050" dirty="0"/>
              <a:t>, </a:t>
            </a:r>
            <a:r>
              <a:rPr lang="en-GB" sz="1050" i="1" dirty="0"/>
              <a:t>188</a:t>
            </a:r>
            <a:r>
              <a:rPr lang="en-GB" sz="1050" dirty="0"/>
              <a:t>(8), pp.e13-e64.</a:t>
            </a:r>
          </a:p>
          <a:p>
            <a:pPr>
              <a:defRPr/>
            </a:pPr>
            <a:r>
              <a:rPr lang="en-GB" sz="1050" dirty="0">
                <a:solidFill>
                  <a:srgbClr val="222222"/>
                </a:solidFill>
              </a:rPr>
              <a:t>Steiner, M.C., Lowe, D., Beckford, K., Blakey, J., Bolton, C.E., Elkin, S., Man, W.D.C., Roberts, C.M., Sewell, L., Walker, P. and Singh, S.J., 2017. Socioeconomic deprivation and the outcome of pulmonary rehabilitation in England and Wales. </a:t>
            </a:r>
            <a:r>
              <a:rPr lang="en-GB" sz="1050" i="1" dirty="0">
                <a:solidFill>
                  <a:srgbClr val="222222"/>
                </a:solidFill>
              </a:rPr>
              <a:t>Thorax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72</a:t>
            </a:r>
            <a:r>
              <a:rPr lang="en-GB" sz="1050" dirty="0">
                <a:solidFill>
                  <a:srgbClr val="222222"/>
                </a:solidFill>
              </a:rPr>
              <a:t>(6), pp.530-537.</a:t>
            </a:r>
          </a:p>
          <a:p>
            <a:pPr>
              <a:defRPr/>
            </a:pPr>
            <a:r>
              <a:rPr lang="en-GB" sz="1050" dirty="0"/>
              <a:t>Thoracic Key, 2016. Available at: </a:t>
            </a:r>
            <a:r>
              <a:rPr lang="en-GB" sz="1050" dirty="0">
                <a:hlinkClick r:id="rId9"/>
              </a:rPr>
              <a:t>https://thoracickey.com/airways-diseases/</a:t>
            </a:r>
            <a:r>
              <a:rPr lang="en-GB" sz="1050" dirty="0"/>
              <a:t> </a:t>
            </a:r>
          </a:p>
          <a:p>
            <a:pPr>
              <a:defRPr/>
            </a:pPr>
            <a:r>
              <a:rPr lang="en-GB" sz="1050" dirty="0">
                <a:solidFill>
                  <a:srgbClr val="222222"/>
                </a:solidFill>
              </a:rPr>
              <a:t>Waterhouse, J.C., Walters, S.J., </a:t>
            </a:r>
            <a:r>
              <a:rPr lang="en-GB" sz="1050" dirty="0" err="1">
                <a:solidFill>
                  <a:srgbClr val="222222"/>
                </a:solidFill>
              </a:rPr>
              <a:t>Oluboyede</a:t>
            </a:r>
            <a:r>
              <a:rPr lang="en-GB" sz="1050" dirty="0">
                <a:solidFill>
                  <a:srgbClr val="222222"/>
                </a:solidFill>
              </a:rPr>
              <a:t>, Y. and Lawson, R.A., 2010. A randomised 2 x 2 trial of community versus hospital pulmonary rehabilitation, followed by telephone or conventional follow-up. </a:t>
            </a:r>
            <a:r>
              <a:rPr lang="en-GB" sz="1050" i="1" dirty="0">
                <a:solidFill>
                  <a:srgbClr val="222222"/>
                </a:solidFill>
              </a:rPr>
              <a:t>Health technology assessment (Winchester, England)</a:t>
            </a:r>
            <a:r>
              <a:rPr lang="en-GB" sz="1050" dirty="0">
                <a:solidFill>
                  <a:srgbClr val="222222"/>
                </a:solidFill>
              </a:rPr>
              <a:t>, </a:t>
            </a:r>
            <a:r>
              <a:rPr lang="en-GB" sz="1050" i="1" dirty="0">
                <a:solidFill>
                  <a:srgbClr val="222222"/>
                </a:solidFill>
              </a:rPr>
              <a:t>14</a:t>
            </a:r>
            <a:r>
              <a:rPr lang="en-GB" sz="1050" dirty="0">
                <a:solidFill>
                  <a:srgbClr val="222222"/>
                </a:solidFill>
              </a:rPr>
              <a:t>(6), </a:t>
            </a:r>
            <a:r>
              <a:rPr lang="en-GB" sz="1050" dirty="0" err="1">
                <a:solidFill>
                  <a:srgbClr val="222222"/>
                </a:solidFill>
              </a:rPr>
              <a:t>pp.i</a:t>
            </a:r>
            <a:r>
              <a:rPr lang="en-GB" sz="1050" dirty="0">
                <a:solidFill>
                  <a:srgbClr val="222222"/>
                </a:solidFill>
              </a:rPr>
              <a:t>-v.</a:t>
            </a:r>
            <a:endParaRPr lang="en-GB" sz="1050" dirty="0"/>
          </a:p>
          <a:p>
            <a:pPr>
              <a:defRPr/>
            </a:pPr>
            <a:endParaRPr lang="en-GB" dirty="0"/>
          </a:p>
        </p:txBody>
      </p:sp>
      <p:grpSp>
        <p:nvGrpSpPr>
          <p:cNvPr id="50180" name="Group 3">
            <a:extLst>
              <a:ext uri="{FF2B5EF4-FFF2-40B4-BE49-F238E27FC236}">
                <a16:creationId xmlns:a16="http://schemas.microsoft.com/office/drawing/2014/main" id="{B60422E5-81BC-4799-AC7B-7FB5E3481A74}"/>
              </a:ext>
            </a:extLst>
          </p:cNvPr>
          <p:cNvGrpSpPr>
            <a:grpSpLocks/>
          </p:cNvGrpSpPr>
          <p:nvPr/>
        </p:nvGrpSpPr>
        <p:grpSpPr bwMode="auto">
          <a:xfrm>
            <a:off x="7213600" y="228600"/>
            <a:ext cx="4211638" cy="1063625"/>
            <a:chOff x="7213600" y="228600"/>
            <a:chExt cx="4211638" cy="1063625"/>
          </a:xfrm>
        </p:grpSpPr>
        <p:sp>
          <p:nvSpPr>
            <p:cNvPr id="5" name="object 4">
              <a:extLst>
                <a:ext uri="{FF2B5EF4-FFF2-40B4-BE49-F238E27FC236}">
                  <a16:creationId xmlns:a16="http://schemas.microsoft.com/office/drawing/2014/main" id="{9F9F1EB8-8327-43EA-B032-84DE03AA0AC1}"/>
                </a:ext>
              </a:extLst>
            </p:cNvPr>
            <p:cNvSpPr/>
            <p:nvPr/>
          </p:nvSpPr>
          <p:spPr>
            <a:xfrm>
              <a:off x="7213600" y="228600"/>
              <a:ext cx="1017588" cy="1019175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" name="object 5">
              <a:extLst>
                <a:ext uri="{FF2B5EF4-FFF2-40B4-BE49-F238E27FC236}">
                  <a16:creationId xmlns:a16="http://schemas.microsoft.com/office/drawing/2014/main" id="{F1DB2864-32B2-4EDA-96BF-E2C2C31141A4}"/>
                </a:ext>
              </a:extLst>
            </p:cNvPr>
            <p:cNvSpPr/>
            <p:nvPr/>
          </p:nvSpPr>
          <p:spPr>
            <a:xfrm>
              <a:off x="8364538" y="327025"/>
              <a:ext cx="1235075" cy="92075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lIns="0" tIns="0" rIns="0" bIns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50183" name="Picture 3" descr="A picture containing ball, food, drawing, room&#10;&#10;Description automatically generated">
              <a:extLst>
                <a:ext uri="{FF2B5EF4-FFF2-40B4-BE49-F238E27FC236}">
                  <a16:creationId xmlns:a16="http://schemas.microsoft.com/office/drawing/2014/main" id="{687F4AAA-3F0D-4360-9041-948998E854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10825" y="280988"/>
              <a:ext cx="1014413" cy="1011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rgbClr val="0096D6"/>
                </a:solidFill>
              </a:rPr>
              <a:t>What is resistance training?</a:t>
            </a:r>
          </a:p>
        </p:txBody>
      </p:sp>
      <p:sp>
        <p:nvSpPr>
          <p:cNvPr id="5123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dirty="0"/>
              <a:t>Resistance training helps to maintain and combat the loss of muscle mass by increasing muscle fitness</a:t>
            </a:r>
          </a:p>
          <a:p>
            <a:pPr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r>
              <a:rPr lang="en-GB" altLang="en-US" dirty="0"/>
              <a:t>Two types of resistance training:</a:t>
            </a:r>
          </a:p>
          <a:p>
            <a:pPr lvl="1" eaLnBrk="1" hangingPunct="1">
              <a:defRPr/>
            </a:pPr>
            <a:r>
              <a:rPr lang="en-GB" altLang="en-US" b="1" dirty="0"/>
              <a:t>Strength training </a:t>
            </a:r>
            <a:r>
              <a:rPr lang="en-GB" altLang="en-US" sz="2000" dirty="0"/>
              <a:t>(maximal force that can be generated by a muscle or muscle group)</a:t>
            </a:r>
          </a:p>
          <a:p>
            <a:pPr lvl="1" eaLnBrk="1" hangingPunct="1">
              <a:defRPr/>
            </a:pPr>
            <a:r>
              <a:rPr lang="en-GB" altLang="en-US" b="1" dirty="0"/>
              <a:t>Endurance training </a:t>
            </a:r>
            <a:r>
              <a:rPr lang="en-GB" altLang="en-US" sz="2000" dirty="0"/>
              <a:t>(ability of a muscle group to do repeated contractions over a period of time adequate to cause muscular fatigue)</a:t>
            </a:r>
          </a:p>
          <a:p>
            <a:pPr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r>
              <a:rPr lang="en-GB" altLang="en-US" dirty="0"/>
              <a:t>Muscle force must be assessed to prescribe resistance training exercises</a:t>
            </a:r>
          </a:p>
          <a:p>
            <a:pPr lvl="1" eaLnBrk="1" hangingPunct="1">
              <a:defRPr/>
            </a:pPr>
            <a:endParaRPr lang="en-GB" altLang="en-US" dirty="0"/>
          </a:p>
          <a:p>
            <a:pPr lvl="1" eaLnBrk="1" hangingPunct="1">
              <a:defRPr/>
            </a:pPr>
            <a:endParaRPr lang="en-GB" altLang="en-US" dirty="0"/>
          </a:p>
          <a:p>
            <a:pPr lvl="1" eaLnBrk="1" hangingPunct="1">
              <a:defRPr/>
            </a:pPr>
            <a:endParaRPr lang="en-GB" altLang="en-US" dirty="0"/>
          </a:p>
          <a:p>
            <a:pPr marL="457200" lvl="1" indent="0" eaLnBrk="1" hangingPunct="1">
              <a:buFont typeface="Arial" pitchFamily="34" charset="0"/>
              <a:buNone/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5" name="object 4"/>
          <p:cNvSpPr/>
          <p:nvPr/>
        </p:nvSpPr>
        <p:spPr>
          <a:xfrm>
            <a:off x="7998540" y="230188"/>
            <a:ext cx="1017588" cy="10191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9165688" y="328613"/>
            <a:ext cx="1235075" cy="920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122738" y="6575425"/>
            <a:ext cx="8069262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CH" alt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Garber et al., </a:t>
            </a:r>
            <a:r>
              <a:rPr kumimoji="0" lang="fr-CH" altLang="fr-FR" sz="1400" b="0" i="1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Med Sci Sports Exer </a:t>
            </a:r>
            <a:r>
              <a:rPr kumimoji="0" lang="fr-CH" alt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2011;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ACSM </a:t>
            </a:r>
            <a:r>
              <a:rPr kumimoji="0" lang="en-GB" sz="1400" b="0" i="0" u="sng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https://www.acsm.org/docs/brochures/resistance-training.pdf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44740" y="282976"/>
            <a:ext cx="1018120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422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>
          <a:xfrm>
            <a:off x="103031" y="103187"/>
            <a:ext cx="7559899" cy="1325563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rgbClr val="0096D6"/>
                </a:solidFill>
              </a:rPr>
              <a:t>Resistance training prescription: strength</a:t>
            </a:r>
          </a:p>
        </p:txBody>
      </p:sp>
      <p:sp>
        <p:nvSpPr>
          <p:cNvPr id="5123" name="Content Placeholder 3"/>
          <p:cNvSpPr>
            <a:spLocks noGrp="1"/>
          </p:cNvSpPr>
          <p:nvPr>
            <p:ph idx="1"/>
          </p:nvPr>
        </p:nvSpPr>
        <p:spPr>
          <a:xfrm>
            <a:off x="500063" y="1601788"/>
            <a:ext cx="10929937" cy="4351337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fr-FR" sz="2400" b="1" dirty="0">
                <a:solidFill>
                  <a:srgbClr val="0096D6"/>
                </a:solidFill>
              </a:rPr>
              <a:t>Load: </a:t>
            </a:r>
            <a:r>
              <a:rPr lang="en-GB" altLang="fr-FR" sz="2400" dirty="0"/>
              <a:t>60% - 70% of 1 RM</a:t>
            </a:r>
          </a:p>
          <a:p>
            <a:pPr eaLnBrk="1" hangingPunct="1">
              <a:defRPr/>
            </a:pPr>
            <a:endParaRPr lang="en-GB" altLang="fr-FR" sz="1000" b="1" dirty="0">
              <a:solidFill>
                <a:srgbClr val="0096D6"/>
              </a:solidFill>
            </a:endParaRPr>
          </a:p>
          <a:p>
            <a:pPr eaLnBrk="1" hangingPunct="1">
              <a:defRPr/>
            </a:pPr>
            <a:r>
              <a:rPr lang="en-GB" altLang="fr-FR" sz="2400" b="1" dirty="0">
                <a:solidFill>
                  <a:srgbClr val="0096D6"/>
                </a:solidFill>
              </a:rPr>
              <a:t>Volume: </a:t>
            </a:r>
            <a:r>
              <a:rPr lang="en-GB" altLang="fr-FR" sz="2400" dirty="0"/>
              <a:t>2 – 4 sets of 8 to 12 repetitions</a:t>
            </a:r>
          </a:p>
          <a:p>
            <a:pPr eaLnBrk="1" hangingPunct="1">
              <a:defRPr/>
            </a:pPr>
            <a:endParaRPr lang="en-GB" altLang="fr-FR" sz="1000" dirty="0"/>
          </a:p>
          <a:p>
            <a:pPr eaLnBrk="1" hangingPunct="1">
              <a:defRPr/>
            </a:pPr>
            <a:r>
              <a:rPr lang="en-GB" altLang="fr-FR" sz="2400" b="1" dirty="0">
                <a:solidFill>
                  <a:srgbClr val="0096D6"/>
                </a:solidFill>
              </a:rPr>
              <a:t>Subjective intensity: </a:t>
            </a:r>
            <a:r>
              <a:rPr lang="en-GB" altLang="fr-FR" sz="2400" dirty="0"/>
              <a:t>Borg RPE scale: 13 – 15 (somewhat hard to hard)</a:t>
            </a:r>
          </a:p>
          <a:p>
            <a:pPr eaLnBrk="1" hangingPunct="1">
              <a:defRPr/>
            </a:pPr>
            <a:endParaRPr lang="en-GB" altLang="fr-FR" sz="1000" dirty="0"/>
          </a:p>
          <a:p>
            <a:pPr eaLnBrk="1" hangingPunct="1">
              <a:defRPr/>
            </a:pPr>
            <a:r>
              <a:rPr lang="en-GB" altLang="fr-FR" sz="2400" b="1" dirty="0">
                <a:solidFill>
                  <a:srgbClr val="0096D6"/>
                </a:solidFill>
              </a:rPr>
              <a:t>Rest-period: </a:t>
            </a:r>
            <a:r>
              <a:rPr lang="en-GB" altLang="fr-FR" sz="2400" dirty="0"/>
              <a:t>2 - 3 minutes between sets</a:t>
            </a:r>
          </a:p>
          <a:p>
            <a:pPr eaLnBrk="1" hangingPunct="1">
              <a:defRPr/>
            </a:pPr>
            <a:endParaRPr lang="en-GB" altLang="fr-FR" sz="1000" dirty="0"/>
          </a:p>
          <a:p>
            <a:pPr eaLnBrk="1" hangingPunct="1">
              <a:defRPr/>
            </a:pPr>
            <a:r>
              <a:rPr lang="en-GB" altLang="fr-FR" sz="2400" b="1" dirty="0">
                <a:solidFill>
                  <a:srgbClr val="0096D6"/>
                </a:solidFill>
              </a:rPr>
              <a:t>Progression: </a:t>
            </a:r>
          </a:p>
          <a:p>
            <a:pPr lvl="1" eaLnBrk="1" hangingPunct="1">
              <a:defRPr/>
            </a:pPr>
            <a:r>
              <a:rPr lang="en-GB" altLang="fr-FR" sz="2000" dirty="0"/>
              <a:t>When the patient can perform 4 sets of 12 repetitions at 60 – 70% of 1RM</a:t>
            </a:r>
          </a:p>
          <a:p>
            <a:pPr lvl="1" eaLnBrk="1" hangingPunct="1">
              <a:defRPr/>
            </a:pPr>
            <a:r>
              <a:rPr lang="en-GB" altLang="fr-FR" sz="2000" dirty="0"/>
              <a:t>Increase the resistance to a somewhat hard to hard intensity (Borg RPE 13 – 15) allowing completion of 8 – 12 repetitions</a:t>
            </a:r>
          </a:p>
          <a:p>
            <a:pPr lvl="1" eaLnBrk="1" hangingPunct="1">
              <a:defRPr/>
            </a:pPr>
            <a:r>
              <a:rPr lang="en-GB" altLang="fr-FR" sz="2000" dirty="0"/>
              <a:t>When the patient can perform 4 sets of 12 repetitions at the new level of resistance, increase the resistance again</a:t>
            </a:r>
            <a:endParaRPr lang="en-US" altLang="fr-FR" sz="2000" dirty="0"/>
          </a:p>
          <a:p>
            <a:pPr lvl="1" eaLnBrk="1" hangingPunct="1">
              <a:defRPr/>
            </a:pPr>
            <a:endParaRPr lang="en-GB" altLang="en-US" sz="2000" dirty="0"/>
          </a:p>
          <a:p>
            <a:pPr lvl="1" eaLnBrk="1" hangingPunct="1">
              <a:defRPr/>
            </a:pPr>
            <a:endParaRPr lang="en-GB" altLang="en-US" dirty="0"/>
          </a:p>
          <a:p>
            <a:pPr lvl="1" eaLnBrk="1" hangingPunct="1">
              <a:defRPr/>
            </a:pPr>
            <a:endParaRPr lang="en-GB" altLang="en-US" dirty="0"/>
          </a:p>
          <a:p>
            <a:pPr lvl="1" eaLnBrk="1" hangingPunct="1">
              <a:defRPr/>
            </a:pPr>
            <a:endParaRPr lang="en-GB" altLang="en-US" dirty="0"/>
          </a:p>
          <a:p>
            <a:pPr marL="457200" lvl="1" indent="0" eaLnBrk="1" hangingPunct="1">
              <a:buFont typeface="Arial" pitchFamily="34" charset="0"/>
              <a:buNone/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5" name="object 4"/>
          <p:cNvSpPr/>
          <p:nvPr/>
        </p:nvSpPr>
        <p:spPr>
          <a:xfrm>
            <a:off x="7873239" y="273050"/>
            <a:ext cx="1017588" cy="10191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9101136" y="322262"/>
            <a:ext cx="1235075" cy="920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13318" name="Rectangle 3"/>
          <p:cNvSpPr>
            <a:spLocks noChangeArrowheads="1"/>
          </p:cNvSpPr>
          <p:nvPr/>
        </p:nvSpPr>
        <p:spPr bwMode="auto">
          <a:xfrm>
            <a:off x="6965950" y="6572250"/>
            <a:ext cx="52260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ACSM </a:t>
            </a:r>
            <a:r>
              <a:rPr kumimoji="0" lang="en-GB" altLang="en-US" sz="1400" b="0" i="0" u="sng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https://www.acsm.org/docs/brochures/resistance-training.pdf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0004" y="230988"/>
            <a:ext cx="1018120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16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0" y="166687"/>
            <a:ext cx="8036417" cy="1325563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rgbClr val="0096D6"/>
                </a:solidFill>
              </a:rPr>
              <a:t>Resistance training prescription: endurance</a:t>
            </a:r>
          </a:p>
        </p:txBody>
      </p:sp>
      <p:sp>
        <p:nvSpPr>
          <p:cNvPr id="5" name="object 4"/>
          <p:cNvSpPr/>
          <p:nvPr/>
        </p:nvSpPr>
        <p:spPr>
          <a:xfrm>
            <a:off x="8204602" y="319880"/>
            <a:ext cx="1017588" cy="10191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9390375" y="418305"/>
            <a:ext cx="1235075" cy="920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474663" y="1735138"/>
            <a:ext cx="10006012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Load: </a:t>
            </a:r>
            <a:r>
              <a:rPr kumimoji="0" lang="en-GB" alt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&lt;50% of 1 RM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fr-FR" sz="1000" b="1" i="0" u="none" strike="noStrike" kern="1200" cap="none" spc="0" normalizeH="0" baseline="0" noProof="0" dirty="0">
              <a:ln>
                <a:noFill/>
              </a:ln>
              <a:solidFill>
                <a:srgbClr val="0096D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Volume: </a:t>
            </a:r>
            <a:r>
              <a:rPr kumimoji="0" lang="en-GB" alt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1 - 2 sets of 15 to 20 repetitions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fr-F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Subjective intensity: </a:t>
            </a:r>
            <a:r>
              <a:rPr kumimoji="0" lang="en-GB" alt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Borg RPE scale: 11 – 13 (light to somewhat hard)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fr-F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Rest-period: </a:t>
            </a:r>
            <a:r>
              <a:rPr kumimoji="0" lang="en-GB" alt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 – 3 minutes rest between sets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fr-F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Progression: </a:t>
            </a:r>
          </a:p>
          <a:p>
            <a:pPr marL="685800" marR="0" lvl="1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the patient can perform 2 sets of 20 repetitions at &lt;50% 1RM</a:t>
            </a:r>
          </a:p>
          <a:p>
            <a:pPr marL="685800" marR="0" lvl="1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Increase the resistance to a light to somewhat hard intensity (Borg RPE 11 - 13) allowing completion of 15 to 20 repetitions</a:t>
            </a:r>
          </a:p>
          <a:p>
            <a:pPr marL="685800" marR="0" lvl="1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alt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the patient can perform 2 sets of 20 repetitions at the new level of resistance, increase the resistance again</a:t>
            </a:r>
            <a:endParaRPr kumimoji="0" lang="en-US" alt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685800" marR="0" lvl="1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685800" marR="0" lvl="1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685800" marR="0" lvl="1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685800" marR="0" lvl="1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366" name="Rectangle 3"/>
          <p:cNvSpPr>
            <a:spLocks noChangeArrowheads="1"/>
          </p:cNvSpPr>
          <p:nvPr/>
        </p:nvSpPr>
        <p:spPr bwMode="auto">
          <a:xfrm>
            <a:off x="0" y="6572250"/>
            <a:ext cx="12192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ACSM </a:t>
            </a:r>
            <a:r>
              <a:rPr kumimoji="0" lang="en-GB" altLang="en-US" sz="1400" b="0" i="0" u="sng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  <a:hlinkClick r:id="rId5"/>
              </a:rPr>
              <a:t>https://www.acsm.org/docs/brochures/resistance-training.pdf</a:t>
            </a:r>
            <a:r>
              <a:rPr kumimoji="0" lang="en-GB" altLang="en-US" sz="1400" b="0" i="0" u="sng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18794" y="372668"/>
            <a:ext cx="1018120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2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714DDDF6-4DCF-4685-A2C1-251007732D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57388" y="862013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altLang="en-US" sz="2800" b="1">
                <a:solidFill>
                  <a:srgbClr val="0096D6"/>
                </a:solidFill>
                <a:cs typeface="Aparajita" panose="02020603050405020304" pitchFamily="18" charset="0"/>
              </a:rPr>
              <a:t>Education in PR: assessment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F562D977-19CE-4414-888D-1B38D7B05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213" y="1773239"/>
            <a:ext cx="848995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07AC3"/>
              </a:buClr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1pPr>
            <a:lvl2pPr marL="719138" indent="-342900">
              <a:spcBef>
                <a:spcPct val="20000"/>
              </a:spcBef>
              <a:buClr>
                <a:srgbClr val="007AC3"/>
              </a:buClr>
              <a:buFont typeface="Frutiger"/>
              <a:buChar char="–"/>
              <a:defRPr sz="28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2pPr>
            <a:lvl3pPr marL="1077913" indent="-342900">
              <a:spcBef>
                <a:spcPct val="20000"/>
              </a:spcBef>
              <a:buClr>
                <a:srgbClr val="007AC3"/>
              </a:buClr>
              <a:buChar char="•"/>
              <a:defRPr sz="24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007AC3"/>
              </a:buClr>
              <a:buFont typeface="Frutiger"/>
              <a:buChar char="–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Assessing outcomes:</a:t>
            </a:r>
          </a:p>
          <a:p>
            <a:pPr marL="719138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Lung Information Needs Questionnaire: 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  <a:hlinkClick r:id="rId3"/>
              </a:rPr>
              <a:t>http://www.linq.org.uk/</a:t>
            </a: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Assesses a patient’s need for information about their COPD to guide clinical encounters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Self-complete: Six minutes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17 items with s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ix domains: disease knowledge; medicines; self-management; smoking; exercise; diet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MCID: 1 point (informal)</a:t>
            </a: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Free for clinical use and not-for-profit research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: </a:t>
            </a:r>
            <a:r>
              <a:rPr kumimoji="0" lang="en-US" altLang="en-US" sz="2400" b="0" i="0" u="sng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  <a:hlinkClick r:id="rId4"/>
              </a:rPr>
              <a:t>rupert.jones@pms.ac.uk</a:t>
            </a:r>
            <a:r>
              <a:rPr kumimoji="0" lang="en-US" altLang="en-US" sz="2400" b="0" i="0" u="sng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, </a:t>
            </a:r>
            <a:r>
              <a:rPr kumimoji="0" lang="en-US" altLang="en-US" sz="2400" b="0" i="0" u="sng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  <a:hlinkClick r:id="rId5"/>
              </a:rPr>
              <a:t>mhyland@plymouth.ac.uk</a:t>
            </a: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D46597-DDA5-4520-B034-DE4D401EBEA7}"/>
              </a:ext>
            </a:extLst>
          </p:cNvPr>
          <p:cNvSpPr txBox="1"/>
          <p:nvPr/>
        </p:nvSpPr>
        <p:spPr>
          <a:xfrm>
            <a:off x="2614614" y="6581776"/>
            <a:ext cx="80533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Hyland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Resp Med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 2006</a:t>
            </a: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B0786599-0CFF-4308-A668-C010753BCF25}"/>
              </a:ext>
            </a:extLst>
          </p:cNvPr>
          <p:cNvSpPr/>
          <p:nvPr/>
        </p:nvSpPr>
        <p:spPr>
          <a:xfrm>
            <a:off x="6357939" y="188914"/>
            <a:ext cx="1017587" cy="10191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4C649C02-22B5-470B-B898-BA8591A25AE5}"/>
              </a:ext>
            </a:extLst>
          </p:cNvPr>
          <p:cNvSpPr/>
          <p:nvPr/>
        </p:nvSpPr>
        <p:spPr>
          <a:xfrm>
            <a:off x="7581901" y="238125"/>
            <a:ext cx="1235075" cy="92075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55303" name="Picture 15" descr="A picture containing ball, food, drawing, room&#10;&#10;Description automatically generated">
            <a:extLst>
              <a:ext uri="{FF2B5EF4-FFF2-40B4-BE49-F238E27FC236}">
                <a16:creationId xmlns:a16="http://schemas.microsoft.com/office/drawing/2014/main" id="{BD9EDFE8-2080-429A-9CE7-F090F907A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192089"/>
            <a:ext cx="1014413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4E1A57DD-5A72-4242-AD11-FA277ED45B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57388" y="862013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altLang="en-US" sz="2800" b="1">
                <a:solidFill>
                  <a:srgbClr val="0096D6"/>
                </a:solidFill>
                <a:cs typeface="Aparajita" panose="02020603050405020304" pitchFamily="18" charset="0"/>
              </a:rPr>
              <a:t>Education in PR: assessment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1E96DD36-C82C-4B07-BC85-A7D532CBFF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213" y="1773239"/>
            <a:ext cx="8489950" cy="480853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ct val="20000"/>
              </a:spcBef>
              <a:buClr>
                <a:srgbClr val="007AC3"/>
              </a:buClr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1pPr>
            <a:lvl2pPr marL="719138" indent="-342900">
              <a:spcBef>
                <a:spcPct val="20000"/>
              </a:spcBef>
              <a:buClr>
                <a:srgbClr val="007AC3"/>
              </a:buClr>
              <a:buFont typeface="Frutiger"/>
              <a:buChar char="–"/>
              <a:defRPr sz="28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2pPr>
            <a:lvl3pPr marL="1077913" indent="-342900">
              <a:spcBef>
                <a:spcPct val="20000"/>
              </a:spcBef>
              <a:buClr>
                <a:srgbClr val="007AC3"/>
              </a:buClr>
              <a:buChar char="•"/>
              <a:defRPr sz="24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007AC3"/>
              </a:buClr>
              <a:buFont typeface="Frutiger"/>
              <a:buChar char="–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Assessing outcomes:</a:t>
            </a:r>
          </a:p>
          <a:p>
            <a:pPr marL="719138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Bristol Knowledge COPD Questionnaire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Assesses a patient’s knowledge about topics related to COPD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Self-administered; 15 to 20 minutes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65 items with 13 categories: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epidemiology and physiology,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aetiology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, common symptoms, breathlessness, phlegm, chest infections, exercise, smoking, immunization, inhaled bronchodilators, antibiotics, oral steroids and inhaled steroids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MCID: not known</a:t>
            </a:r>
          </a:p>
          <a:p>
            <a:pPr marL="1077913" marR="0" lvl="2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Free to use: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  <a:hlinkClick r:id="rId3"/>
              </a:rPr>
              <a:t>roger.white4@virgin.net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735013" marR="0" lvl="2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406484-73C4-409C-9DA2-3FB8237FFA2D}"/>
              </a:ext>
            </a:extLst>
          </p:cNvPr>
          <p:cNvSpPr txBox="1"/>
          <p:nvPr/>
        </p:nvSpPr>
        <p:spPr>
          <a:xfrm>
            <a:off x="2614614" y="6581776"/>
            <a:ext cx="80533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White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Chronic Respiratory Disease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96D6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2006</a:t>
            </a: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AAC0EEE7-77FA-487B-92C2-4AA4D5D08825}"/>
              </a:ext>
            </a:extLst>
          </p:cNvPr>
          <p:cNvSpPr/>
          <p:nvPr/>
        </p:nvSpPr>
        <p:spPr>
          <a:xfrm>
            <a:off x="6357939" y="188914"/>
            <a:ext cx="1017587" cy="10191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E6D3E51D-945A-4A8E-A7E6-114C9F4741F5}"/>
              </a:ext>
            </a:extLst>
          </p:cNvPr>
          <p:cNvSpPr/>
          <p:nvPr/>
        </p:nvSpPr>
        <p:spPr>
          <a:xfrm>
            <a:off x="7581901" y="238125"/>
            <a:ext cx="1235075" cy="9207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57351" name="Picture 15" descr="A picture containing ball, food, drawing, room&#10;&#10;Description automatically generated">
            <a:extLst>
              <a:ext uri="{FF2B5EF4-FFF2-40B4-BE49-F238E27FC236}">
                <a16:creationId xmlns:a16="http://schemas.microsoft.com/office/drawing/2014/main" id="{0C53F46B-F855-49D1-85A7-DD0CB7302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192089"/>
            <a:ext cx="1014413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D217AC77-8BD3-4A70-B2B0-AAEA09FF50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57388" y="862013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altLang="en-US" sz="2800" b="1">
                <a:solidFill>
                  <a:srgbClr val="0096D6"/>
                </a:solidFill>
                <a:cs typeface="Aparajita" panose="02020603050405020304" pitchFamily="18" charset="0"/>
              </a:rPr>
              <a:t>Resources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AC0F29FD-0CC4-4B2E-9E41-D20034678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213" y="1628776"/>
            <a:ext cx="8489950" cy="504031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ct val="20000"/>
              </a:spcBef>
              <a:buClr>
                <a:srgbClr val="007AC3"/>
              </a:buClr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rgbClr val="007AC3"/>
              </a:buClr>
              <a:buFont typeface="Frutiger"/>
              <a:buChar char="–"/>
              <a:defRPr sz="28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rgbClr val="007AC3"/>
              </a:buClr>
              <a:buChar char="•"/>
              <a:defRPr sz="24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007AC3"/>
              </a:buClr>
              <a:buFont typeface="Frutiger"/>
              <a:buChar char="–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54E97"/>
              </a:buClr>
              <a:buFont typeface="Frutiger"/>
              <a:buChar char="»"/>
              <a:defRPr sz="2000">
                <a:solidFill>
                  <a:schemeClr val="tx1"/>
                </a:solidFill>
                <a:latin typeface="Frutiger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ATS PR Assembly Journal club webinar: </a:t>
            </a:r>
          </a:p>
          <a:p>
            <a:pPr marL="36195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Blackstock et al. "Chronic obstructive pulmonary disease education in pulmonary rehabilitation. An official American thoracic society/thoracic society of Australia and New Zealand/Canadian thoracic society/</a:t>
            </a:r>
            <a:r>
              <a:rPr kumimoji="0" lang="en-US" alt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british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 thoracic society workshop report." </a:t>
            </a:r>
            <a:r>
              <a:rPr kumimoji="0" lang="en-US" alt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Annals of the American Thoracic Society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15.7 (2018): 769-784: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  <a:hlinkClick r:id="rId3"/>
              </a:rPr>
              <a:t>https://www.thoracic.org/members/assemblies/assemblies/pr/journal-club/chronic-obstructive-pulmonary-disease-education.php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Summary of above paper: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  <a:hlinkClick r:id="rId4"/>
              </a:rPr>
              <a:t>https://www.thoracic.org/members/assemblies/assemblies/pr/quarterly-bite/education-in-pulmonary-rehabilitation-learning-about-learning.php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</a:rPr>
              <a:t>Information on outcome measures: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"/>
                <a:ea typeface="MS PGothic" panose="020B0600070205080204" pitchFamily="34" charset="-128"/>
                <a:cs typeface="+mn-cs"/>
                <a:hlinkClick r:id="rId5"/>
              </a:rPr>
              <a:t>https://www.thoracic.org/members/assemblies/assemblies/pr/outcome-measures/learning-outcomes.php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AC3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C7713E3C-625C-4840-BA81-DB22F9D6F785}"/>
              </a:ext>
            </a:extLst>
          </p:cNvPr>
          <p:cNvSpPr/>
          <p:nvPr/>
        </p:nvSpPr>
        <p:spPr>
          <a:xfrm>
            <a:off x="6357939" y="188914"/>
            <a:ext cx="1017587" cy="10191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BD13537-7448-49C2-BA39-F3A0B7163321}"/>
              </a:ext>
            </a:extLst>
          </p:cNvPr>
          <p:cNvSpPr/>
          <p:nvPr/>
        </p:nvSpPr>
        <p:spPr>
          <a:xfrm>
            <a:off x="7581901" y="238125"/>
            <a:ext cx="1235075" cy="92075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utiger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63494" name="Picture 15" descr="A picture containing ball, food, drawing, room&#10;&#10;Description automatically generated">
            <a:extLst>
              <a:ext uri="{FF2B5EF4-FFF2-40B4-BE49-F238E27FC236}">
                <a16:creationId xmlns:a16="http://schemas.microsoft.com/office/drawing/2014/main" id="{CF39F214-ABD0-492C-A605-C50B6FF69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192089"/>
            <a:ext cx="1014413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8a0271d0-6515-4f04-8597-d0d27fe22ea3"/>
</p:tagLst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PowerPoint presentation with logo">
  <a:themeElements>
    <a:clrScheme name="2_PowerPoint presentation with 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PowerPoint presentation with logo">
      <a:majorFont>
        <a:latin typeface="Frutiger"/>
        <a:ea typeface=""/>
        <a:cs typeface=""/>
      </a:majorFont>
      <a:minorFont>
        <a:latin typeface="Frutig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2_PowerPoint presentation with 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werPoint presentation with 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werPoint presentation with 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werPoint presentation with 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werPoint presentation with 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owerPoint presentation with 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werPoint presentation with 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werPoint presentation with 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werPoint presentation with 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werPoint presentation with 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werPoint presentation with 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owerPoint presentation with 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2410</Words>
  <Application>Microsoft Office PowerPoint</Application>
  <PresentationFormat>Widescreen</PresentationFormat>
  <Paragraphs>121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Frutiger</vt:lpstr>
      <vt:lpstr>4_Office Theme</vt:lpstr>
      <vt:lpstr>2_Office Theme</vt:lpstr>
      <vt:lpstr>2_PowerPoint presentation with logo</vt:lpstr>
      <vt:lpstr>References </vt:lpstr>
      <vt:lpstr>References </vt:lpstr>
      <vt:lpstr>What is resistance training?</vt:lpstr>
      <vt:lpstr>Resistance training prescription: strength</vt:lpstr>
      <vt:lpstr>Resistance training prescription: endurance</vt:lpstr>
      <vt:lpstr>Education in PR: assessment</vt:lpstr>
      <vt:lpstr>Education in PR: assessment</vt:lpstr>
      <vt:lpstr>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References </dc:title>
  <dc:creator>Tim Redman</dc:creator>
  <cp:lastModifiedBy>Tim Redman</cp:lastModifiedBy>
  <cp:revision>1</cp:revision>
  <dcterms:created xsi:type="dcterms:W3CDTF">2021-03-18T11:31:49Z</dcterms:created>
  <dcterms:modified xsi:type="dcterms:W3CDTF">2021-03-18T11:39:33Z</dcterms:modified>
</cp:coreProperties>
</file>