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4221" r:id="rId2"/>
    <p:sldMasterId id="2147483660" r:id="rId3"/>
  </p:sldMasterIdLst>
  <p:notesMasterIdLst>
    <p:notesMasterId r:id="rId66"/>
  </p:notesMasterIdLst>
  <p:handoutMasterIdLst>
    <p:handoutMasterId r:id="rId67"/>
  </p:handoutMasterIdLst>
  <p:sldIdLst>
    <p:sldId id="260" r:id="rId4"/>
    <p:sldId id="269" r:id="rId5"/>
    <p:sldId id="328"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330" r:id="rId24"/>
    <p:sldId id="288" r:id="rId25"/>
    <p:sldId id="289" r:id="rId26"/>
    <p:sldId id="331" r:id="rId27"/>
    <p:sldId id="290" r:id="rId28"/>
    <p:sldId id="291" r:id="rId29"/>
    <p:sldId id="292" r:id="rId30"/>
    <p:sldId id="293" r:id="rId31"/>
    <p:sldId id="294" r:id="rId32"/>
    <p:sldId id="295" r:id="rId33"/>
    <p:sldId id="296" r:id="rId34"/>
    <p:sldId id="297" r:id="rId35"/>
    <p:sldId id="298" r:id="rId36"/>
    <p:sldId id="299" r:id="rId37"/>
    <p:sldId id="300" r:id="rId38"/>
    <p:sldId id="301" r:id="rId39"/>
    <p:sldId id="302" r:id="rId40"/>
    <p:sldId id="304" r:id="rId41"/>
    <p:sldId id="305" r:id="rId42"/>
    <p:sldId id="306" r:id="rId43"/>
    <p:sldId id="307" r:id="rId44"/>
    <p:sldId id="329" r:id="rId45"/>
    <p:sldId id="308" r:id="rId46"/>
    <p:sldId id="309" r:id="rId47"/>
    <p:sldId id="310" r:id="rId48"/>
    <p:sldId id="311" r:id="rId49"/>
    <p:sldId id="312" r:id="rId50"/>
    <p:sldId id="313" r:id="rId51"/>
    <p:sldId id="314" r:id="rId52"/>
    <p:sldId id="315" r:id="rId53"/>
    <p:sldId id="316" r:id="rId54"/>
    <p:sldId id="317" r:id="rId55"/>
    <p:sldId id="318" r:id="rId56"/>
    <p:sldId id="319" r:id="rId57"/>
    <p:sldId id="320" r:id="rId58"/>
    <p:sldId id="321" r:id="rId59"/>
    <p:sldId id="322" r:id="rId60"/>
    <p:sldId id="323" r:id="rId61"/>
    <p:sldId id="324" r:id="rId62"/>
    <p:sldId id="325" r:id="rId63"/>
    <p:sldId id="326" r:id="rId64"/>
    <p:sldId id="327" r:id="rId65"/>
  </p:sldIdLst>
  <p:sldSz cx="9144000" cy="6858000" type="screen4x3"/>
  <p:notesSz cx="6797675" cy="987266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09">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71" autoAdjust="0"/>
    <p:restoredTop sz="58961" autoAdjust="0"/>
  </p:normalViewPr>
  <p:slideViewPr>
    <p:cSldViewPr>
      <p:cViewPr varScale="1">
        <p:scale>
          <a:sx n="71" d="100"/>
          <a:sy n="71" d="100"/>
        </p:scale>
        <p:origin x="2604"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4" d="100"/>
          <a:sy n="64" d="100"/>
        </p:scale>
        <p:origin x="-2964" y="-114"/>
      </p:cViewPr>
      <p:guideLst>
        <p:guide orient="horz" pos="3109"/>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handoutMaster" Target="handoutMasters/handout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vl1pPr>
          </a:lstStyle>
          <a:p>
            <a:pPr>
              <a:defRPr/>
            </a:pPr>
            <a:fld id="{E30DDA2E-FD12-400A-BCFA-B9EFB07B97DD}" type="datetimeFigureOut">
              <a:rPr lang="en-GB"/>
              <a:pPr>
                <a:defRPr/>
              </a:pPr>
              <a:t>11/10/2018</a:t>
            </a:fld>
            <a:endParaRPr lang="en-GB"/>
          </a:p>
        </p:txBody>
      </p:sp>
      <p:sp>
        <p:nvSpPr>
          <p:cNvPr id="4" name="Footer Placeholder 3"/>
          <p:cNvSpPr>
            <a:spLocks noGrp="1"/>
          </p:cNvSpPr>
          <p:nvPr>
            <p:ph type="ftr" sz="quarter" idx="2"/>
          </p:nvPr>
        </p:nvSpPr>
        <p:spPr>
          <a:xfrm>
            <a:off x="0" y="9377363"/>
            <a:ext cx="2946400" cy="493712"/>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849688" y="9377363"/>
            <a:ext cx="2946400" cy="493712"/>
          </a:xfrm>
          <a:prstGeom prst="rect">
            <a:avLst/>
          </a:prstGeom>
        </p:spPr>
        <p:txBody>
          <a:bodyPr vert="horz" lIns="91440" tIns="45720" rIns="91440" bIns="45720" rtlCol="0" anchor="b"/>
          <a:lstStyle>
            <a:lvl1pPr algn="r">
              <a:defRPr sz="1200"/>
            </a:lvl1pPr>
          </a:lstStyle>
          <a:p>
            <a:pPr>
              <a:defRPr/>
            </a:pPr>
            <a:fld id="{719186E1-3E02-43F9-B006-AAF4ABB5E889}" type="slidenum">
              <a:rPr lang="en-GB"/>
              <a:pPr>
                <a:defRPr/>
              </a:pPr>
              <a:t>‹#›</a:t>
            </a:fld>
            <a:endParaRPr lang="en-GB"/>
          </a:p>
        </p:txBody>
      </p:sp>
    </p:spTree>
    <p:extLst>
      <p:ext uri="{BB962C8B-B14F-4D97-AF65-F5344CB8AC3E}">
        <p14:creationId xmlns:p14="http://schemas.microsoft.com/office/powerpoint/2010/main" val="4780310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GB"/>
          </a:p>
        </p:txBody>
      </p:sp>
      <p:sp>
        <p:nvSpPr>
          <p:cNvPr id="55299" name="Rectangle 3"/>
          <p:cNvSpPr>
            <a:spLocks noGrp="1" noChangeArrowheads="1"/>
          </p:cNvSpPr>
          <p:nvPr>
            <p:ph type="dt" idx="1"/>
          </p:nvPr>
        </p:nvSpPr>
        <p:spPr bwMode="auto">
          <a:xfrm>
            <a:off x="3849688" y="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3333F724-4E63-46B0-A6A1-CDB3FB7E77F4}" type="datetimeFigureOut">
              <a:rPr lang="en-GB"/>
              <a:pPr>
                <a:defRPr/>
              </a:pPr>
              <a:t>11/10/2018</a:t>
            </a:fld>
            <a:endParaRPr lang="en-GB"/>
          </a:p>
        </p:txBody>
      </p:sp>
      <p:sp>
        <p:nvSpPr>
          <p:cNvPr id="68612" name="Rectangle 4"/>
          <p:cNvSpPr>
            <a:spLocks noGrp="1" noRot="1" noChangeAspect="1" noChangeArrowheads="1" noTextEdit="1"/>
          </p:cNvSpPr>
          <p:nvPr>
            <p:ph type="sldImg" idx="2"/>
          </p:nvPr>
        </p:nvSpPr>
        <p:spPr bwMode="auto">
          <a:xfrm>
            <a:off x="930275" y="739775"/>
            <a:ext cx="4937125" cy="370363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5301" name="Rectangle 5"/>
          <p:cNvSpPr>
            <a:spLocks noGrp="1" noChangeArrowheads="1"/>
          </p:cNvSpPr>
          <p:nvPr>
            <p:ph type="body" sz="quarter" idx="3"/>
          </p:nvPr>
        </p:nvSpPr>
        <p:spPr bwMode="auto">
          <a:xfrm>
            <a:off x="679450" y="4689475"/>
            <a:ext cx="5438775" cy="444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55302" name="Rectangle 6"/>
          <p:cNvSpPr>
            <a:spLocks noGrp="1" noChangeArrowheads="1"/>
          </p:cNvSpPr>
          <p:nvPr>
            <p:ph type="ftr" sz="quarter" idx="4"/>
          </p:nvPr>
        </p:nvSpPr>
        <p:spPr bwMode="auto">
          <a:xfrm>
            <a:off x="0" y="9377363"/>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GB"/>
          </a:p>
        </p:txBody>
      </p:sp>
      <p:sp>
        <p:nvSpPr>
          <p:cNvPr id="55303" name="Rectangle 7"/>
          <p:cNvSpPr>
            <a:spLocks noGrp="1" noChangeArrowheads="1"/>
          </p:cNvSpPr>
          <p:nvPr>
            <p:ph type="sldNum" sz="quarter" idx="5"/>
          </p:nvPr>
        </p:nvSpPr>
        <p:spPr bwMode="auto">
          <a:xfrm>
            <a:off x="3849688" y="9377363"/>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C4F41CD6-B195-4436-8AAC-FECECBA50775}" type="slidenum">
              <a:rPr lang="en-GB"/>
              <a:pPr>
                <a:defRPr/>
              </a:pPr>
              <a:t>‹#›</a:t>
            </a:fld>
            <a:endParaRPr lang="en-GB"/>
          </a:p>
        </p:txBody>
      </p:sp>
    </p:spTree>
    <p:extLst>
      <p:ext uri="{BB962C8B-B14F-4D97-AF65-F5344CB8AC3E}">
        <p14:creationId xmlns:p14="http://schemas.microsoft.com/office/powerpoint/2010/main" val="16102098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www.smokinginengland.info/"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1002FCF-2F7A-471C-96B5-4BF84159C9C8}" type="slidenum">
              <a:rPr lang="en-US" altLang="en-US" smtClean="0">
                <a:latin typeface="Arial" charset="0"/>
              </a:rPr>
              <a:pPr eaLnBrk="1" hangingPunct="1">
                <a:spcBef>
                  <a:spcPct val="0"/>
                </a:spcBef>
              </a:pPr>
              <a:t>1</a:t>
            </a:fld>
            <a:endParaRPr lang="en-US" altLang="en-US" smtClean="0">
              <a:latin typeface="Arial"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extLst>
      <p:ext uri="{BB962C8B-B14F-4D97-AF65-F5344CB8AC3E}">
        <p14:creationId xmlns:p14="http://schemas.microsoft.com/office/powerpoint/2010/main" val="33153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A19C69C-A6DD-45E9-85CD-8B3740F44D51}" type="slidenum">
              <a:rPr lang="en-US" altLang="en-US" smtClean="0">
                <a:latin typeface="Arial" charset="0"/>
              </a:rPr>
              <a:pPr eaLnBrk="1" hangingPunct="1">
                <a:spcBef>
                  <a:spcPct val="0"/>
                </a:spcBef>
              </a:pPr>
              <a:t>2</a:t>
            </a:fld>
            <a:endParaRPr lang="en-US" altLang="en-US" smtClean="0">
              <a:latin typeface="Arial"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altLang="en-US" sz="1100" dirty="0" smtClean="0">
                <a:latin typeface="Arial" charset="0"/>
                <a:cs typeface="Arial" charset="0"/>
              </a:rPr>
              <a:t>Aim: to ensure that all NHS staff directly involved with patient care meet a basic set of core competencies to enable them to identify and support smokers who want to stop smoking.</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altLang="en-US" sz="1100" dirty="0" smtClean="0">
              <a:latin typeface="Arial" charset="0"/>
              <a:cs typeface="Arial" charset="0"/>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altLang="en-US" sz="1100" dirty="0" smtClean="0"/>
              <a:t>This talk is mostly aimed at staff in secondary care and will be relevant for doctors, pharmacists, nurses, (including ward nurses, theatre nurses, outpatient nurses, nurse specialists in all areas) allied health professionals and health care assistants.</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altLang="en-US" sz="1100" dirty="0" smtClean="0">
              <a:latin typeface="Arial" charset="0"/>
              <a:cs typeface="Arial" charset="0"/>
            </a:endParaRPr>
          </a:p>
          <a:p>
            <a:pPr eaLnBrk="1" hangingPunct="1"/>
            <a:endParaRPr lang="en-US" altLang="en-US" sz="1100" dirty="0" smtClean="0"/>
          </a:p>
        </p:txBody>
      </p:sp>
    </p:spTree>
    <p:extLst>
      <p:ext uri="{BB962C8B-B14F-4D97-AF65-F5344CB8AC3E}">
        <p14:creationId xmlns:p14="http://schemas.microsoft.com/office/powerpoint/2010/main" val="2256935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593019E-8A04-454C-8802-659FE09C1907}" type="slidenum">
              <a:rPr lang="en-US" altLang="en-US" smtClean="0">
                <a:latin typeface="Arial" charset="0"/>
              </a:rPr>
              <a:pPr eaLnBrk="1" hangingPunct="1">
                <a:spcBef>
                  <a:spcPct val="0"/>
                </a:spcBef>
              </a:pPr>
              <a:t>3</a:t>
            </a:fld>
            <a:endParaRPr lang="en-US" altLang="en-US" smtClean="0">
              <a:latin typeface="Arial" charset="0"/>
            </a:endParaRPr>
          </a:p>
        </p:txBody>
      </p:sp>
      <p:sp>
        <p:nvSpPr>
          <p:cNvPr id="73731"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smtClean="0"/>
              <a:t>A key aspect of tackling smoking cessation is the</a:t>
            </a:r>
            <a:r>
              <a:rPr lang="en-US" altLang="en-US" baseline="0" dirty="0" smtClean="0"/>
              <a:t> ‘3 A’s’ approach, which encourages health workers to address smoking with all their patients. </a:t>
            </a:r>
          </a:p>
          <a:p>
            <a:pPr eaLnBrk="1" hangingPunct="1">
              <a:defRPr/>
            </a:pPr>
            <a:endParaRPr lang="en-US" altLang="en-US" baseline="0" dirty="0" smtClean="0"/>
          </a:p>
          <a:p>
            <a:pPr eaLnBrk="1" hangingPunct="1">
              <a:defRPr/>
            </a:pPr>
            <a:r>
              <a:rPr lang="en-US" altLang="en-US" baseline="0" dirty="0" smtClean="0"/>
              <a:t>Brief chats between people who smoke and health care professionals about quitting can be very effective. These can be </a:t>
            </a:r>
            <a:r>
              <a:rPr lang="en-US" altLang="en-US" baseline="0" dirty="0" err="1" smtClean="0"/>
              <a:t>personalised</a:t>
            </a:r>
            <a:r>
              <a:rPr lang="en-US" altLang="en-US" baseline="0" dirty="0" smtClean="0"/>
              <a:t>, </a:t>
            </a:r>
            <a:r>
              <a:rPr lang="en-US" altLang="en-US" baseline="0" dirty="0" err="1" smtClean="0"/>
              <a:t>ie</a:t>
            </a:r>
            <a:r>
              <a:rPr lang="en-US" altLang="en-US" baseline="0" dirty="0" smtClean="0"/>
              <a:t> linked to their presenting health condition, or given opportunistically to improve their overall health – but the key thing is to ASK about smoking, give some BRIEF ADVICE, and then ACT by providing support, usually referral to a dedicated stop smoking service. </a:t>
            </a:r>
          </a:p>
          <a:p>
            <a:pPr eaLnBrk="1" hangingPunct="1">
              <a:defRPr/>
            </a:pPr>
            <a:endParaRPr lang="en-US" altLang="en-US" baseline="0" dirty="0" smtClean="0"/>
          </a:p>
        </p:txBody>
      </p:sp>
    </p:spTree>
    <p:extLst>
      <p:ext uri="{BB962C8B-B14F-4D97-AF65-F5344CB8AC3E}">
        <p14:creationId xmlns:p14="http://schemas.microsoft.com/office/powerpoint/2010/main" val="40850873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A9FC9D7-0AD5-4D51-9EED-11EAFAEA8CFD}" type="slidenum">
              <a:rPr lang="en-US" altLang="en-US" smtClean="0">
                <a:latin typeface="Arial" charset="0"/>
              </a:rPr>
              <a:pPr eaLnBrk="1" hangingPunct="1">
                <a:spcBef>
                  <a:spcPct val="0"/>
                </a:spcBef>
              </a:pPr>
              <a:t>4</a:t>
            </a:fld>
            <a:endParaRPr lang="en-US" altLang="en-US" smtClean="0">
              <a:latin typeface="Arial"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t>The aims of this presentation are to cover the core knowledge, skills and attitudes needed by all healthcare professionals to deliver good, brief, individual advice on stopping smoking. </a:t>
            </a:r>
          </a:p>
          <a:p>
            <a:pPr eaLnBrk="1" hangingPunct="1"/>
            <a:endParaRPr lang="en-US" altLang="en-US" dirty="0" smtClean="0"/>
          </a:p>
          <a:p>
            <a:pPr eaLnBrk="1" hangingPunct="1"/>
            <a:r>
              <a:rPr lang="en-US" altLang="en-US" dirty="0" smtClean="0"/>
              <a:t>Additional slides at the end of the presentation may be useful for specialty-specific advice (slides 38-46) and should help health professionals who are able to prescribe (slides 47-60).</a:t>
            </a:r>
          </a:p>
          <a:p>
            <a:pPr eaLnBrk="1" hangingPunct="1"/>
            <a:endParaRPr lang="en-US" altLang="en-US" dirty="0" smtClean="0"/>
          </a:p>
          <a:p>
            <a:pPr eaLnBrk="1" hangingPunct="1"/>
            <a:r>
              <a:rPr lang="en-US" altLang="en-US" dirty="0" smtClean="0"/>
              <a:t>A summary slide (slide 61)</a:t>
            </a:r>
            <a:r>
              <a:rPr lang="en-US" altLang="en-US" baseline="0" dirty="0" smtClean="0"/>
              <a:t> can be used at the end of the presentation. </a:t>
            </a:r>
            <a:endParaRPr lang="en-US" altLang="en-US" dirty="0" smtClean="0"/>
          </a:p>
        </p:txBody>
      </p:sp>
    </p:spTree>
    <p:extLst>
      <p:ext uri="{BB962C8B-B14F-4D97-AF65-F5344CB8AC3E}">
        <p14:creationId xmlns:p14="http://schemas.microsoft.com/office/powerpoint/2010/main" val="36079654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8A7BFBF-80B0-4726-A38D-9BF3110A9C16}" type="slidenum">
              <a:rPr lang="en-US" altLang="en-US" smtClean="0">
                <a:latin typeface="Arial" charset="0"/>
              </a:rPr>
              <a:pPr eaLnBrk="1" hangingPunct="1">
                <a:spcBef>
                  <a:spcPct val="0"/>
                </a:spcBef>
              </a:pPr>
              <a:t>5</a:t>
            </a:fld>
            <a:endParaRPr lang="en-US" altLang="en-US" smtClean="0">
              <a:latin typeface="Arial"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US" altLang="en-US" dirty="0" smtClean="0"/>
              <a:t>This talk covers briefly the effects of smoking on health, the implications of addiction to nicotine - the main reason that most smokers smoke - plus smoking cessation strategies that are proven to help people to stop successfully. </a:t>
            </a:r>
          </a:p>
          <a:p>
            <a:pPr marL="171450" indent="-171450" eaLnBrk="1" hangingPunct="1">
              <a:buFontTx/>
              <a:buChar char="-"/>
            </a:pPr>
            <a:r>
              <a:rPr lang="en-US" altLang="en-US" dirty="0" smtClean="0"/>
              <a:t>Presenters should also be aware of local services available, and these may vary from area to area.</a:t>
            </a:r>
          </a:p>
        </p:txBody>
      </p:sp>
    </p:spTree>
    <p:extLst>
      <p:ext uri="{BB962C8B-B14F-4D97-AF65-F5344CB8AC3E}">
        <p14:creationId xmlns:p14="http://schemas.microsoft.com/office/powerpoint/2010/main" val="4652300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F601961-84C4-4139-B7C0-FB07DDEF19BF}" type="slidenum">
              <a:rPr lang="en-US" altLang="en-US" smtClean="0">
                <a:latin typeface="Arial" charset="0"/>
              </a:rPr>
              <a:pPr eaLnBrk="1" hangingPunct="1">
                <a:spcBef>
                  <a:spcPct val="0"/>
                </a:spcBef>
              </a:pPr>
              <a:t>6</a:t>
            </a:fld>
            <a:endParaRPr lang="en-US" altLang="en-US" smtClean="0">
              <a:latin typeface="Arial" charset="0"/>
            </a:endParaRPr>
          </a:p>
        </p:txBody>
      </p:sp>
      <p:sp>
        <p:nvSpPr>
          <p:cNvPr id="76803"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GB" altLang="en-US" dirty="0" smtClean="0"/>
              <a:t>There are around 10 million adult smokers in the UK – about a sixth</a:t>
            </a:r>
            <a:r>
              <a:rPr lang="en-GB" altLang="en-US" baseline="0" dirty="0" smtClean="0"/>
              <a:t> </a:t>
            </a:r>
            <a:r>
              <a:rPr lang="en-GB" altLang="en-US" dirty="0" smtClean="0"/>
              <a:t>of the total</a:t>
            </a:r>
            <a:r>
              <a:rPr lang="en-GB" altLang="en-US" baseline="0" dirty="0" smtClean="0"/>
              <a:t> UK </a:t>
            </a:r>
            <a:r>
              <a:rPr lang="en-GB" altLang="en-US" dirty="0" smtClean="0"/>
              <a:t>population. </a:t>
            </a:r>
          </a:p>
          <a:p>
            <a:pPr marL="0" indent="0" eaLnBrk="1" hangingPunct="1">
              <a:buFontTx/>
              <a:buNone/>
              <a:defRPr/>
            </a:pPr>
            <a:endParaRPr lang="en-GB" altLang="en-US" dirty="0" smtClean="0"/>
          </a:p>
          <a:p>
            <a:pPr marL="171450" indent="-171450" eaLnBrk="1" hangingPunct="1">
              <a:buFontTx/>
              <a:buChar char="-"/>
              <a:defRPr/>
            </a:pPr>
            <a:r>
              <a:rPr lang="en-GB" altLang="en-US" dirty="0" smtClean="0"/>
              <a:t>For some time, it has been said</a:t>
            </a:r>
            <a:r>
              <a:rPr lang="en-GB" altLang="en-US" baseline="0" dirty="0" smtClean="0"/>
              <a:t> that smoking </a:t>
            </a:r>
            <a:r>
              <a:rPr lang="en-GB" altLang="en-US" dirty="0" smtClean="0"/>
              <a:t>causes 100,000 deaths per year in the UK. Recent estimates put this closer to 80,000 deaths, which is still over </a:t>
            </a:r>
            <a:r>
              <a:rPr lang="en-GB" altLang="en-US" u="sng" dirty="0" smtClean="0"/>
              <a:t>9 deaths per hour</a:t>
            </a:r>
          </a:p>
          <a:p>
            <a:pPr marL="171450" indent="-171450" eaLnBrk="1" hangingPunct="1">
              <a:buFontTx/>
              <a:buChar char="-"/>
              <a:defRPr/>
            </a:pPr>
            <a:r>
              <a:rPr lang="en-GB" altLang="en-US" dirty="0" smtClean="0"/>
              <a:t>Smoking is the leading cause of preventable death and disease in the UK – more than obesity, alcohol, illicit drugs, road traffic accidents and HIV infection combined. </a:t>
            </a:r>
          </a:p>
          <a:p>
            <a:pPr marL="171450" indent="-171450" eaLnBrk="1" hangingPunct="1">
              <a:buFontTx/>
              <a:buChar char="-"/>
              <a:defRPr/>
            </a:pPr>
            <a:r>
              <a:rPr lang="en-GB" altLang="en-US" dirty="0" smtClean="0"/>
              <a:t>In 2013, 17% of deaths of adults aged 35 and over in England were estimated to be attributable to smoking.</a:t>
            </a:r>
          </a:p>
          <a:p>
            <a:pPr marL="171450" indent="-171450" eaLnBrk="1" hangingPunct="1">
              <a:buFontTx/>
              <a:buChar char="-"/>
              <a:defRPr/>
            </a:pPr>
            <a:r>
              <a:rPr lang="en-GB" altLang="en-US" sz="2200" dirty="0" smtClean="0">
                <a:latin typeface="Arial" panose="020B0604020202020204" pitchFamily="34" charset="0"/>
                <a:cs typeface="Arial" panose="020B0604020202020204" pitchFamily="34" charset="0"/>
              </a:rPr>
              <a:t>Smoking causes: </a:t>
            </a:r>
          </a:p>
          <a:p>
            <a:pPr lvl="1" eaLnBrk="1" hangingPunct="1">
              <a:buClr>
                <a:schemeClr val="accent1">
                  <a:lumMod val="50000"/>
                </a:schemeClr>
              </a:buClr>
              <a:defRPr/>
            </a:pPr>
            <a:r>
              <a:rPr lang="en-GB" altLang="en-US" sz="2200" dirty="0" smtClean="0">
                <a:solidFill>
                  <a:schemeClr val="hlink"/>
                </a:solidFill>
                <a:latin typeface="Arial" panose="020B0604020202020204" pitchFamily="34" charset="0"/>
                <a:cs typeface="Arial" panose="020B0604020202020204" pitchFamily="34" charset="0"/>
              </a:rPr>
              <a:t>35%</a:t>
            </a:r>
            <a:r>
              <a:rPr lang="en-GB" altLang="en-US" sz="2200" dirty="0" smtClean="0">
                <a:latin typeface="Arial" panose="020B0604020202020204" pitchFamily="34" charset="0"/>
                <a:cs typeface="Arial" panose="020B0604020202020204" pitchFamily="34" charset="0"/>
              </a:rPr>
              <a:t> of all respiratory deaths</a:t>
            </a:r>
          </a:p>
          <a:p>
            <a:pPr lvl="1" eaLnBrk="1" hangingPunct="1">
              <a:buClr>
                <a:schemeClr val="accent1">
                  <a:lumMod val="50000"/>
                </a:schemeClr>
              </a:buClr>
              <a:defRPr/>
            </a:pPr>
            <a:r>
              <a:rPr lang="en-GB" altLang="en-US" sz="2200" dirty="0" smtClean="0">
                <a:solidFill>
                  <a:schemeClr val="hlink"/>
                </a:solidFill>
                <a:latin typeface="Arial" panose="020B0604020202020204" pitchFamily="34" charset="0"/>
                <a:cs typeface="Arial" panose="020B0604020202020204" pitchFamily="34" charset="0"/>
              </a:rPr>
              <a:t>27%</a:t>
            </a:r>
            <a:r>
              <a:rPr lang="en-GB" altLang="en-US" sz="2200" dirty="0" smtClean="0">
                <a:latin typeface="Arial" panose="020B0604020202020204" pitchFamily="34" charset="0"/>
                <a:cs typeface="Arial" panose="020B0604020202020204" pitchFamily="34" charset="0"/>
              </a:rPr>
              <a:t> of all cancer deaths</a:t>
            </a:r>
          </a:p>
          <a:p>
            <a:pPr lvl="1" eaLnBrk="1" hangingPunct="1">
              <a:buClr>
                <a:schemeClr val="accent1">
                  <a:lumMod val="50000"/>
                </a:schemeClr>
              </a:buClr>
              <a:defRPr/>
            </a:pPr>
            <a:r>
              <a:rPr lang="en-GB" altLang="en-US" sz="2200" dirty="0" smtClean="0">
                <a:solidFill>
                  <a:schemeClr val="hlink"/>
                </a:solidFill>
                <a:latin typeface="Arial" panose="020B0604020202020204" pitchFamily="34" charset="0"/>
                <a:cs typeface="Arial" panose="020B0604020202020204" pitchFamily="34" charset="0"/>
              </a:rPr>
              <a:t>13%</a:t>
            </a:r>
            <a:r>
              <a:rPr lang="en-GB" altLang="en-US" sz="2200" dirty="0" smtClean="0">
                <a:latin typeface="Arial" panose="020B0604020202020204" pitchFamily="34" charset="0"/>
                <a:cs typeface="Arial" panose="020B0604020202020204" pitchFamily="34" charset="0"/>
              </a:rPr>
              <a:t> of all circulatory disease deaths</a:t>
            </a:r>
            <a:endParaRPr lang="en-GB" altLang="en-US" dirty="0" smtClean="0"/>
          </a:p>
          <a:p>
            <a:pPr marL="171450" indent="-171450" eaLnBrk="1" hangingPunct="1">
              <a:buFontTx/>
              <a:buChar char="-"/>
              <a:defRPr/>
            </a:pPr>
            <a:r>
              <a:rPr lang="en-GB" altLang="en-US" dirty="0" smtClean="0"/>
              <a:t>Half of smokers die from their smoking – ref Doll 1994 British Doctors Study (BMJ). After age 35, you lose 3 months of life expectancy for each year of continued smoking.</a:t>
            </a:r>
          </a:p>
          <a:p>
            <a:pPr eaLnBrk="1" hangingPunct="1">
              <a:defRPr/>
            </a:pPr>
            <a:endParaRPr lang="en-GB" altLang="en-US" dirty="0" smtClean="0"/>
          </a:p>
          <a:p>
            <a:pPr eaLnBrk="1" hangingPunct="1">
              <a:defRPr/>
            </a:pPr>
            <a:r>
              <a:rPr lang="en-GB" altLang="en-US" dirty="0" smtClean="0"/>
              <a:t>References:</a:t>
            </a:r>
          </a:p>
          <a:p>
            <a:pPr marL="171450" indent="-171450" eaLnBrk="1" hangingPunct="1">
              <a:buFontTx/>
              <a:buChar char="-"/>
              <a:defRPr/>
            </a:pPr>
            <a:r>
              <a:rPr lang="en-GB" altLang="en-US" dirty="0" smtClean="0"/>
              <a:t>ASH factsheet ‘Smoking statistics’ November 2015.</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GB" altLang="en-US" dirty="0" smtClean="0"/>
              <a:t>ASH factsheet ‘Smoking and disease’ June 2015.</a:t>
            </a:r>
          </a:p>
          <a:p>
            <a:pPr marL="171450" indent="-171450" eaLnBrk="1" hangingPunct="1">
              <a:buFontTx/>
              <a:buChar char="-"/>
              <a:defRPr/>
            </a:pPr>
            <a:r>
              <a:rPr lang="en-GB" altLang="en-US" dirty="0" smtClean="0"/>
              <a:t>Doll </a:t>
            </a:r>
            <a:r>
              <a:rPr lang="en-GB" altLang="en-US" i="1" dirty="0" smtClean="0"/>
              <a:t>et al</a:t>
            </a:r>
            <a:r>
              <a:rPr lang="en-GB" altLang="en-US" dirty="0" smtClean="0"/>
              <a:t> (1994) </a:t>
            </a:r>
            <a:r>
              <a:rPr lang="en-GB" dirty="0" smtClean="0"/>
              <a:t>Mortality in relation to smoking: 50 years’ observations on male British doctors. BMJ. 309(6959):901-11.. doi:10.1136/bmj.38142.554479.AE</a:t>
            </a:r>
          </a:p>
          <a:p>
            <a:pPr marL="171450" indent="-171450" eaLnBrk="1" hangingPunct="1">
              <a:buFontTx/>
              <a:buChar char="-"/>
              <a:defRPr/>
            </a:pPr>
            <a:r>
              <a:rPr lang="en-GB" altLang="en-US" dirty="0" err="1" smtClean="0"/>
              <a:t>Jha</a:t>
            </a:r>
            <a:r>
              <a:rPr lang="en-GB" altLang="en-US" dirty="0" smtClean="0"/>
              <a:t> </a:t>
            </a:r>
            <a:r>
              <a:rPr lang="en-GB" altLang="en-US" i="1" dirty="0" smtClean="0"/>
              <a:t>et al </a:t>
            </a:r>
            <a:r>
              <a:rPr lang="en-GB" altLang="en-US" dirty="0" smtClean="0"/>
              <a:t>(2013) 21</a:t>
            </a:r>
            <a:r>
              <a:rPr lang="en-GB" altLang="en-US" baseline="30000" dirty="0" smtClean="0"/>
              <a:t>st</a:t>
            </a:r>
            <a:r>
              <a:rPr lang="en-GB" altLang="en-US" dirty="0" smtClean="0"/>
              <a:t> century hazards of smoking and benefits of cessation on the United States. NEJM. 368:341-50</a:t>
            </a:r>
          </a:p>
        </p:txBody>
      </p:sp>
    </p:spTree>
    <p:extLst>
      <p:ext uri="{BB962C8B-B14F-4D97-AF65-F5344CB8AC3E}">
        <p14:creationId xmlns:p14="http://schemas.microsoft.com/office/powerpoint/2010/main" val="3097685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D371BA9-79CB-45BE-9A9C-80CC4617197D}" type="slidenum">
              <a:rPr lang="en-US" altLang="en-US" smtClean="0">
                <a:latin typeface="Arial" charset="0"/>
              </a:rPr>
              <a:pPr eaLnBrk="1" hangingPunct="1">
                <a:spcBef>
                  <a:spcPct val="0"/>
                </a:spcBef>
              </a:pPr>
              <a:t>7</a:t>
            </a:fld>
            <a:endParaRPr lang="en-US" altLang="en-US" smtClean="0">
              <a:latin typeface="Arial"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Most significant illness caused by smoking are lung cancer, COPD and heart disease, but it also contributes to many other cancers, increases risk of pneumonia, can cause stroke, macular degeneration, osteoporosis, infertility and more.  </a:t>
            </a:r>
          </a:p>
          <a:p>
            <a:pPr eaLnBrk="1" hangingPunct="1"/>
            <a:endParaRPr lang="en-GB" altLang="en-US" smtClean="0"/>
          </a:p>
          <a:p>
            <a:pPr eaLnBrk="1" hangingPunct="1"/>
            <a:r>
              <a:rPr lang="en-GB" altLang="en-US" smtClean="0"/>
              <a:t>Image from CDC Vital Signs document, 2010</a:t>
            </a:r>
          </a:p>
        </p:txBody>
      </p:sp>
    </p:spTree>
    <p:extLst>
      <p:ext uri="{BB962C8B-B14F-4D97-AF65-F5344CB8AC3E}">
        <p14:creationId xmlns:p14="http://schemas.microsoft.com/office/powerpoint/2010/main" val="2401691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54AD350-7BB9-4149-B5B5-B6104566D370}" type="slidenum">
              <a:rPr lang="en-US" altLang="en-US" smtClean="0">
                <a:latin typeface="Arial" charset="0"/>
              </a:rPr>
              <a:pPr eaLnBrk="1" hangingPunct="1">
                <a:spcBef>
                  <a:spcPct val="0"/>
                </a:spcBef>
              </a:pPr>
              <a:t>8</a:t>
            </a:fld>
            <a:endParaRPr lang="en-US" altLang="en-US" smtClean="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Reference: Royal College of Physicians (2010), Passive smoking and children.</a:t>
            </a:r>
          </a:p>
          <a:p>
            <a:pPr eaLnBrk="1" hangingPunct="1"/>
            <a:r>
              <a:rPr lang="en-GB" altLang="en-US" dirty="0" smtClean="0"/>
              <a:t>Deaths in UK, per year. </a:t>
            </a:r>
          </a:p>
          <a:p>
            <a:pPr eaLnBrk="1" hangingPunct="1"/>
            <a:r>
              <a:rPr lang="en-GB" altLang="en-US" dirty="0" smtClean="0"/>
              <a:t>Active maternal smoking = passive smoking to </a:t>
            </a:r>
            <a:r>
              <a:rPr lang="en-GB" altLang="en-US" dirty="0" err="1" smtClean="0"/>
              <a:t>fetus</a:t>
            </a:r>
            <a:r>
              <a:rPr lang="en-GB" altLang="en-US" dirty="0" smtClean="0"/>
              <a:t>.</a:t>
            </a:r>
          </a:p>
        </p:txBody>
      </p:sp>
    </p:spTree>
    <p:extLst>
      <p:ext uri="{BB962C8B-B14F-4D97-AF65-F5344CB8AC3E}">
        <p14:creationId xmlns:p14="http://schemas.microsoft.com/office/powerpoint/2010/main" val="22894960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915111C-3601-4460-81D9-A3F7E297D0DE}" type="slidenum">
              <a:rPr lang="en-US" altLang="en-US" smtClean="0">
                <a:latin typeface="Arial" charset="0"/>
              </a:rPr>
              <a:pPr eaLnBrk="1" hangingPunct="1">
                <a:spcBef>
                  <a:spcPct val="0"/>
                </a:spcBef>
              </a:pPr>
              <a:t>9</a:t>
            </a:fld>
            <a:endParaRPr lang="en-US" altLang="en-US" smtClean="0">
              <a:latin typeface="Arial" charset="0"/>
            </a:endParaRPr>
          </a:p>
        </p:txBody>
      </p:sp>
      <p:sp>
        <p:nvSpPr>
          <p:cNvPr id="79875"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defRPr/>
            </a:pPr>
            <a:r>
              <a:rPr lang="en-GB" dirty="0" smtClean="0"/>
              <a:t>The UK Government White Paper from 1998 emphasised the dangers of smoking clearly in a preface by the then Prime Minister, Tony Blair:</a:t>
            </a:r>
          </a:p>
          <a:p>
            <a:pPr>
              <a:defRPr/>
            </a:pPr>
            <a:r>
              <a:rPr lang="en-GB" dirty="0" smtClean="0"/>
              <a:t>	‘If people chose to stop smoking, they would live longer. Smoking kills.’</a:t>
            </a:r>
          </a:p>
          <a:p>
            <a:pPr marL="171450" indent="-171450">
              <a:buFontTx/>
              <a:buChar char="-"/>
              <a:defRPr/>
            </a:pPr>
            <a:r>
              <a:rPr lang="en-GB" dirty="0" smtClean="0"/>
              <a:t>This paper aimed to establish a downward trend in smoking, by funding smoking cessation services, stopping tobacco sponsorship, and banning poster and print advertising. </a:t>
            </a:r>
          </a:p>
          <a:p>
            <a:pPr marL="171450" indent="-171450">
              <a:buFontTx/>
              <a:buChar char="-"/>
              <a:defRPr/>
            </a:pPr>
            <a:r>
              <a:rPr lang="en-GB" dirty="0" smtClean="0"/>
              <a:t>Subsequent efforts such as the ban on smoking in public places have been major drivers in reducing smoking prevalence. </a:t>
            </a:r>
          </a:p>
          <a:p>
            <a:pPr>
              <a:defRPr/>
            </a:pPr>
            <a:endParaRPr lang="en-GB" dirty="0" smtClean="0"/>
          </a:p>
          <a:p>
            <a:pPr marL="171450" indent="-171450">
              <a:buFontTx/>
              <a:buChar char="-"/>
              <a:defRPr/>
            </a:pPr>
            <a:r>
              <a:rPr lang="en-GB" dirty="0" smtClean="0"/>
              <a:t>However, smoking still causes much harm and costs the UK a considerable amount. It is estimated smoking cost the NHS £2.7 billion in 2006-07, and a 2014 report showed an additional cost to the social care system of £1 billion, due to the increased care needs of smokers.</a:t>
            </a:r>
          </a:p>
          <a:p>
            <a:pPr>
              <a:defRPr/>
            </a:pPr>
            <a:endParaRPr lang="en-GB" dirty="0" smtClean="0"/>
          </a:p>
          <a:p>
            <a:pPr marL="171450" indent="-171450">
              <a:buFontTx/>
              <a:buChar char="-"/>
              <a:defRPr/>
            </a:pPr>
            <a:r>
              <a:rPr lang="en-GB" i="1" dirty="0" smtClean="0"/>
              <a:t>Smoking Still Kills</a:t>
            </a:r>
            <a:r>
              <a:rPr lang="en-GB" dirty="0" smtClean="0"/>
              <a:t>, a report published by ASH in 2015, encouraged the government to publish a new tobacco control plan, committed to tackling inequalities, and with a long-term vision to end the smoking epidemic. The report set targets to reduce smoking in the UK adult population to 13% by 2020 and 9% by 2025.</a:t>
            </a:r>
          </a:p>
          <a:p>
            <a:pPr>
              <a:defRPr/>
            </a:pPr>
            <a:endParaRPr lang="en-GB" dirty="0" smtClean="0"/>
          </a:p>
          <a:p>
            <a:pPr>
              <a:defRPr/>
            </a:pPr>
            <a:r>
              <a:rPr lang="en-GB" dirty="0" smtClean="0"/>
              <a:t>References:</a:t>
            </a:r>
          </a:p>
          <a:p>
            <a:pPr marL="171450" indent="-171450">
              <a:buFontTx/>
              <a:buChar char="-"/>
              <a:defRPr/>
            </a:pPr>
            <a:r>
              <a:rPr lang="en-GB" dirty="0" smtClean="0"/>
              <a:t>Smoking Kills (1998), UK Government White Paper </a:t>
            </a:r>
          </a:p>
          <a:p>
            <a:pPr marL="171450" indent="-171450">
              <a:buFontTx/>
              <a:buChar char="-"/>
              <a:defRPr/>
            </a:pPr>
            <a:r>
              <a:rPr lang="en-GB" dirty="0" smtClean="0"/>
              <a:t>Healthy Lives, Healthy People: A Tobacco Control Plan for England (2011) UK Government</a:t>
            </a:r>
          </a:p>
          <a:p>
            <a:pPr marL="171450" indent="-171450">
              <a:buFontTx/>
              <a:buChar char="-"/>
              <a:defRPr/>
            </a:pPr>
            <a:r>
              <a:rPr lang="en-GB" dirty="0" smtClean="0"/>
              <a:t>ASH report (2014), The Costs of Smoking to the Social Care System in England </a:t>
            </a:r>
          </a:p>
          <a:p>
            <a:pPr marL="171450" indent="-171450">
              <a:buFontTx/>
              <a:buChar char="-"/>
              <a:defRPr/>
            </a:pPr>
            <a:r>
              <a:rPr lang="en-GB" dirty="0" smtClean="0"/>
              <a:t>ASH (2015) Smoking Still Kills. </a:t>
            </a:r>
          </a:p>
        </p:txBody>
      </p:sp>
    </p:spTree>
    <p:extLst>
      <p:ext uri="{BB962C8B-B14F-4D97-AF65-F5344CB8AC3E}">
        <p14:creationId xmlns:p14="http://schemas.microsoft.com/office/powerpoint/2010/main" val="2690983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6F4FDF2-6A55-41DD-B4D0-F29368A44107}" type="slidenum">
              <a:rPr lang="en-US" altLang="en-US" smtClean="0">
                <a:latin typeface="Arial" charset="0"/>
              </a:rPr>
              <a:pPr eaLnBrk="1" hangingPunct="1">
                <a:spcBef>
                  <a:spcPct val="0"/>
                </a:spcBef>
              </a:pPr>
              <a:t>10</a:t>
            </a:fld>
            <a:endParaRPr lang="en-US" altLang="en-US" smtClean="0">
              <a:latin typeface="Arial"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GB" altLang="en-US" dirty="0" smtClean="0"/>
              <a:t>Stopping smoking early can reverse the ‘risk’ of smoking – stopping before age 30 reduces mortality risk to that of a non-smoker - but stopping at any age gives extra years of life. </a:t>
            </a:r>
          </a:p>
          <a:p>
            <a:pPr marL="171450" indent="-171450" eaLnBrk="1" hangingPunct="1">
              <a:buFontTx/>
              <a:buChar char="-"/>
            </a:pPr>
            <a:r>
              <a:rPr lang="en-GB" altLang="en-US" dirty="0" smtClean="0"/>
              <a:t>Stopping smoking will also slow down the decline in lung function that happens to us all as we get older, maintaining quality of life for as long as possible. </a:t>
            </a:r>
          </a:p>
          <a:p>
            <a:pPr marL="171450" indent="-171450" eaLnBrk="1" hangingPunct="1">
              <a:buFontTx/>
              <a:buChar char="-"/>
            </a:pPr>
            <a:r>
              <a:rPr lang="en-GB" altLang="en-US" dirty="0" smtClean="0"/>
              <a:t>Stopping smoking will result in immediate health benefits.</a:t>
            </a:r>
          </a:p>
          <a:p>
            <a:pPr eaLnBrk="1" hangingPunct="1"/>
            <a:endParaRPr lang="en-GB" altLang="en-US" dirty="0" smtClean="0"/>
          </a:p>
          <a:p>
            <a:pPr eaLnBrk="1" hangingPunct="1"/>
            <a:r>
              <a:rPr lang="en-GB" altLang="en-US" dirty="0" smtClean="0"/>
              <a:t>The following slides illustrate some of these points. </a:t>
            </a:r>
          </a:p>
        </p:txBody>
      </p:sp>
    </p:spTree>
    <p:extLst>
      <p:ext uri="{BB962C8B-B14F-4D97-AF65-F5344CB8AC3E}">
        <p14:creationId xmlns:p14="http://schemas.microsoft.com/office/powerpoint/2010/main" val="1623029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E435E3F-A20F-47FF-886A-E338A2DBBA27}" type="slidenum">
              <a:rPr lang="en-US" altLang="en-US" smtClean="0">
                <a:latin typeface="Arial" charset="0"/>
              </a:rPr>
              <a:pPr eaLnBrk="1" hangingPunct="1">
                <a:spcBef>
                  <a:spcPct val="0"/>
                </a:spcBef>
              </a:pPr>
              <a:t>11</a:t>
            </a:fld>
            <a:endParaRPr lang="en-US" altLang="en-US" smtClean="0">
              <a:latin typeface="Arial"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 Stopping smoking at a young age increases survival to that of non-smokers.</a:t>
            </a:r>
          </a:p>
          <a:p>
            <a:pPr eaLnBrk="1" hangingPunct="1"/>
            <a:endParaRPr lang="en-GB" altLang="en-US" dirty="0" smtClean="0"/>
          </a:p>
          <a:p>
            <a:pPr marL="171450" indent="-171450">
              <a:buFontTx/>
              <a:buChar char="-"/>
            </a:pPr>
            <a:r>
              <a:rPr lang="en-GB" altLang="en-US" dirty="0" smtClean="0"/>
              <a:t>This graph from Richard Doll and the British Doctors Study shows the survival in smokers compared to non-smokers and those who stopped stopping.</a:t>
            </a:r>
          </a:p>
          <a:p>
            <a:pPr marL="171450" indent="-171450">
              <a:buFontTx/>
              <a:buChar char="-"/>
            </a:pPr>
            <a:r>
              <a:rPr lang="en-GB" altLang="en-US" dirty="0" smtClean="0"/>
              <a:t>In both graphs, the blue line shows the mortality of cigarette smokers – at the start of the graph, 100% were alive, and at the straight dotted line (age 70) 60% were still alive. </a:t>
            </a:r>
          </a:p>
          <a:p>
            <a:pPr marL="171450" indent="-171450">
              <a:buFontTx/>
              <a:buChar char="-"/>
            </a:pPr>
            <a:r>
              <a:rPr lang="en-GB" altLang="en-US" dirty="0" smtClean="0"/>
              <a:t>The red line shows the mortality of non-smokers – at age 70, 80% were still alive.</a:t>
            </a:r>
            <a:r>
              <a:rPr lang="en-GB" altLang="en-US" baseline="0" dirty="0" smtClean="0"/>
              <a:t> </a:t>
            </a:r>
          </a:p>
          <a:p>
            <a:pPr marL="171450" indent="-171450">
              <a:buFontTx/>
              <a:buChar char="-"/>
            </a:pPr>
            <a:r>
              <a:rPr lang="en-GB" altLang="en-US" dirty="0" smtClean="0"/>
              <a:t>The curved blue dotted line shows those who stopped smoking, at age 25-34 (top graph) and age 35-44 (bottom graph), and demonstrates that survival is relatively similar to non-smokers – almost identical in the earlier age group. </a:t>
            </a:r>
          </a:p>
          <a:p>
            <a:pPr marL="171450" indent="-171450">
              <a:buFontTx/>
              <a:buChar char="-"/>
            </a:pPr>
            <a:r>
              <a:rPr lang="en-GB" altLang="en-US" dirty="0" smtClean="0"/>
              <a:t>Therefore stopping smoking at a young age increases survival to that of non-smokers, and it is crucial that we target young smokers to get them to stop. </a:t>
            </a:r>
          </a:p>
          <a:p>
            <a:pPr eaLnBrk="1" hangingPunct="1"/>
            <a:endParaRPr lang="en-GB" altLang="en-US" dirty="0" smtClean="0"/>
          </a:p>
          <a:p>
            <a:pPr eaLnBrk="1" hangingPunct="1"/>
            <a:r>
              <a:rPr lang="en-GB" altLang="en-US" dirty="0" smtClean="0"/>
              <a:t>Reference: </a:t>
            </a:r>
          </a:p>
          <a:p>
            <a:pPr marL="171450" indent="-171450" eaLnBrk="1" hangingPunct="1">
              <a:buFontTx/>
              <a:buChar char="-"/>
            </a:pPr>
            <a:r>
              <a:rPr lang="en-GB" altLang="en-US" dirty="0" smtClean="0"/>
              <a:t>Doll </a:t>
            </a:r>
            <a:r>
              <a:rPr lang="en-GB" altLang="en-US" i="1" dirty="0" smtClean="0"/>
              <a:t>et al</a:t>
            </a:r>
            <a:r>
              <a:rPr lang="en-GB" altLang="en-US" dirty="0" smtClean="0"/>
              <a:t> (1994) Mortality in relation to smoking: 50 years’ observations on male British doctors. BMJ. 309(6959):901-11.. doi:10.1136/bmj.38142.554479.AE</a:t>
            </a:r>
          </a:p>
          <a:p>
            <a:pPr marL="171450" indent="-171450" eaLnBrk="1" hangingPunct="1">
              <a:buFontTx/>
              <a:buChar char="-"/>
            </a:pPr>
            <a:endParaRPr lang="en-GB" altLang="en-US" dirty="0" smtClean="0"/>
          </a:p>
          <a:p>
            <a:pPr eaLnBrk="1" hangingPunct="1"/>
            <a:endParaRPr lang="en-GB" altLang="en-US" dirty="0" smtClean="0"/>
          </a:p>
          <a:p>
            <a:pPr eaLnBrk="1" hangingPunct="1"/>
            <a:endParaRPr lang="en-GB" altLang="en-US" dirty="0" smtClean="0"/>
          </a:p>
        </p:txBody>
      </p:sp>
    </p:spTree>
    <p:extLst>
      <p:ext uri="{BB962C8B-B14F-4D97-AF65-F5344CB8AC3E}">
        <p14:creationId xmlns:p14="http://schemas.microsoft.com/office/powerpoint/2010/main" val="38467467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A855D01-8B6D-4F0F-8BE4-E26CC71A3B52}" type="slidenum">
              <a:rPr lang="en-US" altLang="en-US" smtClean="0">
                <a:latin typeface="Arial" charset="0"/>
              </a:rPr>
              <a:pPr eaLnBrk="1" hangingPunct="1">
                <a:spcBef>
                  <a:spcPct val="0"/>
                </a:spcBef>
              </a:pPr>
              <a:t>12</a:t>
            </a:fld>
            <a:endParaRPr lang="en-US" altLang="en-US" smtClean="0">
              <a:latin typeface="Arial"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Key message – stopping at any age gives extra years of life</a:t>
            </a:r>
          </a:p>
          <a:p>
            <a:pPr eaLnBrk="1" hangingPunct="1"/>
            <a:endParaRPr lang="en-GB" altLang="en-US" dirty="0" smtClean="0"/>
          </a:p>
          <a:p>
            <a:pPr marL="171450" indent="-171450">
              <a:buFontTx/>
              <a:buChar char="-"/>
            </a:pPr>
            <a:r>
              <a:rPr lang="en-GB" altLang="en-US" dirty="0" smtClean="0"/>
              <a:t>This table highlights the extra years of life gained by smokers who are able to stop.</a:t>
            </a:r>
          </a:p>
          <a:p>
            <a:pPr marL="171450" indent="-171450">
              <a:buFontTx/>
              <a:buChar char="-"/>
            </a:pPr>
            <a:r>
              <a:rPr lang="en-GB" altLang="en-US" dirty="0" smtClean="0"/>
              <a:t>According to this US data, male smokers had a life expectancy of 69 years, compared to never smokers having a life expectancy of 78 years. </a:t>
            </a:r>
          </a:p>
          <a:p>
            <a:pPr marL="171450" indent="-171450">
              <a:buFontTx/>
              <a:buChar char="-"/>
            </a:pPr>
            <a:r>
              <a:rPr lang="en-GB" altLang="en-US" dirty="0" smtClean="0"/>
              <a:t>Quitting at any age increased the life expectancy, albeit by a lesser amount for those stopping later. </a:t>
            </a:r>
          </a:p>
          <a:p>
            <a:pPr marL="171450" indent="-171450">
              <a:buFontTx/>
              <a:buChar char="-"/>
            </a:pPr>
            <a:r>
              <a:rPr lang="en-GB" altLang="en-US" dirty="0" smtClean="0"/>
              <a:t>For female smokers, the life expectancy for never smokers was 81 years compared to 74 years for lifelong smokers, but again, quitting at any age extended life expectancy. </a:t>
            </a:r>
          </a:p>
          <a:p>
            <a:pPr marL="171450" indent="-171450">
              <a:buFontTx/>
              <a:buChar char="-"/>
            </a:pPr>
            <a:r>
              <a:rPr lang="en-GB" altLang="en-US" dirty="0" smtClean="0"/>
              <a:t>The key message is that stopping at any age gives extra years of life.</a:t>
            </a:r>
          </a:p>
          <a:p>
            <a:pPr eaLnBrk="1" hangingPunct="1"/>
            <a:endParaRPr lang="en-GB" altLang="en-US" dirty="0" smtClean="0"/>
          </a:p>
          <a:p>
            <a:pPr eaLnBrk="1" hangingPunct="1"/>
            <a:r>
              <a:rPr lang="en-GB" altLang="en-US" dirty="0" smtClean="0"/>
              <a:t>Reference: </a:t>
            </a:r>
          </a:p>
          <a:p>
            <a:pPr marL="171450" indent="-171450" eaLnBrk="1" hangingPunct="1">
              <a:buFontTx/>
              <a:buChar char="-"/>
            </a:pPr>
            <a:r>
              <a:rPr lang="en-GB" altLang="en-US" dirty="0" smtClean="0"/>
              <a:t>Taylor </a:t>
            </a:r>
            <a:r>
              <a:rPr lang="en-GB" altLang="en-US" i="1" dirty="0" smtClean="0"/>
              <a:t>et al </a:t>
            </a:r>
            <a:r>
              <a:rPr lang="en-GB" altLang="en-US" dirty="0" smtClean="0"/>
              <a:t>(2002) Benefits of Smoking Cessation for Longevity. Am J Public Health. 92:990-996</a:t>
            </a:r>
          </a:p>
        </p:txBody>
      </p:sp>
    </p:spTree>
    <p:extLst>
      <p:ext uri="{BB962C8B-B14F-4D97-AF65-F5344CB8AC3E}">
        <p14:creationId xmlns:p14="http://schemas.microsoft.com/office/powerpoint/2010/main" val="294416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C8320D7-6FBA-4BB7-AE5B-852EBD3357C2}" type="slidenum">
              <a:rPr lang="en-US" altLang="en-US" smtClean="0">
                <a:latin typeface="Arial" charset="0"/>
              </a:rPr>
              <a:pPr eaLnBrk="1" hangingPunct="1">
                <a:spcBef>
                  <a:spcPct val="0"/>
                </a:spcBef>
              </a:pPr>
              <a:t>13</a:t>
            </a:fld>
            <a:endParaRPr lang="en-US" altLang="en-US" smtClean="0">
              <a:latin typeface="Arial" charset="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en-GB" altLang="en-US" dirty="0" smtClean="0"/>
              <a:t>Stopping smoking reduces decline in lung function – disability due to breathlessness will then occur at a later age.</a:t>
            </a:r>
          </a:p>
          <a:p>
            <a:pPr marL="171450" indent="-171450">
              <a:buFontTx/>
              <a:buChar char="-"/>
            </a:pPr>
            <a:endParaRPr lang="en-GB" altLang="en-US" dirty="0" smtClean="0"/>
          </a:p>
          <a:p>
            <a:pPr marL="171450" indent="-171450">
              <a:buFontTx/>
              <a:buChar char="-"/>
            </a:pPr>
            <a:r>
              <a:rPr lang="en-GB" altLang="en-US" dirty="0" smtClean="0"/>
              <a:t>Airflow obstruction is the consequence of diseases that narrow the airway, and usually measured as a ‘forced expiratory volume in 1 second’ (FEV</a:t>
            </a:r>
            <a:r>
              <a:rPr lang="en-GB" altLang="en-US" baseline="-25000" dirty="0" smtClean="0"/>
              <a:t>1</a:t>
            </a:r>
            <a:r>
              <a:rPr lang="en-GB" altLang="en-US" dirty="0" smtClean="0"/>
              <a:t>).  </a:t>
            </a:r>
          </a:p>
          <a:p>
            <a:pPr marL="171450" indent="-171450">
              <a:buFontTx/>
              <a:buChar char="-"/>
            </a:pPr>
            <a:r>
              <a:rPr lang="en-GB" altLang="en-US" dirty="0" smtClean="0"/>
              <a:t>In nearly every population studied world-wide, cigarette smoking is the dominant factor for the prevalence of airway obstruction. Numerous studies have reported the correlation between cigarette smoking and the decline in lung function. </a:t>
            </a:r>
          </a:p>
          <a:p>
            <a:endParaRPr lang="en-GB" altLang="en-US" dirty="0" smtClean="0"/>
          </a:p>
          <a:p>
            <a:pPr marL="171450" indent="-171450">
              <a:buFontTx/>
              <a:buChar char="-"/>
            </a:pPr>
            <a:r>
              <a:rPr lang="en-GB" altLang="en-US" dirty="0" smtClean="0"/>
              <a:t>This graph shows the decline in (FEV</a:t>
            </a:r>
            <a:r>
              <a:rPr lang="en-GB" altLang="en-US" baseline="-25000" dirty="0" smtClean="0"/>
              <a:t>1</a:t>
            </a:r>
            <a:r>
              <a:rPr lang="en-GB" altLang="en-US" dirty="0" smtClean="0"/>
              <a:t>) among smokers, as compared to non-smokers and those who stopped at earlier ages. </a:t>
            </a:r>
          </a:p>
          <a:p>
            <a:pPr marL="171450" indent="-171450">
              <a:buFontTx/>
              <a:buChar char="-"/>
            </a:pPr>
            <a:r>
              <a:rPr lang="en-GB" altLang="en-US" dirty="0" smtClean="0"/>
              <a:t>The decline in lung function is steepest in smokers, resulting in progressive lung damage, leading to symptoms attributable to COPD and eventually death. </a:t>
            </a:r>
          </a:p>
          <a:p>
            <a:pPr marL="171450" indent="-171450">
              <a:buFontTx/>
              <a:buChar char="-"/>
            </a:pPr>
            <a:r>
              <a:rPr lang="en-GB" altLang="en-US" dirty="0" smtClean="0"/>
              <a:t>When a smoker quits, the rate of decline slows and with sustained abstinence, the </a:t>
            </a:r>
            <a:r>
              <a:rPr lang="en-GB" altLang="en-US" i="1" dirty="0" smtClean="0"/>
              <a:t>rate of decline</a:t>
            </a:r>
            <a:r>
              <a:rPr lang="en-GB" altLang="en-US" dirty="0" smtClean="0"/>
              <a:t> in former smokers returns to that of someone who has never smoked.  </a:t>
            </a:r>
          </a:p>
          <a:p>
            <a:pPr marL="171450" indent="-171450">
              <a:buFontTx/>
              <a:buChar char="-"/>
            </a:pPr>
            <a:r>
              <a:rPr lang="en-GB" altLang="en-US" dirty="0" smtClean="0"/>
              <a:t>This emphasises the importance of smoking cessation and the fact that it is never too late to quit. Most smokers would be keen to delay the onset of invalidity due to breathlessness. </a:t>
            </a:r>
          </a:p>
          <a:p>
            <a:endParaRPr lang="en-GB" altLang="en-US" dirty="0" smtClean="0"/>
          </a:p>
          <a:p>
            <a:r>
              <a:rPr lang="en-GB" altLang="en-US" dirty="0" smtClean="0"/>
              <a:t>Reference: </a:t>
            </a:r>
          </a:p>
          <a:p>
            <a:pPr marL="171450" indent="-171450">
              <a:buFontTx/>
              <a:buChar char="-"/>
            </a:pPr>
            <a:r>
              <a:rPr lang="en-GB" altLang="en-US" dirty="0" smtClean="0"/>
              <a:t>BTS Case for Change (2013) adapted from Fletcher (1977) The natural history of chronic airflow obstruction. BMJ. 1:1645-48</a:t>
            </a:r>
          </a:p>
          <a:p>
            <a:pPr marL="171450" indent="-171450">
              <a:buFontTx/>
              <a:buChar char="-"/>
            </a:pPr>
            <a:endParaRPr lang="en-GB" altLang="en-US" dirty="0" smtClean="0"/>
          </a:p>
          <a:p>
            <a:endParaRPr lang="en-GB" altLang="en-US" dirty="0" smtClean="0"/>
          </a:p>
          <a:p>
            <a:pPr eaLnBrk="1" hangingPunct="1"/>
            <a:endParaRPr lang="en-GB" altLang="en-US" dirty="0" smtClean="0"/>
          </a:p>
        </p:txBody>
      </p:sp>
    </p:spTree>
    <p:extLst>
      <p:ext uri="{BB962C8B-B14F-4D97-AF65-F5344CB8AC3E}">
        <p14:creationId xmlns:p14="http://schemas.microsoft.com/office/powerpoint/2010/main" val="1606360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3749017-17CC-4AB2-995D-B455B43229B8}" type="slidenum">
              <a:rPr lang="en-US" altLang="en-US" smtClean="0">
                <a:latin typeface="Arial" charset="0"/>
              </a:rPr>
              <a:pPr eaLnBrk="1" hangingPunct="1">
                <a:spcBef>
                  <a:spcPct val="0"/>
                </a:spcBef>
              </a:pPr>
              <a:t>14</a:t>
            </a:fld>
            <a:endParaRPr lang="en-US" altLang="en-US" smtClean="0">
              <a:latin typeface="Arial"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en-GB" altLang="en-US" dirty="0" smtClean="0"/>
              <a:t>There are immediate benefits from stopping smoking – within 20 minutes, physiological parameters such as blood pressure and pulse rate should return to normal. </a:t>
            </a:r>
          </a:p>
          <a:p>
            <a:pPr marL="171450" indent="-171450">
              <a:buFontTx/>
              <a:buChar char="-"/>
            </a:pPr>
            <a:r>
              <a:rPr lang="en-GB" altLang="en-US" dirty="0" smtClean="0"/>
              <a:t>Quitters may notice improved smell and taste within 2 days. Respiratory symptoms should improve from 3 weeks to 3 years (note some smokers may be prompted to quit by progressive decline in chest symptoms, and therefore mistakenly attribute this decline to their quit attempt). </a:t>
            </a:r>
          </a:p>
          <a:p>
            <a:endParaRPr lang="en-GB" altLang="en-US" dirty="0" smtClean="0"/>
          </a:p>
          <a:p>
            <a:r>
              <a:rPr lang="en-GB" altLang="en-US" dirty="0" smtClean="0"/>
              <a:t>- Cardiovascular risk is halved at 1 year post-quitting, and back to baseline at 15 years. </a:t>
            </a:r>
          </a:p>
          <a:p>
            <a:pPr eaLnBrk="1" hangingPunct="1"/>
            <a:endParaRPr lang="en-GB" altLang="en-US" dirty="0" smtClean="0"/>
          </a:p>
          <a:p>
            <a:pPr eaLnBrk="1" hangingPunct="1"/>
            <a:r>
              <a:rPr lang="en-GB" altLang="en-US" dirty="0" smtClean="0"/>
              <a:t>Reference:</a:t>
            </a:r>
          </a:p>
          <a:p>
            <a:pPr eaLnBrk="1" hangingPunct="1"/>
            <a:r>
              <a:rPr lang="en-GB" altLang="en-US" dirty="0" smtClean="0"/>
              <a:t>- BTS Case for Change (2013)</a:t>
            </a:r>
          </a:p>
        </p:txBody>
      </p:sp>
    </p:spTree>
    <p:extLst>
      <p:ext uri="{BB962C8B-B14F-4D97-AF65-F5344CB8AC3E}">
        <p14:creationId xmlns:p14="http://schemas.microsoft.com/office/powerpoint/2010/main" val="19260837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3B97D1C-407B-4B33-B938-4DD1D7599423}" type="slidenum">
              <a:rPr lang="en-US" altLang="en-US" smtClean="0">
                <a:latin typeface="Arial" charset="0"/>
              </a:rPr>
              <a:pPr eaLnBrk="1" hangingPunct="1">
                <a:spcBef>
                  <a:spcPct val="0"/>
                </a:spcBef>
              </a:pPr>
              <a:t>15</a:t>
            </a:fld>
            <a:endParaRPr lang="en-US" altLang="en-US" smtClean="0">
              <a:latin typeface="Arial" charset="0"/>
            </a:endParaRPr>
          </a:p>
        </p:txBody>
      </p:sp>
      <p:sp>
        <p:nvSpPr>
          <p:cNvPr id="86019"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dirty="0" smtClean="0"/>
              <a:t>Most smokers want to quit. Continuing smoking is due to addiction to nicotine. Cigarettes deliver nicotine to brain very effectively. </a:t>
            </a:r>
          </a:p>
          <a:p>
            <a:pPr marL="171450" indent="-171450" eaLnBrk="1" hangingPunct="1">
              <a:buFontTx/>
              <a:buChar char="-"/>
              <a:defRPr/>
            </a:pPr>
            <a:r>
              <a:rPr lang="en-GB" altLang="en-US" dirty="0" smtClean="0"/>
              <a:t>Withdrawal from nicotine usually leads to nicotine cravings - smokers need more nicotine to satisfy cravings, therefore continue to smoke</a:t>
            </a:r>
            <a:r>
              <a:rPr lang="en-GB" dirty="0" smtClean="0"/>
              <a:t>, leading to a cycle of addiction</a:t>
            </a:r>
            <a:r>
              <a:rPr lang="en-GB" altLang="en-US" dirty="0" smtClean="0"/>
              <a:t>.</a:t>
            </a:r>
          </a:p>
          <a:p>
            <a:pPr marL="171450" indent="-171450" eaLnBrk="1" hangingPunct="1">
              <a:buFontTx/>
              <a:buChar char="-"/>
              <a:defRPr/>
            </a:pPr>
            <a:r>
              <a:rPr lang="en-GB" altLang="en-US" dirty="0" smtClean="0"/>
              <a:t>Other withdrawal symptoms include restlessness, depression, poor concentration, increased appetite, irritability, disturbed sleep.  </a:t>
            </a:r>
          </a:p>
          <a:p>
            <a:pPr marL="171450" indent="-171450" eaLnBrk="1" hangingPunct="1">
              <a:buFontTx/>
              <a:buChar char="-"/>
              <a:defRPr/>
            </a:pPr>
            <a:r>
              <a:rPr lang="en-GB" altLang="en-US" dirty="0" smtClean="0"/>
              <a:t>Markers of nicotine addiction include time till first cigarette in the morning (14% of UK smokers reported lighting up within 5 minutes of waking in 2010) and amount smoked per day. </a:t>
            </a:r>
          </a:p>
          <a:p>
            <a:pPr eaLnBrk="1" hangingPunct="1">
              <a:defRPr/>
            </a:pPr>
            <a:endParaRPr lang="en-GB" altLang="en-US" dirty="0" smtClean="0"/>
          </a:p>
          <a:p>
            <a:pPr eaLnBrk="1" hangingPunct="1">
              <a:defRPr/>
            </a:pPr>
            <a:r>
              <a:rPr lang="en-GB" altLang="en-US" dirty="0" smtClean="0"/>
              <a:t>Reference: </a:t>
            </a:r>
          </a:p>
          <a:p>
            <a:pPr eaLnBrk="1" hangingPunct="1">
              <a:defRPr/>
            </a:pPr>
            <a:r>
              <a:rPr lang="en-GB" altLang="en-US" dirty="0" smtClean="0"/>
              <a:t>- ASH fact sheet 2013: Nicotine and Addiction</a:t>
            </a:r>
          </a:p>
        </p:txBody>
      </p:sp>
    </p:spTree>
    <p:extLst>
      <p:ext uri="{BB962C8B-B14F-4D97-AF65-F5344CB8AC3E}">
        <p14:creationId xmlns:p14="http://schemas.microsoft.com/office/powerpoint/2010/main" val="20192069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31588B1-6A3F-427A-A57B-1E6AA6BE5A96}" type="slidenum">
              <a:rPr lang="en-US" altLang="en-US" smtClean="0">
                <a:latin typeface="Arial" charset="0"/>
              </a:rPr>
              <a:pPr eaLnBrk="1" hangingPunct="1">
                <a:spcBef>
                  <a:spcPct val="0"/>
                </a:spcBef>
              </a:pPr>
              <a:t>16</a:t>
            </a:fld>
            <a:endParaRPr lang="en-US" altLang="en-US" smtClean="0">
              <a:latin typeface="Arial" charset="0"/>
            </a:endParaRPr>
          </a:p>
        </p:txBody>
      </p:sp>
      <p:sp>
        <p:nvSpPr>
          <p:cNvPr id="87043"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u="sng" dirty="0" smtClean="0"/>
              <a:t>Nicotine</a:t>
            </a:r>
            <a:r>
              <a:rPr lang="en-GB" altLang="en-US" dirty="0" smtClean="0"/>
              <a:t> is the substance in tobacco that causes addiction.</a:t>
            </a:r>
          </a:p>
          <a:p>
            <a:pPr marL="171450" indent="-171450" eaLnBrk="1" hangingPunct="1">
              <a:buFontTx/>
              <a:buChar char="-"/>
              <a:defRPr/>
            </a:pPr>
            <a:r>
              <a:rPr lang="en-GB" altLang="en-US" dirty="0" smtClean="0"/>
              <a:t>Tobacco smoke also releases over 5000 chemicals when it burns – many of which are known to be carcinogenic. Some are listed here.</a:t>
            </a:r>
          </a:p>
          <a:p>
            <a:pPr marL="171450" indent="-171450" eaLnBrk="1" hangingPunct="1">
              <a:buFontTx/>
              <a:buChar char="-"/>
              <a:defRPr/>
            </a:pPr>
            <a:r>
              <a:rPr lang="en-GB" altLang="en-US" u="sng" dirty="0" smtClean="0"/>
              <a:t>Tar</a:t>
            </a:r>
            <a:r>
              <a:rPr lang="en-GB" altLang="en-US" dirty="0" smtClean="0"/>
              <a:t> is a mixture of lots of chemicals – this is what stains smokers teeth and fingers. </a:t>
            </a:r>
            <a:endParaRPr lang="en-GB" altLang="en-US" u="sng" dirty="0" smtClean="0"/>
          </a:p>
          <a:p>
            <a:pPr marL="171450" indent="-171450" eaLnBrk="1" hangingPunct="1">
              <a:buFontTx/>
              <a:buChar char="-"/>
              <a:defRPr/>
            </a:pPr>
            <a:r>
              <a:rPr lang="en-GB" altLang="en-US" u="sng" dirty="0" smtClean="0"/>
              <a:t>Arsenic</a:t>
            </a:r>
            <a:r>
              <a:rPr lang="en-GB" altLang="en-US" dirty="0" smtClean="0"/>
              <a:t> is used in wood preservatives – has been associated</a:t>
            </a:r>
            <a:r>
              <a:rPr lang="en-GB" altLang="en-US" baseline="0" dirty="0" smtClean="0"/>
              <a:t> with </a:t>
            </a:r>
            <a:r>
              <a:rPr lang="en-GB" altLang="en-US" dirty="0" smtClean="0"/>
              <a:t>cancer and cardiovascular disease. </a:t>
            </a:r>
          </a:p>
          <a:p>
            <a:pPr marL="171450" indent="-171450" eaLnBrk="1" hangingPunct="1">
              <a:buFontTx/>
              <a:buChar char="-"/>
              <a:defRPr/>
            </a:pPr>
            <a:r>
              <a:rPr lang="en-GB" altLang="en-US" u="sng" dirty="0" smtClean="0"/>
              <a:t>Benzene</a:t>
            </a:r>
            <a:r>
              <a:rPr lang="en-GB" altLang="en-US" dirty="0" smtClean="0"/>
              <a:t> is an industrial solvent that is know to cause cancer, particularly leukaemia.</a:t>
            </a:r>
          </a:p>
          <a:p>
            <a:pPr marL="171450" indent="-171450" eaLnBrk="1" hangingPunct="1">
              <a:buFontTx/>
              <a:buChar char="-"/>
              <a:defRPr/>
            </a:pPr>
            <a:r>
              <a:rPr lang="en-GB" altLang="en-US" u="sng" dirty="0" smtClean="0"/>
              <a:t>Cadmium</a:t>
            </a:r>
            <a:r>
              <a:rPr lang="en-GB" altLang="en-US" dirty="0" smtClean="0"/>
              <a:t> is used in batteries, and causes damage to the kidneys and lungs. </a:t>
            </a:r>
          </a:p>
          <a:p>
            <a:pPr marL="171450" indent="-171450" eaLnBrk="1" hangingPunct="1">
              <a:buFontTx/>
              <a:buChar char="-"/>
              <a:defRPr/>
            </a:pPr>
            <a:r>
              <a:rPr lang="en-GB" altLang="en-US" u="sng" dirty="0" smtClean="0"/>
              <a:t>Nitric oxide</a:t>
            </a:r>
            <a:r>
              <a:rPr lang="en-GB" altLang="en-US" dirty="0" smtClean="0"/>
              <a:t> helps dilate the airways and therefore</a:t>
            </a:r>
            <a:r>
              <a:rPr lang="en-GB" altLang="en-US" baseline="0" dirty="0" smtClean="0"/>
              <a:t> helps the lungs to </a:t>
            </a:r>
            <a:r>
              <a:rPr lang="en-GB" altLang="en-US" dirty="0" smtClean="0"/>
              <a:t>absorb more nicotine, contributing</a:t>
            </a:r>
            <a:r>
              <a:rPr lang="en-GB" altLang="en-US" baseline="0" dirty="0" smtClean="0"/>
              <a:t> to nicotine addiction</a:t>
            </a:r>
            <a:r>
              <a:rPr lang="en-GB" altLang="en-US" dirty="0" smtClean="0"/>
              <a:t>.  </a:t>
            </a:r>
          </a:p>
          <a:p>
            <a:pPr marL="171450" indent="-171450" eaLnBrk="1" hangingPunct="1">
              <a:buFontTx/>
              <a:buChar char="-"/>
              <a:defRPr/>
            </a:pPr>
            <a:r>
              <a:rPr lang="en-GB" altLang="en-US" u="sng" dirty="0" smtClean="0"/>
              <a:t>Carbon monoxide</a:t>
            </a:r>
            <a:r>
              <a:rPr lang="en-GB" altLang="en-US" dirty="0" smtClean="0"/>
              <a:t> is found in car exhausts. It lowers the bloods ability to transport oxygen around the body.</a:t>
            </a:r>
          </a:p>
          <a:p>
            <a:pPr marL="171450" indent="-171450" eaLnBrk="1" hangingPunct="1">
              <a:buFontTx/>
              <a:buChar char="-"/>
              <a:defRPr/>
            </a:pPr>
            <a:r>
              <a:rPr lang="en-GB" altLang="en-US" u="sng" dirty="0" smtClean="0"/>
              <a:t>Nitrosamines</a:t>
            </a:r>
            <a:r>
              <a:rPr lang="en-GB" altLang="en-US" dirty="0" smtClean="0"/>
              <a:t> are found in heavy quantities in tobacco, and cause several cancers. </a:t>
            </a:r>
          </a:p>
          <a:p>
            <a:pPr marL="171450" indent="-171450" eaLnBrk="1" hangingPunct="1">
              <a:buFontTx/>
              <a:buChar char="-"/>
              <a:defRPr/>
            </a:pPr>
            <a:r>
              <a:rPr lang="en-GB" altLang="en-US" u="sng" dirty="0" smtClean="0"/>
              <a:t>Chromium</a:t>
            </a:r>
            <a:r>
              <a:rPr lang="en-GB" altLang="en-US" dirty="0" smtClean="0"/>
              <a:t> is used to manufacture dyes, paints and alloys. It can cause lung cancer. </a:t>
            </a:r>
          </a:p>
          <a:p>
            <a:pPr marL="171450" indent="-171450" eaLnBrk="1" hangingPunct="1">
              <a:buFontTx/>
              <a:buChar char="-"/>
              <a:defRPr/>
            </a:pPr>
            <a:r>
              <a:rPr lang="en-GB" altLang="en-US" u="sng" dirty="0" smtClean="0"/>
              <a:t>Formaldehyde</a:t>
            </a:r>
            <a:r>
              <a:rPr lang="en-GB" altLang="en-US" dirty="0" smtClean="0"/>
              <a:t> is used in mortuaries and paint manufacturing. It causes cancer and lung disease. </a:t>
            </a:r>
          </a:p>
          <a:p>
            <a:pPr marL="171450" indent="-171450" eaLnBrk="1" hangingPunct="1">
              <a:buFontTx/>
              <a:buChar char="-"/>
              <a:defRPr/>
            </a:pPr>
            <a:r>
              <a:rPr lang="en-GB" altLang="en-US" u="sng" dirty="0" smtClean="0"/>
              <a:t>Hydrogen cyanide</a:t>
            </a:r>
            <a:r>
              <a:rPr lang="en-GB" altLang="en-US" dirty="0" smtClean="0"/>
              <a:t> is a poisonous gas that causes headache</a:t>
            </a:r>
            <a:r>
              <a:rPr lang="en-GB" altLang="en-US" baseline="0" dirty="0" smtClean="0"/>
              <a:t>, dizziness, nausea and vomiting in small amounts, but can cause arrhythmias and seizures in large quantities</a:t>
            </a:r>
            <a:r>
              <a:rPr lang="en-GB" altLang="en-US" dirty="0" smtClean="0"/>
              <a:t>.</a:t>
            </a:r>
            <a:endParaRPr lang="en-GB" altLang="en-US" u="sng" dirty="0" smtClean="0"/>
          </a:p>
          <a:p>
            <a:pPr eaLnBrk="1" hangingPunct="1">
              <a:defRPr/>
            </a:pPr>
            <a:endParaRPr lang="en-GB" altLang="en-US" dirty="0" smtClean="0"/>
          </a:p>
          <a:p>
            <a:pPr eaLnBrk="1" hangingPunct="1">
              <a:defRPr/>
            </a:pPr>
            <a:r>
              <a:rPr lang="en-GB" altLang="en-US" dirty="0" smtClean="0"/>
              <a:t>References: </a:t>
            </a:r>
          </a:p>
          <a:p>
            <a:pPr marL="171450" indent="-171450" eaLnBrk="1" hangingPunct="1">
              <a:buFontTx/>
              <a:buChar char="-"/>
              <a:defRPr/>
            </a:pPr>
            <a:r>
              <a:rPr lang="en-GB" altLang="en-US" baseline="0" dirty="0" smtClean="0"/>
              <a:t>Various online sources including http://quitsmoking.about.com/od/chemicalsinsmoke/, accessed March 2016; http://www.lung.org/stop-smoking/smoking-facts/whats-in-a-cigarette.html, </a:t>
            </a:r>
            <a:r>
              <a:rPr lang="en-GB" altLang="en-US" baseline="0" dirty="0" err="1" smtClean="0"/>
              <a:t>acccessed</a:t>
            </a:r>
            <a:r>
              <a:rPr lang="en-GB" altLang="en-US" baseline="0" dirty="0" smtClean="0"/>
              <a:t> March 2016; and more</a:t>
            </a:r>
            <a:endParaRPr lang="en-GB" altLang="en-US" dirty="0" smtClean="0"/>
          </a:p>
          <a:p>
            <a:pPr marL="171450" indent="-171450" eaLnBrk="1" hangingPunct="1">
              <a:buFontTx/>
              <a:buChar char="-"/>
              <a:defRPr/>
            </a:pPr>
            <a:r>
              <a:rPr lang="en-GB" altLang="en-US" baseline="0" dirty="0" smtClean="0"/>
              <a:t>Chen </a:t>
            </a:r>
            <a:r>
              <a:rPr lang="en-GB" altLang="en-US" i="1" baseline="0" dirty="0" smtClean="0"/>
              <a:t>et al</a:t>
            </a:r>
            <a:r>
              <a:rPr lang="en-GB" altLang="en-US" i="0" baseline="0" dirty="0" smtClean="0"/>
              <a:t> (2011) Arsenic exposure from drinking water and mortality from cardiovascular disease in Bangladesh: prospective cohort study. BMJ; 342. </a:t>
            </a:r>
            <a:r>
              <a:rPr lang="en-GB" altLang="en-US" i="0" baseline="0" dirty="0" err="1" smtClean="0"/>
              <a:t>doi:http</a:t>
            </a:r>
            <a:r>
              <a:rPr lang="en-GB" altLang="en-US" i="0" baseline="0" dirty="0" smtClean="0"/>
              <a:t>://dx.doi.org/10.1136/bmj.d2431</a:t>
            </a:r>
          </a:p>
          <a:p>
            <a:pPr marL="171450" indent="-171450" eaLnBrk="1" hangingPunct="1">
              <a:buFontTx/>
              <a:buChar char="-"/>
              <a:defRPr/>
            </a:pPr>
            <a:r>
              <a:rPr lang="en-GB" altLang="en-US" i="0" baseline="0" dirty="0" err="1" smtClean="0"/>
              <a:t>Korte</a:t>
            </a:r>
            <a:r>
              <a:rPr lang="en-GB" altLang="en-US" i="0" baseline="0" dirty="0" smtClean="0"/>
              <a:t> </a:t>
            </a:r>
            <a:r>
              <a:rPr lang="en-GB" altLang="en-US" i="1" baseline="0" dirty="0" smtClean="0"/>
              <a:t>et al</a:t>
            </a:r>
            <a:r>
              <a:rPr lang="en-GB" altLang="en-US" i="0" baseline="0" dirty="0" smtClean="0"/>
              <a:t> (2000) The contribution of benzene to smoking-induced leukaemia. Environ Health </a:t>
            </a:r>
            <a:r>
              <a:rPr lang="en-GB" altLang="en-US" i="0" baseline="0" dirty="0" err="1" smtClean="0"/>
              <a:t>Perspect</a:t>
            </a:r>
            <a:r>
              <a:rPr lang="en-GB" altLang="en-US" i="0" baseline="0" dirty="0" smtClean="0"/>
              <a:t>. 108(4):333-9</a:t>
            </a:r>
          </a:p>
          <a:p>
            <a:pPr marL="171450" indent="-171450" eaLnBrk="1" hangingPunct="1">
              <a:buFontTx/>
              <a:buChar char="-"/>
              <a:defRPr/>
            </a:pPr>
            <a:r>
              <a:rPr lang="en-GB" altLang="en-US" i="0" baseline="0" dirty="0" err="1" smtClean="0"/>
              <a:t>Hendrick</a:t>
            </a:r>
            <a:r>
              <a:rPr lang="en-GB" altLang="en-US" i="0" baseline="0" dirty="0" smtClean="0"/>
              <a:t> (2004) Smoking, cadmium and emphysema. Thorax. 59:184-5</a:t>
            </a:r>
          </a:p>
          <a:p>
            <a:pPr marL="171450" indent="-171450" eaLnBrk="1" hangingPunct="1">
              <a:buFontTx/>
              <a:buChar char="-"/>
              <a:defRPr/>
            </a:pPr>
            <a:r>
              <a:rPr lang="en-GB" altLang="en-US" i="0" baseline="0" dirty="0" err="1" smtClean="0"/>
              <a:t>Vleeming</a:t>
            </a:r>
            <a:r>
              <a:rPr lang="en-GB" altLang="en-US" i="0" baseline="0" dirty="0" smtClean="0"/>
              <a:t> </a:t>
            </a:r>
            <a:r>
              <a:rPr lang="en-GB" altLang="en-US" i="1" baseline="0" dirty="0" smtClean="0"/>
              <a:t>et al</a:t>
            </a:r>
            <a:r>
              <a:rPr lang="en-GB" altLang="en-US" i="0" baseline="0" dirty="0" smtClean="0"/>
              <a:t> (2002) The role of nitric oxide in cigarette smoking and nicotine addiction. Nicotine </a:t>
            </a:r>
            <a:r>
              <a:rPr lang="en-GB" altLang="en-US" i="0" baseline="0" dirty="0" err="1" smtClean="0"/>
              <a:t>Tob</a:t>
            </a:r>
            <a:r>
              <a:rPr lang="en-GB" altLang="en-US" i="0" baseline="0" dirty="0" smtClean="0"/>
              <a:t> Res. 2002 Aug;4(3):341-8.</a:t>
            </a:r>
          </a:p>
          <a:p>
            <a:pPr marL="171450" indent="-171450" eaLnBrk="1" hangingPunct="1">
              <a:buFontTx/>
              <a:buChar char="-"/>
              <a:defRPr/>
            </a:pPr>
            <a:r>
              <a:rPr lang="en-GB" altLang="en-US" i="0" baseline="0" dirty="0" smtClean="0"/>
              <a:t>Bernhard </a:t>
            </a:r>
            <a:r>
              <a:rPr lang="en-GB" altLang="en-US" i="1" baseline="0" dirty="0" smtClean="0"/>
              <a:t>et al</a:t>
            </a:r>
            <a:r>
              <a:rPr lang="en-GB" altLang="en-US" i="0" baseline="0" dirty="0" smtClean="0"/>
              <a:t> (2005) Metals in Cigarette Smoke. IUBMB Life. 57(12):805-809</a:t>
            </a:r>
          </a:p>
          <a:p>
            <a:pPr marL="171450" indent="-171450" eaLnBrk="1" hangingPunct="1">
              <a:buFontTx/>
              <a:buChar char="-"/>
              <a:defRPr/>
            </a:pPr>
            <a:r>
              <a:rPr lang="en-GB" altLang="en-US" i="0" baseline="0" dirty="0" err="1" smtClean="0"/>
              <a:t>Godish</a:t>
            </a:r>
            <a:r>
              <a:rPr lang="en-GB" altLang="en-US" i="0" baseline="0" dirty="0" smtClean="0"/>
              <a:t> (1989( Formaldehyde exposures from tobacco smoke: a review. Am J Public Health. 79(8):1044-5</a:t>
            </a:r>
          </a:p>
          <a:p>
            <a:pPr marL="171450" indent="-171450" eaLnBrk="1" hangingPunct="1">
              <a:buFontTx/>
              <a:buChar char="-"/>
              <a:defRPr/>
            </a:pPr>
            <a:endParaRPr lang="en-GB" altLang="en-US" dirty="0" smtClean="0"/>
          </a:p>
          <a:p>
            <a:pPr eaLnBrk="1" hangingPunct="1">
              <a:defRPr/>
            </a:pPr>
            <a:r>
              <a:rPr lang="en-GB" altLang="en-US" dirty="0" smtClean="0"/>
              <a:t>Cigarette image from Microsoft ClipArt.</a:t>
            </a:r>
          </a:p>
        </p:txBody>
      </p:sp>
    </p:spTree>
    <p:extLst>
      <p:ext uri="{BB962C8B-B14F-4D97-AF65-F5344CB8AC3E}">
        <p14:creationId xmlns:p14="http://schemas.microsoft.com/office/powerpoint/2010/main" val="39458565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4FDD9B8-F6A7-4F64-9F05-E89483ACC5B7}" type="slidenum">
              <a:rPr lang="en-US" altLang="en-US" smtClean="0">
                <a:latin typeface="Arial" charset="0"/>
              </a:rPr>
              <a:pPr eaLnBrk="1" hangingPunct="1">
                <a:spcBef>
                  <a:spcPct val="0"/>
                </a:spcBef>
              </a:pPr>
              <a:t>17</a:t>
            </a:fld>
            <a:endParaRPr lang="en-US" altLang="en-US" smtClean="0">
              <a:latin typeface="Arial" charset="0"/>
            </a:endParaRPr>
          </a:p>
        </p:txBody>
      </p:sp>
      <p:sp>
        <p:nvSpPr>
          <p:cNvPr id="88067"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dirty="0" smtClean="0"/>
              <a:t>One-sixth of UK population = 10 million people</a:t>
            </a:r>
          </a:p>
          <a:p>
            <a:pPr marL="171450" indent="-171450" eaLnBrk="1" hangingPunct="1">
              <a:buFontTx/>
              <a:buChar char="-"/>
              <a:defRPr/>
            </a:pPr>
            <a:r>
              <a:rPr lang="en-US" altLang="en-US" dirty="0" smtClean="0"/>
              <a:t>Most smokers do actually want to quit, so health professionals are 'pushing at an open door' when advising patients to stop smoking.</a:t>
            </a:r>
          </a:p>
          <a:p>
            <a:pPr marL="171450" indent="-171450" eaLnBrk="1" hangingPunct="1">
              <a:buFontTx/>
              <a:buChar char="-"/>
              <a:defRPr/>
            </a:pPr>
            <a:r>
              <a:rPr lang="en-US" altLang="en-US" dirty="0" smtClean="0"/>
              <a:t>In 2008, 67% of current smokers in Great Britain wanted to quit smoking. In 2010, 69% smokers in the USA wanted to stop. Health professionals shouldn’t be afraid to raise the issue. </a:t>
            </a:r>
          </a:p>
          <a:p>
            <a:pPr marL="171450" indent="-171450" eaLnBrk="1" hangingPunct="1">
              <a:buFontTx/>
              <a:buChar char="-"/>
              <a:defRPr/>
            </a:pPr>
            <a:r>
              <a:rPr lang="en-US" altLang="en-US" dirty="0" smtClean="0"/>
              <a:t>However, stopping smoking without support is difficult - many patients will have tried and failed, so it is important to be positive about the chances of success in the future.</a:t>
            </a:r>
          </a:p>
          <a:p>
            <a:pPr eaLnBrk="1" hangingPunct="1">
              <a:defRPr/>
            </a:pPr>
            <a:endParaRPr lang="en-GB" altLang="en-US" dirty="0" smtClean="0"/>
          </a:p>
          <a:p>
            <a:pPr eaLnBrk="1" hangingPunct="1">
              <a:defRPr/>
            </a:pPr>
            <a:r>
              <a:rPr lang="en-GB" altLang="en-US" dirty="0" smtClean="0"/>
              <a:t>References:</a:t>
            </a:r>
          </a:p>
          <a:p>
            <a:pPr marL="171450" indent="-171450" eaLnBrk="1" hangingPunct="1">
              <a:buFontTx/>
              <a:buChar char="-"/>
              <a:defRPr/>
            </a:pPr>
            <a:r>
              <a:rPr lang="en-GB" altLang="en-US" dirty="0" err="1" smtClean="0"/>
              <a:t>Lader</a:t>
            </a:r>
            <a:r>
              <a:rPr lang="en-GB" altLang="en-US" dirty="0" smtClean="0"/>
              <a:t> (2009) Opinions Survey Report No. 40 – Smoking-related behaviour and attitudes, 2008/09. Office of National Statistics. http://www.ons.gov.uk/ons/rel/lifestyles/smoking-related-behaviour-and-attitudes/2008-09/smoking-related-behaviour-and-attitudes--2008-09.pdf</a:t>
            </a:r>
          </a:p>
          <a:p>
            <a:pPr marL="171450" indent="-171450" eaLnBrk="1" hangingPunct="1">
              <a:buFontTx/>
              <a:buChar char="-"/>
              <a:defRPr/>
            </a:pPr>
            <a:r>
              <a:rPr lang="en-GB" altLang="en-US" dirty="0" err="1" smtClean="0"/>
              <a:t>Malarcher</a:t>
            </a:r>
            <a:r>
              <a:rPr lang="en-GB" altLang="en-US" dirty="0" smtClean="0"/>
              <a:t> </a:t>
            </a:r>
            <a:r>
              <a:rPr lang="en-GB" altLang="en-US" i="1" dirty="0" smtClean="0"/>
              <a:t>et al </a:t>
            </a:r>
            <a:r>
              <a:rPr lang="en-GB" altLang="en-US" dirty="0" smtClean="0"/>
              <a:t>(2011) Quitting Smoking Among Adults – United States, 2001-2010. CDC Morbidity and Mortality Weekly Report, referencing National Health Interview Survey, US, 2010. From http://www.cdc.gov/mmwr/preview/mmwrhtml/mm6044a2.htm?s_cid=mm6044a2_w#tab1</a:t>
            </a:r>
          </a:p>
          <a:p>
            <a:pPr marL="171450" indent="-171450" eaLnBrk="1" hangingPunct="1">
              <a:buFontTx/>
              <a:buChar char="-"/>
              <a:defRPr/>
            </a:pPr>
            <a:endParaRPr lang="en-GB" altLang="en-US" dirty="0" smtClean="0"/>
          </a:p>
        </p:txBody>
      </p:sp>
    </p:spTree>
    <p:extLst>
      <p:ext uri="{BB962C8B-B14F-4D97-AF65-F5344CB8AC3E}">
        <p14:creationId xmlns:p14="http://schemas.microsoft.com/office/powerpoint/2010/main" val="27066999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F007EA1-6695-4300-986E-5AB080EE2011}" type="slidenum">
              <a:rPr lang="en-US" altLang="en-US" smtClean="0">
                <a:latin typeface="Arial" charset="0"/>
              </a:rPr>
              <a:pPr eaLnBrk="1" hangingPunct="1">
                <a:spcBef>
                  <a:spcPct val="0"/>
                </a:spcBef>
              </a:pPr>
              <a:t>18</a:t>
            </a:fld>
            <a:endParaRPr lang="en-US" altLang="en-US" smtClean="0">
              <a:latin typeface="Arial" charset="0"/>
            </a:endParaRPr>
          </a:p>
        </p:txBody>
      </p:sp>
      <p:sp>
        <p:nvSpPr>
          <p:cNvPr id="89091"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AutoNum type="arabicParenR"/>
              <a:defRPr/>
            </a:pPr>
            <a:r>
              <a:rPr lang="en-GB" dirty="0" smtClean="0"/>
              <a:t>A Cochrane review from 2013 showed that even brief simple advice from a physician can increase quit rates – therefore health professionals have </a:t>
            </a:r>
            <a:r>
              <a:rPr lang="en-GB" u="sng" dirty="0" smtClean="0"/>
              <a:t>influence</a:t>
            </a:r>
            <a:r>
              <a:rPr lang="en-GB" dirty="0" smtClean="0"/>
              <a:t>.</a:t>
            </a:r>
          </a:p>
          <a:p>
            <a:pPr marL="228600" indent="-228600">
              <a:buFontTx/>
              <a:buAutoNum type="arabicParenR"/>
              <a:defRPr/>
            </a:pPr>
            <a:r>
              <a:rPr lang="en-GB" dirty="0" smtClean="0"/>
              <a:t>More intensive advice can </a:t>
            </a:r>
            <a:r>
              <a:rPr lang="en-GB" u="sng" dirty="0" smtClean="0"/>
              <a:t>double</a:t>
            </a:r>
            <a:r>
              <a:rPr lang="en-GB" dirty="0" smtClean="0"/>
              <a:t> quit rates.</a:t>
            </a:r>
          </a:p>
          <a:p>
            <a:pPr marL="228600" indent="-228600">
              <a:buFontTx/>
              <a:buAutoNum type="arabicParenR"/>
              <a:defRPr/>
            </a:pPr>
            <a:r>
              <a:rPr lang="en-GB" dirty="0" smtClean="0"/>
              <a:t>Smoking cessation advice in hospital can be very effective: patients have often been admitted for a smoking-related reason and are therefore receptive to advice, family may be keen to provide additional encouragement (and will not provide temptation by smoking nearby), they are in an environment where quitting will be easy (smoke-free site), and pharmacotherapy is easily available. </a:t>
            </a:r>
          </a:p>
          <a:p>
            <a:pPr marL="228600" indent="-228600">
              <a:buFontTx/>
              <a:buAutoNum type="arabicParenR"/>
              <a:defRPr/>
            </a:pPr>
            <a:r>
              <a:rPr lang="en-GB" dirty="0" smtClean="0"/>
              <a:t>Intensive interventions (as provided by smoking cessation advisors) typically include scheduled face-to-face meetings between the smoker, either alone or in a group, and a counsellor trained to provide stop smoking support. Discussions may include information, practical advice about goal-setting, self-monitoring and dealing with the barriers to stopping smoking as well as encouragement. Intensive behavioural support also includes anticipating and dealing with the challenges of stopping. Established and effective behaviour-change techniques should be used. Support is typically offered weekly for at least the first 4 weeks of a quit attempt (that is, for 4 weeks after the quit date) or 4 weeks after discharge from hospital (where a quit attempt may have started before discharge). </a:t>
            </a:r>
          </a:p>
          <a:p>
            <a:pPr marL="228600" indent="-228600">
              <a:buFontTx/>
              <a:buAutoNum type="arabicParenR"/>
              <a:defRPr/>
            </a:pPr>
            <a:r>
              <a:rPr lang="en-GB" dirty="0" smtClean="0"/>
              <a:t>Novel interventions such as text reminders or interactive websites may help enhance quit rates.</a:t>
            </a:r>
          </a:p>
          <a:p>
            <a:pPr marL="228600" indent="-228600">
              <a:buFontTx/>
              <a:buAutoNum type="arabicParenR"/>
              <a:defRPr/>
            </a:pPr>
            <a:r>
              <a:rPr lang="en-GB" dirty="0" smtClean="0"/>
              <a:t>All intensive support is normally given alongside pharmacotherapy.</a:t>
            </a:r>
          </a:p>
          <a:p>
            <a:pPr marL="228600" indent="-228600">
              <a:buFontTx/>
              <a:buAutoNum type="arabicParenR"/>
              <a:defRPr/>
            </a:pPr>
            <a:r>
              <a:rPr lang="en-GB" dirty="0" smtClean="0"/>
              <a:t>NRT is available in several forms: patches, gum, lozenges, microtabs, inhalators, nasal spray. </a:t>
            </a:r>
          </a:p>
          <a:p>
            <a:pPr marL="228600" indent="-228600">
              <a:buFontTx/>
              <a:buAutoNum type="arabicParenR"/>
              <a:defRPr/>
            </a:pPr>
            <a:endParaRPr lang="en-GB" dirty="0" smtClean="0"/>
          </a:p>
          <a:p>
            <a:pPr>
              <a:defRPr/>
            </a:pPr>
            <a:r>
              <a:rPr lang="en-GB" dirty="0" smtClean="0"/>
              <a:t>References: </a:t>
            </a:r>
          </a:p>
          <a:p>
            <a:pPr marL="171450" indent="-171450">
              <a:buFontTx/>
              <a:buChar char="-"/>
              <a:defRPr/>
            </a:pPr>
            <a:r>
              <a:rPr lang="en-GB" dirty="0" smtClean="0"/>
              <a:t>BTS Case for Change and Recommendations for Hospital Stop-smoking Services documents. </a:t>
            </a:r>
          </a:p>
          <a:p>
            <a:pPr marL="171450" indent="-171450">
              <a:buFontTx/>
              <a:buChar char="-"/>
              <a:defRPr/>
            </a:pPr>
            <a:r>
              <a:rPr lang="en-GB" dirty="0" smtClean="0"/>
              <a:t>NICE (2013) Smoking cessation in secondary care: acute, maternity and mental health services. NICE public health guidance 48</a:t>
            </a:r>
          </a:p>
          <a:p>
            <a:pPr marL="171450" indent="-171450">
              <a:buFontTx/>
              <a:buChar char="-"/>
              <a:defRPr/>
            </a:pPr>
            <a:r>
              <a:rPr lang="en-GB" dirty="0" err="1" smtClean="0"/>
              <a:t>Mussener</a:t>
            </a:r>
            <a:r>
              <a:rPr lang="en-GB" dirty="0" smtClean="0"/>
              <a:t> </a:t>
            </a:r>
            <a:r>
              <a:rPr lang="en-GB" i="1" dirty="0" smtClean="0"/>
              <a:t>et al</a:t>
            </a:r>
            <a:r>
              <a:rPr lang="en-GB" dirty="0" smtClean="0"/>
              <a:t> (2016) Effectiveness of short message service text based smoking cessation intervention among university students: a randomised trial. JAMA Internal Medicine. </a:t>
            </a:r>
            <a:r>
              <a:rPr lang="en-GB" dirty="0" err="1" smtClean="0"/>
              <a:t>Doi</a:t>
            </a:r>
            <a:r>
              <a:rPr lang="en-GB" dirty="0" smtClean="0"/>
              <a:t>: 10.1001/jamainternmed.2015.8260</a:t>
            </a:r>
          </a:p>
          <a:p>
            <a:pPr marL="171450" indent="-171450">
              <a:buFontTx/>
              <a:buChar char="-"/>
              <a:defRPr/>
            </a:pPr>
            <a:r>
              <a:rPr lang="en-GB" dirty="0" smtClean="0"/>
              <a:t>Brown </a:t>
            </a:r>
            <a:r>
              <a:rPr lang="en-GB" i="1" dirty="0" smtClean="0"/>
              <a:t>et al </a:t>
            </a:r>
            <a:r>
              <a:rPr lang="en-GB" dirty="0" smtClean="0"/>
              <a:t>(2014) Internet-based intervention for smoking cessation (</a:t>
            </a:r>
            <a:r>
              <a:rPr lang="en-GB" dirty="0" err="1" smtClean="0"/>
              <a:t>StopAdvisor</a:t>
            </a:r>
            <a:r>
              <a:rPr lang="en-GB" dirty="0" smtClean="0"/>
              <a:t>) in people with low and high socioeconomic status: a randomised controlled trial. Lancet Respiratory Medicine. 2:997-1006.</a:t>
            </a:r>
            <a:endParaRPr lang="en-GB" dirty="0"/>
          </a:p>
        </p:txBody>
      </p:sp>
    </p:spTree>
    <p:extLst>
      <p:ext uri="{BB962C8B-B14F-4D97-AF65-F5344CB8AC3E}">
        <p14:creationId xmlns:p14="http://schemas.microsoft.com/office/powerpoint/2010/main" val="2088054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BD8B74F-DE38-496E-94BF-C4B4C227D18F}" type="slidenum">
              <a:rPr lang="en-US" altLang="en-US" smtClean="0">
                <a:latin typeface="Arial" charset="0"/>
              </a:rPr>
              <a:pPr eaLnBrk="1" hangingPunct="1">
                <a:spcBef>
                  <a:spcPct val="0"/>
                </a:spcBef>
              </a:pPr>
              <a:t>19</a:t>
            </a:fld>
            <a:endParaRPr lang="en-US" altLang="en-US" smtClean="0">
              <a:latin typeface="Arial" charset="0"/>
            </a:endParaRPr>
          </a:p>
        </p:txBody>
      </p:sp>
      <p:sp>
        <p:nvSpPr>
          <p:cNvPr id="90115" name="Rectangle 2"/>
          <p:cNvSpPr>
            <a:spLocks noChangeArrowheads="1"/>
          </p:cNvSpPr>
          <p:nvPr/>
        </p:nvSpPr>
        <p:spPr bwMode="auto">
          <a:xfrm>
            <a:off x="842963" y="523875"/>
            <a:ext cx="5148262"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defTabSz="762000" eaLnBrk="0" hangingPunct="0">
              <a:spcBef>
                <a:spcPct val="30000"/>
              </a:spcBef>
              <a:defRPr sz="1200">
                <a:solidFill>
                  <a:schemeClr val="tx1"/>
                </a:solidFill>
                <a:latin typeface="Calibri" pitchFamily="34" charset="0"/>
              </a:defRPr>
            </a:lvl1pPr>
            <a:lvl2pPr marL="742950" indent="-285750" defTabSz="762000" eaLnBrk="0" hangingPunct="0">
              <a:spcBef>
                <a:spcPct val="30000"/>
              </a:spcBef>
              <a:defRPr sz="1200">
                <a:solidFill>
                  <a:schemeClr val="tx1"/>
                </a:solidFill>
                <a:latin typeface="Calibri" pitchFamily="34" charset="0"/>
              </a:defRPr>
            </a:lvl2pPr>
            <a:lvl3pPr marL="1143000" indent="-228600" defTabSz="762000" eaLnBrk="0" hangingPunct="0">
              <a:spcBef>
                <a:spcPct val="30000"/>
              </a:spcBef>
              <a:defRPr sz="1200">
                <a:solidFill>
                  <a:schemeClr val="tx1"/>
                </a:solidFill>
                <a:latin typeface="Calibri" pitchFamily="34" charset="0"/>
              </a:defRPr>
            </a:lvl3pPr>
            <a:lvl4pPr marL="1600200" indent="-228600" defTabSz="762000" eaLnBrk="0" hangingPunct="0">
              <a:spcBef>
                <a:spcPct val="30000"/>
              </a:spcBef>
              <a:defRPr sz="1200">
                <a:solidFill>
                  <a:schemeClr val="tx1"/>
                </a:solidFill>
                <a:latin typeface="Calibri" pitchFamily="34" charset="0"/>
              </a:defRPr>
            </a:lvl4pPr>
            <a:lvl5pPr marL="2057400" indent="-228600" defTabSz="762000" eaLnBrk="0" hangingPunct="0">
              <a:spcBef>
                <a:spcPct val="30000"/>
              </a:spcBef>
              <a:defRPr sz="1200">
                <a:solidFill>
                  <a:schemeClr val="tx1"/>
                </a:solidFill>
                <a:latin typeface="Calibri" pitchFamily="34" charset="0"/>
              </a:defRPr>
            </a:lvl5pPr>
            <a:lvl6pPr marL="2514600" indent="-228600" defTabSz="762000" eaLnBrk="0" fontAlgn="base" hangingPunct="0">
              <a:spcBef>
                <a:spcPct val="30000"/>
              </a:spcBef>
              <a:spcAft>
                <a:spcPct val="0"/>
              </a:spcAft>
              <a:defRPr sz="1200">
                <a:solidFill>
                  <a:schemeClr val="tx1"/>
                </a:solidFill>
                <a:latin typeface="Calibri" pitchFamily="34" charset="0"/>
              </a:defRPr>
            </a:lvl6pPr>
            <a:lvl7pPr marL="2971800" indent="-228600" defTabSz="762000" eaLnBrk="0" fontAlgn="base" hangingPunct="0">
              <a:spcBef>
                <a:spcPct val="30000"/>
              </a:spcBef>
              <a:spcAft>
                <a:spcPct val="0"/>
              </a:spcAft>
              <a:defRPr sz="1200">
                <a:solidFill>
                  <a:schemeClr val="tx1"/>
                </a:solidFill>
                <a:latin typeface="Calibri" pitchFamily="34" charset="0"/>
              </a:defRPr>
            </a:lvl7pPr>
            <a:lvl8pPr marL="3429000" indent="-228600" defTabSz="762000" eaLnBrk="0" fontAlgn="base" hangingPunct="0">
              <a:spcBef>
                <a:spcPct val="30000"/>
              </a:spcBef>
              <a:spcAft>
                <a:spcPct val="0"/>
              </a:spcAft>
              <a:defRPr sz="1200">
                <a:solidFill>
                  <a:schemeClr val="tx1"/>
                </a:solidFill>
                <a:latin typeface="Calibri" pitchFamily="34" charset="0"/>
              </a:defRPr>
            </a:lvl8pPr>
            <a:lvl9pPr marL="3886200" indent="-228600" defTabSz="762000" eaLnBrk="0" fontAlgn="base" hangingPunct="0">
              <a:spcBef>
                <a:spcPct val="30000"/>
              </a:spcBef>
              <a:spcAft>
                <a:spcPct val="0"/>
              </a:spcAft>
              <a:defRPr sz="1200">
                <a:solidFill>
                  <a:schemeClr val="tx1"/>
                </a:solidFill>
                <a:latin typeface="Calibri" pitchFamily="34" charset="0"/>
              </a:defRPr>
            </a:lvl9pPr>
          </a:lstStyle>
          <a:p>
            <a:pPr>
              <a:lnSpc>
                <a:spcPct val="90000"/>
              </a:lnSpc>
              <a:spcBef>
                <a:spcPct val="60000"/>
              </a:spcBef>
            </a:pPr>
            <a:r>
              <a:rPr lang="en-GB" altLang="en-US" sz="1600" b="1">
                <a:latin typeface="Arial" charset="0"/>
              </a:rPr>
              <a:t>Slide 49 - The role of the health care professional - what prompted an attempt to stop smoking?</a:t>
            </a:r>
          </a:p>
        </p:txBody>
      </p:sp>
      <p:sp>
        <p:nvSpPr>
          <p:cNvPr id="90116" name="Rectangle 3"/>
          <p:cNvSpPr>
            <a:spLocks noChangeArrowheads="1"/>
          </p:cNvSpPr>
          <p:nvPr/>
        </p:nvSpPr>
        <p:spPr bwMode="auto">
          <a:xfrm>
            <a:off x="842963" y="4479925"/>
            <a:ext cx="5148262"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marL="850900" indent="-850900" defTabSz="762000" eaLnBrk="0" hangingPunct="0">
              <a:spcBef>
                <a:spcPct val="30000"/>
              </a:spcBef>
              <a:defRPr sz="1200">
                <a:solidFill>
                  <a:schemeClr val="tx1"/>
                </a:solidFill>
                <a:latin typeface="Calibri" pitchFamily="34" charset="0"/>
              </a:defRPr>
            </a:lvl1pPr>
            <a:lvl2pPr marL="742950" indent="-285750" defTabSz="762000" eaLnBrk="0" hangingPunct="0">
              <a:spcBef>
                <a:spcPct val="30000"/>
              </a:spcBef>
              <a:defRPr sz="1200">
                <a:solidFill>
                  <a:schemeClr val="tx1"/>
                </a:solidFill>
                <a:latin typeface="Calibri" pitchFamily="34" charset="0"/>
              </a:defRPr>
            </a:lvl2pPr>
            <a:lvl3pPr marL="1143000" indent="-228600" defTabSz="762000" eaLnBrk="0" hangingPunct="0">
              <a:spcBef>
                <a:spcPct val="30000"/>
              </a:spcBef>
              <a:defRPr sz="1200">
                <a:solidFill>
                  <a:schemeClr val="tx1"/>
                </a:solidFill>
                <a:latin typeface="Calibri" pitchFamily="34" charset="0"/>
              </a:defRPr>
            </a:lvl3pPr>
            <a:lvl4pPr marL="1600200" indent="-228600" defTabSz="762000" eaLnBrk="0" hangingPunct="0">
              <a:spcBef>
                <a:spcPct val="30000"/>
              </a:spcBef>
              <a:defRPr sz="1200">
                <a:solidFill>
                  <a:schemeClr val="tx1"/>
                </a:solidFill>
                <a:latin typeface="Calibri" pitchFamily="34" charset="0"/>
              </a:defRPr>
            </a:lvl4pPr>
            <a:lvl5pPr marL="2057400" indent="-228600" defTabSz="762000" eaLnBrk="0" hangingPunct="0">
              <a:spcBef>
                <a:spcPct val="30000"/>
              </a:spcBef>
              <a:defRPr sz="1200">
                <a:solidFill>
                  <a:schemeClr val="tx1"/>
                </a:solidFill>
                <a:latin typeface="Calibri" pitchFamily="34" charset="0"/>
              </a:defRPr>
            </a:lvl5pPr>
            <a:lvl6pPr marL="2514600" indent="-228600" defTabSz="762000" eaLnBrk="0" fontAlgn="base" hangingPunct="0">
              <a:spcBef>
                <a:spcPct val="30000"/>
              </a:spcBef>
              <a:spcAft>
                <a:spcPct val="0"/>
              </a:spcAft>
              <a:defRPr sz="1200">
                <a:solidFill>
                  <a:schemeClr val="tx1"/>
                </a:solidFill>
                <a:latin typeface="Calibri" pitchFamily="34" charset="0"/>
              </a:defRPr>
            </a:lvl6pPr>
            <a:lvl7pPr marL="2971800" indent="-228600" defTabSz="762000" eaLnBrk="0" fontAlgn="base" hangingPunct="0">
              <a:spcBef>
                <a:spcPct val="30000"/>
              </a:spcBef>
              <a:spcAft>
                <a:spcPct val="0"/>
              </a:spcAft>
              <a:defRPr sz="1200">
                <a:solidFill>
                  <a:schemeClr val="tx1"/>
                </a:solidFill>
                <a:latin typeface="Calibri" pitchFamily="34" charset="0"/>
              </a:defRPr>
            </a:lvl7pPr>
            <a:lvl8pPr marL="3429000" indent="-228600" defTabSz="762000" eaLnBrk="0" fontAlgn="base" hangingPunct="0">
              <a:spcBef>
                <a:spcPct val="30000"/>
              </a:spcBef>
              <a:spcAft>
                <a:spcPct val="0"/>
              </a:spcAft>
              <a:defRPr sz="1200">
                <a:solidFill>
                  <a:schemeClr val="tx1"/>
                </a:solidFill>
                <a:latin typeface="Calibri" pitchFamily="34" charset="0"/>
              </a:defRPr>
            </a:lvl8pPr>
            <a:lvl9pPr marL="3886200" indent="-228600" defTabSz="762000" eaLnBrk="0" fontAlgn="base" hangingPunct="0">
              <a:spcBef>
                <a:spcPct val="30000"/>
              </a:spcBef>
              <a:spcAft>
                <a:spcPct val="0"/>
              </a:spcAft>
              <a:defRPr sz="1200">
                <a:solidFill>
                  <a:schemeClr val="tx1"/>
                </a:solidFill>
                <a:latin typeface="Calibri" pitchFamily="34" charset="0"/>
              </a:defRPr>
            </a:lvl9pPr>
          </a:lstStyle>
          <a:p>
            <a:pPr>
              <a:spcBef>
                <a:spcPct val="0"/>
              </a:spcBef>
            </a:pPr>
            <a:r>
              <a:rPr lang="en-GB" altLang="en-US" b="1">
                <a:latin typeface="Arial" charset="0"/>
              </a:rPr>
              <a:t>Objective :	</a:t>
            </a:r>
            <a:r>
              <a:rPr lang="en-GB" altLang="en-US">
                <a:latin typeface="Arial" charset="0"/>
              </a:rPr>
              <a:t>To demonstrate the important role health care professionals play in helping and encouraging smokers to quit</a:t>
            </a:r>
          </a:p>
        </p:txBody>
      </p:sp>
      <p:sp>
        <p:nvSpPr>
          <p:cNvPr id="90117" name="Rectangle 4"/>
          <p:cNvSpPr>
            <a:spLocks noGrp="1" noRot="1" noChangeAspect="1" noChangeArrowheads="1" noTextEdit="1"/>
          </p:cNvSpPr>
          <p:nvPr>
            <p:ph type="sldImg"/>
          </p:nvPr>
        </p:nvSpPr>
        <p:spPr>
          <a:xfrm>
            <a:off x="1849438" y="1555750"/>
            <a:ext cx="3284537" cy="2462213"/>
          </a:xfrm>
          <a:ln w="12700" cap="flat">
            <a:solidFill>
              <a:schemeClr val="tx1"/>
            </a:solidFill>
          </a:ln>
        </p:spPr>
      </p:sp>
      <p:sp>
        <p:nvSpPr>
          <p:cNvPr id="90118" name="Rectangle 5"/>
          <p:cNvSpPr>
            <a:spLocks noGrp="1" noChangeArrowheads="1"/>
          </p:cNvSpPr>
          <p:nvPr>
            <p:ph type="body" idx="1"/>
          </p:nvPr>
        </p:nvSpPr>
        <p:spPr>
          <a:xfrm>
            <a:off x="842963" y="5314950"/>
            <a:ext cx="5148262" cy="383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p>
            <a:pPr eaLnBrk="1" hangingPunct="1"/>
            <a:endParaRPr lang="en-GB" altLang="en-US" dirty="0" smtClean="0"/>
          </a:p>
          <a:p>
            <a:pPr eaLnBrk="1" hangingPunct="1"/>
            <a:r>
              <a:rPr lang="en-GB" altLang="en-US" dirty="0" smtClean="0"/>
              <a:t>Reference: </a:t>
            </a:r>
          </a:p>
          <a:p>
            <a:pPr eaLnBrk="1" hangingPunct="1"/>
            <a:r>
              <a:rPr lang="en-GB" altLang="en-US" dirty="0" smtClean="0"/>
              <a:t>-</a:t>
            </a:r>
            <a:r>
              <a:rPr lang="en-GB" altLang="en-US" baseline="0" dirty="0" smtClean="0"/>
              <a:t> </a:t>
            </a:r>
            <a:r>
              <a:rPr lang="en-GB" altLang="en-US" dirty="0" smtClean="0"/>
              <a:t>West (1997) Getting Serious About Stopping Smoking: A Report for No Smoking Day</a:t>
            </a:r>
          </a:p>
        </p:txBody>
      </p:sp>
    </p:spTree>
    <p:extLst>
      <p:ext uri="{BB962C8B-B14F-4D97-AF65-F5344CB8AC3E}">
        <p14:creationId xmlns:p14="http://schemas.microsoft.com/office/powerpoint/2010/main" val="1498317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BFB40F6-EA68-48CB-B650-EF80C2D4B3F0}" type="slidenum">
              <a:rPr lang="en-US" altLang="en-US" smtClean="0">
                <a:latin typeface="Arial" charset="0"/>
              </a:rPr>
              <a:pPr eaLnBrk="1" hangingPunct="1">
                <a:spcBef>
                  <a:spcPct val="0"/>
                </a:spcBef>
              </a:pPr>
              <a:t>20</a:t>
            </a:fld>
            <a:endParaRPr lang="en-US" altLang="en-US" smtClean="0">
              <a:latin typeface="Arial" charset="0"/>
            </a:endParaRPr>
          </a:p>
        </p:txBody>
      </p:sp>
      <p:sp>
        <p:nvSpPr>
          <p:cNvPr id="91139"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NRT and medications increase the chance of quitting. Combination NRT (for example, patch plus gum) seems to be more effective than NRT in a single format.</a:t>
            </a:r>
          </a:p>
          <a:p>
            <a:pPr marL="171450" indent="-171450" eaLnBrk="1" hangingPunct="1">
              <a:buFontTx/>
              <a:buChar char="-"/>
              <a:defRPr/>
            </a:pPr>
            <a:r>
              <a:rPr lang="en-US" altLang="en-US" dirty="0" smtClean="0"/>
              <a:t>Specialist individualized behavioural support combined with NRT increases rates further.</a:t>
            </a:r>
          </a:p>
          <a:p>
            <a:pPr marL="171450" indent="-171450" eaLnBrk="1" hangingPunct="1">
              <a:buFontTx/>
              <a:buChar char="-"/>
              <a:defRPr/>
            </a:pPr>
            <a:r>
              <a:rPr lang="en-US" altLang="en-US" dirty="0" smtClean="0"/>
              <a:t>Some evidence suggests </a:t>
            </a:r>
            <a:r>
              <a:rPr lang="en-US" altLang="en-US" dirty="0" err="1" smtClean="0"/>
              <a:t>varenicline</a:t>
            </a:r>
            <a:r>
              <a:rPr lang="en-US" altLang="en-US" dirty="0" smtClean="0"/>
              <a:t> may be more effective than NRT (</a:t>
            </a:r>
            <a:r>
              <a:rPr lang="en-US" altLang="en-US" dirty="0" err="1" smtClean="0"/>
              <a:t>Kotz</a:t>
            </a:r>
            <a:r>
              <a:rPr lang="en-US" altLang="en-US" dirty="0" smtClean="0"/>
              <a:t>, 2014) whereas others have suggested there is no difference between the two (Baker, 2016)</a:t>
            </a:r>
          </a:p>
          <a:p>
            <a:pPr marL="171450" indent="-171450" eaLnBrk="1" hangingPunct="1">
              <a:buFontTx/>
              <a:buChar char="-"/>
              <a:defRPr/>
            </a:pPr>
            <a:r>
              <a:rPr lang="en-US" altLang="en-US" dirty="0" smtClean="0"/>
              <a:t>Group support may enhance quit rates even more.</a:t>
            </a:r>
          </a:p>
          <a:p>
            <a:pPr marL="171450" indent="-171450" eaLnBrk="1" hangingPunct="1">
              <a:buFontTx/>
              <a:buChar char="-"/>
              <a:defRPr/>
            </a:pPr>
            <a:r>
              <a:rPr lang="en-US" altLang="en-US" dirty="0" smtClean="0"/>
              <a:t>Be aware of your local stop smoking service and what support it can offer. Choice of medication may depend on patient factors, </a:t>
            </a:r>
            <a:r>
              <a:rPr lang="en-US" altLang="en-US" dirty="0" err="1" smtClean="0"/>
              <a:t>eg</a:t>
            </a:r>
            <a:r>
              <a:rPr lang="en-US" altLang="en-US" dirty="0" smtClean="0"/>
              <a:t> concerns about side effects or compliance. </a:t>
            </a:r>
          </a:p>
          <a:p>
            <a:pPr eaLnBrk="1" hangingPunct="1">
              <a:defRPr/>
            </a:pPr>
            <a:endParaRPr lang="en-US" dirty="0" smtClean="0"/>
          </a:p>
          <a:p>
            <a:pPr eaLnBrk="1" hangingPunct="1">
              <a:defRPr/>
            </a:pPr>
            <a:r>
              <a:rPr lang="en-GB" dirty="0" smtClean="0"/>
              <a:t>References: </a:t>
            </a:r>
          </a:p>
          <a:p>
            <a:pPr marL="171450" indent="-171450" eaLnBrk="1" hangingPunct="1">
              <a:buFontTx/>
              <a:buChar char="-"/>
              <a:defRPr/>
            </a:pPr>
            <a:r>
              <a:rPr lang="en-GB" dirty="0" smtClean="0"/>
              <a:t>West R, Owen L (2012) Estimates of 52-week continuous abstinence rates following selected smoking cessation interventions in England. </a:t>
            </a:r>
            <a:r>
              <a:rPr lang="en-GB" dirty="0" smtClean="0">
                <a:hlinkClick r:id="rId3"/>
              </a:rPr>
              <a:t>www.smokinginengland.info</a:t>
            </a:r>
            <a:r>
              <a:rPr lang="en-GB" dirty="0" smtClean="0"/>
              <a:t> Version 2</a:t>
            </a:r>
          </a:p>
          <a:p>
            <a:pPr marL="171450" indent="-171450" eaLnBrk="1" hangingPunct="1">
              <a:buFontTx/>
              <a:buChar char="-"/>
              <a:defRPr/>
            </a:pPr>
            <a:r>
              <a:rPr lang="en-GB" dirty="0" err="1" smtClean="0"/>
              <a:t>Kotz</a:t>
            </a:r>
            <a:r>
              <a:rPr lang="en-GB" dirty="0" smtClean="0"/>
              <a:t> </a:t>
            </a:r>
            <a:r>
              <a:rPr lang="en-GB" i="1" dirty="0" smtClean="0"/>
              <a:t>et al</a:t>
            </a:r>
            <a:r>
              <a:rPr lang="en-GB" dirty="0" smtClean="0"/>
              <a:t> (2014) Prospective cohort study of the effectiveness of </a:t>
            </a:r>
            <a:r>
              <a:rPr lang="en-GB" dirty="0" err="1" smtClean="0"/>
              <a:t>varenicline</a:t>
            </a:r>
            <a:r>
              <a:rPr lang="en-GB" dirty="0" smtClean="0"/>
              <a:t> versus nicotine replacement therapy for smoking cessation in the ‘real world’. BMC Public Health. 14:1163.</a:t>
            </a:r>
          </a:p>
          <a:p>
            <a:pPr marL="171450" indent="-171450" eaLnBrk="1" hangingPunct="1">
              <a:buFontTx/>
              <a:buChar char="-"/>
              <a:defRPr/>
            </a:pPr>
            <a:r>
              <a:rPr lang="en-GB" dirty="0" smtClean="0"/>
              <a:t>Baker </a:t>
            </a:r>
            <a:r>
              <a:rPr lang="en-GB" i="1" dirty="0" smtClean="0"/>
              <a:t>et al</a:t>
            </a:r>
            <a:r>
              <a:rPr lang="en-GB" dirty="0" smtClean="0"/>
              <a:t> (2016) Effects of nicotine patch vs </a:t>
            </a:r>
            <a:r>
              <a:rPr lang="en-GB" dirty="0" err="1" smtClean="0"/>
              <a:t>varenicline</a:t>
            </a:r>
            <a:r>
              <a:rPr lang="en-GB" dirty="0" smtClean="0"/>
              <a:t> vs combination nicotine replacement therapy on smoking cessation at 26 weeks: a randomised controlled trial. JAMA. 315(4): 371-379</a:t>
            </a:r>
          </a:p>
          <a:p>
            <a:pPr marL="171450" indent="-171450" eaLnBrk="1" hangingPunct="1">
              <a:buFontTx/>
              <a:buChar char="-"/>
              <a:defRPr/>
            </a:pPr>
            <a:r>
              <a:rPr lang="en-US" altLang="en-US" dirty="0" smtClean="0"/>
              <a:t>Hartmann-Boyce and Aveyard (2016) Drugs for smoking cessation. BMJ. 352:i571 </a:t>
            </a:r>
            <a:r>
              <a:rPr lang="en-US" altLang="en-US" dirty="0" err="1" smtClean="0"/>
              <a:t>doi</a:t>
            </a:r>
            <a:r>
              <a:rPr lang="en-US" altLang="en-US" dirty="0" smtClean="0"/>
              <a:t>: 10.1136/bmj.i571.</a:t>
            </a:r>
          </a:p>
        </p:txBody>
      </p:sp>
    </p:spTree>
    <p:extLst>
      <p:ext uri="{BB962C8B-B14F-4D97-AF65-F5344CB8AC3E}">
        <p14:creationId xmlns:p14="http://schemas.microsoft.com/office/powerpoint/2010/main" val="24441668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F007EA1-6695-4300-986E-5AB080EE2011}" type="slidenum">
              <a:rPr lang="en-US" altLang="en-US" smtClean="0">
                <a:latin typeface="Arial" charset="0"/>
              </a:rPr>
              <a:pPr eaLnBrk="1" hangingPunct="1">
                <a:spcBef>
                  <a:spcPct val="0"/>
                </a:spcBef>
              </a:pPr>
              <a:t>21</a:t>
            </a:fld>
            <a:endParaRPr lang="en-US" altLang="en-US" smtClean="0">
              <a:latin typeface="Arial" charset="0"/>
            </a:endParaRPr>
          </a:p>
        </p:txBody>
      </p:sp>
      <p:sp>
        <p:nvSpPr>
          <p:cNvPr id="89091"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defRPr/>
            </a:pPr>
            <a:r>
              <a:rPr lang="en-GB" dirty="0" smtClean="0"/>
              <a:t>Harm reduction</a:t>
            </a:r>
            <a:r>
              <a:rPr lang="en-GB" baseline="0" dirty="0" smtClean="0"/>
              <a:t> is established in many areas of public health, for example </a:t>
            </a:r>
            <a:r>
              <a:rPr lang="en-GB" baseline="0" dirty="0" err="1" smtClean="0"/>
              <a:t>methodone</a:t>
            </a:r>
            <a:r>
              <a:rPr lang="en-GB" baseline="0" dirty="0" smtClean="0"/>
              <a:t> prescribing for heroin addiction, and needle-exchange programmes for iv drug users</a:t>
            </a:r>
          </a:p>
          <a:p>
            <a:pPr marL="171450" indent="-171450">
              <a:buFontTx/>
              <a:buChar char="-"/>
              <a:defRPr/>
            </a:pPr>
            <a:r>
              <a:rPr lang="en-GB" baseline="0" dirty="0" smtClean="0"/>
              <a:t>The concept is applicable to smoking cessation: while it is nicotine that causes addiction to cigarettes, it is the tar and other substances that cause most of the adverse health effects -  therefore using alternatives such as nicotine replacement therapy can reduce the harm associated with nicotine addiction.</a:t>
            </a:r>
          </a:p>
          <a:p>
            <a:pPr marL="171450" indent="-171450">
              <a:buFontTx/>
              <a:buChar char="-"/>
              <a:defRPr/>
            </a:pPr>
            <a:r>
              <a:rPr lang="en-GB" baseline="0" dirty="0" smtClean="0"/>
              <a:t>NICE endorsed harm reduction in 2013, and encourages stop smoking services to consider this approach for smokers who are unable to consider stopping smoking in one step. This includes cutting down prior to stopping smoking, and reducing the amount smoked.</a:t>
            </a:r>
          </a:p>
          <a:p>
            <a:pPr marL="171450" indent="-171450">
              <a:buFontTx/>
              <a:buChar char="-"/>
              <a:defRPr/>
            </a:pPr>
            <a:r>
              <a:rPr lang="en-GB" baseline="0" dirty="0" smtClean="0"/>
              <a:t>Previously it was ‘stop completely or not at all’, and stop smoking services still emphasise the ‘not a puff’ rule in those wanting to stop smoking – but NICE now supports helping others who aren’t ready to reduce the amount smoked, in the hope that this will make a successful quit attempt more likely in the future. This may include long-term use of NRT.</a:t>
            </a:r>
            <a:endParaRPr lang="en-GB" dirty="0" smtClean="0"/>
          </a:p>
          <a:p>
            <a:pPr marL="0" indent="0">
              <a:buFontTx/>
              <a:buNone/>
              <a:defRPr/>
            </a:pPr>
            <a:endParaRPr lang="en-GB" dirty="0" smtClean="0"/>
          </a:p>
          <a:p>
            <a:pPr marL="0" indent="0">
              <a:buFontTx/>
              <a:buNone/>
              <a:defRPr/>
            </a:pPr>
            <a:r>
              <a:rPr lang="en-GB" dirty="0" smtClean="0"/>
              <a:t>Reference:</a:t>
            </a:r>
          </a:p>
          <a:p>
            <a:pPr marL="0" indent="0">
              <a:buFontTx/>
              <a:buNone/>
              <a:defRPr/>
            </a:pPr>
            <a:r>
              <a:rPr lang="en-GB" dirty="0" smtClean="0"/>
              <a:t>-</a:t>
            </a:r>
            <a:r>
              <a:rPr lang="en-GB" baseline="0" dirty="0" smtClean="0"/>
              <a:t> NICE guidance. Tobacco: harm-reduction approaches to smoking (PH45) - 2013</a:t>
            </a:r>
            <a:endParaRPr lang="en-GB" dirty="0"/>
          </a:p>
        </p:txBody>
      </p:sp>
    </p:spTree>
    <p:extLst>
      <p:ext uri="{BB962C8B-B14F-4D97-AF65-F5344CB8AC3E}">
        <p14:creationId xmlns:p14="http://schemas.microsoft.com/office/powerpoint/2010/main" val="33652189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989820C-F360-49C1-9222-DA170BC5E6C6}" type="slidenum">
              <a:rPr lang="en-US" altLang="en-US" smtClean="0">
                <a:latin typeface="Arial" charset="0"/>
              </a:rPr>
              <a:pPr eaLnBrk="1" hangingPunct="1">
                <a:spcBef>
                  <a:spcPct val="0"/>
                </a:spcBef>
              </a:pPr>
              <a:t>22</a:t>
            </a:fld>
            <a:endParaRPr lang="en-US" altLang="en-US" smtClean="0">
              <a:latin typeface="Arial"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xfrm>
            <a:off x="906463" y="4689475"/>
            <a:ext cx="4984750" cy="44434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dirty="0" smtClean="0"/>
              <a:t>E-cigarettes</a:t>
            </a:r>
            <a:r>
              <a:rPr lang="en-GB" altLang="en-US" baseline="0" dirty="0" smtClean="0"/>
              <a:t> are a form of harm reduction. </a:t>
            </a:r>
          </a:p>
          <a:p>
            <a:pPr marL="171450" indent="-171450" eaLnBrk="1" hangingPunct="1">
              <a:buFontTx/>
              <a:buChar char="-"/>
              <a:defRPr/>
            </a:pPr>
            <a:r>
              <a:rPr lang="en-GB" altLang="en-US" dirty="0" smtClean="0"/>
              <a:t>Also known as </a:t>
            </a:r>
            <a:r>
              <a:rPr lang="en-GB" altLang="en-US" dirty="0" err="1" smtClean="0"/>
              <a:t>vapourisers</a:t>
            </a:r>
            <a:r>
              <a:rPr lang="en-GB" altLang="en-US" dirty="0" smtClean="0"/>
              <a:t> or electronic nicotine delivery systems (ENDS), these are battery-powered devices that deliver nicotine to the user by heating a nicotine-containing solution. </a:t>
            </a:r>
          </a:p>
          <a:p>
            <a:pPr marL="171450" indent="-171450" eaLnBrk="1" hangingPunct="1">
              <a:buFontTx/>
              <a:buChar char="-"/>
              <a:defRPr/>
            </a:pPr>
            <a:r>
              <a:rPr lang="en-GB" altLang="en-US" dirty="0" smtClean="0"/>
              <a:t>The solution usually contains propylene glycol or glycerine, and may contain added flavourings. Earlier ‘first generation’ versions were disposable and looked more like traditional cigarettes; newer ‘second generation’ versions are now more popular and have refillable containers for the nicotine solution.</a:t>
            </a:r>
          </a:p>
          <a:p>
            <a:pPr eaLnBrk="1" hangingPunct="1">
              <a:defRPr/>
            </a:pPr>
            <a:endParaRPr lang="en-GB" altLang="en-US" dirty="0" smtClean="0"/>
          </a:p>
          <a:p>
            <a:pPr eaLnBrk="1" hangingPunct="1">
              <a:defRPr/>
            </a:pPr>
            <a:r>
              <a:rPr lang="en-GB" altLang="en-US" dirty="0" smtClean="0"/>
              <a:t>Reference and image source: </a:t>
            </a:r>
          </a:p>
          <a:p>
            <a:pPr marL="171450" indent="-171450" eaLnBrk="1" hangingPunct="1">
              <a:buFontTx/>
              <a:buChar char="-"/>
              <a:defRPr/>
            </a:pPr>
            <a:r>
              <a:rPr lang="en-GB" altLang="en-US" dirty="0" smtClean="0"/>
              <a:t>ASH briefing, Feb 2016</a:t>
            </a:r>
          </a:p>
          <a:p>
            <a:pPr eaLnBrk="1" hangingPunct="1">
              <a:defRPr/>
            </a:pPr>
            <a:endParaRPr lang="en-GB" altLang="en-US" dirty="0" smtClean="0"/>
          </a:p>
        </p:txBody>
      </p:sp>
    </p:spTree>
    <p:extLst>
      <p:ext uri="{BB962C8B-B14F-4D97-AF65-F5344CB8AC3E}">
        <p14:creationId xmlns:p14="http://schemas.microsoft.com/office/powerpoint/2010/main" val="33181202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42037FC-E68D-4129-8D01-8AEB3709963F}" type="slidenum">
              <a:rPr lang="en-US" altLang="en-US" smtClean="0">
                <a:latin typeface="Arial" charset="0"/>
              </a:rPr>
              <a:pPr eaLnBrk="1" hangingPunct="1">
                <a:spcBef>
                  <a:spcPct val="0"/>
                </a:spcBef>
              </a:pPr>
              <a:t>23</a:t>
            </a:fld>
            <a:endParaRPr lang="en-US" altLang="en-US" smtClean="0">
              <a:latin typeface="Arial" charset="0"/>
            </a:endParaRPr>
          </a:p>
        </p:txBody>
      </p:sp>
      <p:sp>
        <p:nvSpPr>
          <p:cNvPr id="93187"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dirty="0" smtClean="0"/>
              <a:t>E-cigarettes have been controversial, with strong arguments being put forward for and against their widespread use, with senior figures on both sides of the debate. </a:t>
            </a:r>
          </a:p>
          <a:p>
            <a:pPr marL="171450" indent="-171450" eaLnBrk="1" hangingPunct="1">
              <a:buFontTx/>
              <a:buChar char="-"/>
              <a:defRPr/>
            </a:pPr>
            <a:endParaRPr lang="en-GB" dirty="0" smtClean="0"/>
          </a:p>
          <a:p>
            <a:pPr marL="171450" indent="-171450" eaLnBrk="1" hangingPunct="1">
              <a:buFontTx/>
              <a:buChar char="-"/>
              <a:defRPr/>
            </a:pPr>
            <a:r>
              <a:rPr lang="en-GB" altLang="en-US" dirty="0" smtClean="0"/>
              <a:t>The Royal College of Physicians and ASH (Action on Smoking and Health) are two groups that are supportive of </a:t>
            </a:r>
            <a:r>
              <a:rPr lang="en-GB" altLang="en-US" u="sng" dirty="0" smtClean="0"/>
              <a:t>harm reduction</a:t>
            </a:r>
            <a:r>
              <a:rPr lang="en-GB" altLang="en-US" dirty="0" smtClean="0"/>
              <a:t> strategies and have taken the view that e-cigarettes may be a valuable tool in helping smokers to reduce the harm from tobacco use. They argue that effective regulation and prevention of marketing to young people may allow e-cigarettes to have a role in helping smokers cut down or quit. Their popularity and acceptability to smokers mean they may be more effective than other measures.</a:t>
            </a:r>
          </a:p>
          <a:p>
            <a:pPr marL="171450" indent="-171450" eaLnBrk="1" hangingPunct="1">
              <a:buFontTx/>
              <a:buChar char="-"/>
              <a:defRPr/>
            </a:pPr>
            <a:endParaRPr lang="en-GB" altLang="en-US" dirty="0" smtClean="0"/>
          </a:p>
          <a:p>
            <a:pPr marL="171450" indent="-171450" eaLnBrk="1" hangingPunct="1">
              <a:buFontTx/>
              <a:buChar char="-"/>
              <a:defRPr/>
            </a:pPr>
            <a:r>
              <a:rPr lang="en-GB" altLang="en-US" dirty="0" smtClean="0"/>
              <a:t>Other organisation, such as the World Health Organisation and the Federation of International Respiratory Societies, have taken a more cautious and critical approach and advised restriction until more studies are available proving lack of harm and benefits in smoking cessation. Concerns include marketing resembling that previously used by the tobacco industry, appealing flavourings targeting young people, and the lack of regulation leading to concerns about safety.</a:t>
            </a:r>
          </a:p>
          <a:p>
            <a:pPr marL="171450" indent="-171450" eaLnBrk="1" hangingPunct="1">
              <a:buFontTx/>
              <a:buChar char="-"/>
              <a:defRPr/>
            </a:pPr>
            <a:endParaRPr lang="en-GB" altLang="en-US" dirty="0" smtClean="0"/>
          </a:p>
          <a:p>
            <a:pPr marL="171450" indent="-171450" eaLnBrk="1" hangingPunct="1">
              <a:buFontTx/>
              <a:buChar char="-"/>
              <a:defRPr/>
            </a:pPr>
            <a:r>
              <a:rPr lang="en-GB" dirty="0" smtClean="0"/>
              <a:t>Public Health England commissioned a report in 2015 that concluded that e-cigarettes were significantly less harmful than smoking. This was based on several concepts, including the fact that most chemicals causing smoking-related disease were absent from e-cigarettes, and an expert review that rated them as having 95% less harm than conventional cigarettes. Press attention following this report included speculation that doctors would be able to prescribe e-cigarettes to patients to help them stop smoking. The National Centre for Smoking Cessation and Training has also produced guidance encouraging stop smoking services to support smokers who choose to use e-cigarettes to quit. </a:t>
            </a:r>
          </a:p>
          <a:p>
            <a:pPr eaLnBrk="1" hangingPunct="1">
              <a:defRPr/>
            </a:pPr>
            <a:endParaRPr lang="en-GB" altLang="en-US" dirty="0" smtClean="0"/>
          </a:p>
          <a:p>
            <a:pPr marL="171450" indent="-171450" eaLnBrk="1" hangingPunct="1">
              <a:buFontTx/>
              <a:buChar char="-"/>
              <a:defRPr/>
            </a:pPr>
            <a:r>
              <a:rPr lang="en-GB" altLang="en-US" dirty="0" smtClean="0"/>
              <a:t>There is some evidence that e-cigarettes can help smokers quit. A Cochrane review described two randomised controlled trials that together showed around 9% of smokers had quit at one year using e-cigarettes, vs 4% using placebo e-cigarettes. A ‘real world’ study using online survey data showed e-cigarette users were 50% more likely to remain abstinent for at least a few months than those buying NRT or quitting unaided. On the other hand, a recent systematic review in the Lancet reached the other conclusion: that e-cigarettes were associated with less quitting among smokers – limitations of this study included the large number of observational studies, varying definitions for smoking cessation, and variations in study quality. Clearly more evidence is needed, although all studies note the fact that the rapidly changing nature of devices mean that evidence can quickly become out-of-date as products leave and enter the market. </a:t>
            </a:r>
          </a:p>
          <a:p>
            <a:pPr eaLnBrk="1" hangingPunct="1">
              <a:defRPr/>
            </a:pPr>
            <a:endParaRPr lang="en-GB" altLang="en-US" dirty="0" smtClean="0"/>
          </a:p>
          <a:p>
            <a:pPr eaLnBrk="1" hangingPunct="1">
              <a:defRPr/>
            </a:pPr>
            <a:r>
              <a:rPr lang="en-GB" altLang="en-US" dirty="0" smtClean="0"/>
              <a:t>References:</a:t>
            </a:r>
          </a:p>
          <a:p>
            <a:pPr marL="171450" indent="-171450" eaLnBrk="1" hangingPunct="1">
              <a:buFontTx/>
              <a:buChar char="-"/>
              <a:defRPr/>
            </a:pPr>
            <a:r>
              <a:rPr lang="en-US" altLang="en-US" dirty="0" smtClean="0"/>
              <a:t>McNeil </a:t>
            </a:r>
            <a:r>
              <a:rPr lang="en-US" altLang="en-US" i="1" dirty="0" smtClean="0"/>
              <a:t>et </a:t>
            </a:r>
            <a:r>
              <a:rPr lang="en-US" altLang="en-US" dirty="0" smtClean="0"/>
              <a:t>al (2015) E-cigarettes: an evidence update. A report commissioned by Public Health England. </a:t>
            </a:r>
            <a:endParaRPr lang="en-GB" altLang="en-US" dirty="0" smtClean="0"/>
          </a:p>
          <a:p>
            <a:pPr marL="171450" indent="-171450" eaLnBrk="1" hangingPunct="1">
              <a:buFontTx/>
              <a:buChar char="-"/>
              <a:defRPr/>
            </a:pPr>
            <a:r>
              <a:rPr lang="en-GB" dirty="0" smtClean="0"/>
              <a:t>RCP statement on e-cigarettes – June 2014. </a:t>
            </a:r>
            <a:r>
              <a:rPr lang="en-GB" altLang="en-US" dirty="0" smtClean="0"/>
              <a:t>https://www.rcplondon.ac.uk/press-releases/rcp-statement-e-cigarettes</a:t>
            </a:r>
          </a:p>
          <a:p>
            <a:pPr marL="171450" indent="-171450" eaLnBrk="1" hangingPunct="1">
              <a:buFontTx/>
              <a:buChar char="-"/>
              <a:defRPr/>
            </a:pPr>
            <a:r>
              <a:rPr lang="en-GB" altLang="en-US" dirty="0" smtClean="0"/>
              <a:t>ASH briefing on e-cigarettes – Feb 2016. http://ash.org.uk/files/documents/ASH_715.pdf</a:t>
            </a:r>
          </a:p>
          <a:p>
            <a:pPr marL="171450" indent="-171450" eaLnBrk="1" hangingPunct="1">
              <a:buFontTx/>
              <a:buChar char="-"/>
              <a:defRPr/>
            </a:pPr>
            <a:r>
              <a:rPr lang="en-GB" altLang="en-US" dirty="0" smtClean="0"/>
              <a:t>WHO Framework on Tobacco Control Report on Electronic Nicotine Delivery Systems – July 2014. http://apps.who.int/gb/fctc/PDF/cop6/FCTC_COP6_10-en.pdf?ua=1</a:t>
            </a:r>
          </a:p>
          <a:p>
            <a:pPr marL="171450" indent="-171450" eaLnBrk="1" hangingPunct="1">
              <a:buFontTx/>
              <a:buChar char="-"/>
              <a:defRPr/>
            </a:pPr>
            <a:r>
              <a:rPr lang="en-GB" altLang="en-US" dirty="0" smtClean="0"/>
              <a:t>Schraufnagel </a:t>
            </a:r>
            <a:r>
              <a:rPr lang="en-GB" altLang="en-US" i="1" dirty="0" smtClean="0"/>
              <a:t>et al </a:t>
            </a:r>
            <a:r>
              <a:rPr lang="en-GB" altLang="en-US" dirty="0" smtClean="0"/>
              <a:t>(2014) Electronic cigarettes: A position statement of the Forum of International Respiratory Societies. AJRCCM. </a:t>
            </a:r>
            <a:r>
              <a:rPr lang="en-GB" dirty="0" smtClean="0"/>
              <a:t>190(6): 611-618. </a:t>
            </a:r>
            <a:r>
              <a:rPr lang="en-GB" altLang="en-US" dirty="0" smtClean="0"/>
              <a:t>http://www.atsjournals.org/doi/abs/10.1164/rccm.201407-1198PP#.VCLV3fldV48</a:t>
            </a:r>
          </a:p>
          <a:p>
            <a:pPr marL="171450" indent="-171450" eaLnBrk="1" hangingPunct="1">
              <a:buFontTx/>
              <a:buChar char="-"/>
              <a:defRPr/>
            </a:pPr>
            <a:r>
              <a:rPr lang="en-US" altLang="en-US" dirty="0" smtClean="0"/>
              <a:t>McEwen</a:t>
            </a:r>
            <a:r>
              <a:rPr lang="en-US" altLang="en-US" baseline="0" dirty="0" smtClean="0"/>
              <a:t> and </a:t>
            </a:r>
            <a:r>
              <a:rPr lang="en-US" altLang="en-US" dirty="0" err="1" smtClean="0"/>
              <a:t>McRobbie</a:t>
            </a:r>
            <a:r>
              <a:rPr lang="en-US" altLang="en-US" dirty="0" smtClean="0"/>
              <a:t> (2016) Electronic Cigarettes – A briefing for stop smoking services. National Centre for Smoking Cessation and Training. http://www.ncsct.co.uk/usr/pub/Electronic%20cigarettes.%20A%20briefing%20for%20stop%20smoking%20services.pdf</a:t>
            </a:r>
          </a:p>
          <a:p>
            <a:pPr marL="171450" indent="-171450" eaLnBrk="1" hangingPunct="1">
              <a:buFontTx/>
              <a:buChar char="-"/>
              <a:defRPr/>
            </a:pPr>
            <a:r>
              <a:rPr lang="en-US" altLang="en-US" dirty="0" err="1" smtClean="0"/>
              <a:t>McRobbie</a:t>
            </a:r>
            <a:r>
              <a:rPr lang="en-US" altLang="en-US" dirty="0" smtClean="0"/>
              <a:t> </a:t>
            </a:r>
            <a:r>
              <a:rPr lang="en-US" altLang="en-US" i="1" dirty="0" smtClean="0"/>
              <a:t>et al</a:t>
            </a:r>
            <a:r>
              <a:rPr lang="en-US" altLang="en-US" dirty="0" smtClean="0"/>
              <a:t> (2014) – Electronic cigarettes for smoking cessation and reduction (Cochrane Review).</a:t>
            </a:r>
          </a:p>
          <a:p>
            <a:pPr marL="171450" indent="-171450" eaLnBrk="1" hangingPunct="1">
              <a:buFontTx/>
              <a:buChar char="-"/>
              <a:defRPr/>
            </a:pPr>
            <a:r>
              <a:rPr lang="en-US" altLang="en-US" dirty="0" smtClean="0"/>
              <a:t>Brown </a:t>
            </a:r>
            <a:r>
              <a:rPr lang="en-US" altLang="en-US" i="1" dirty="0" smtClean="0"/>
              <a:t>et al </a:t>
            </a:r>
            <a:r>
              <a:rPr lang="en-US" altLang="en-US" dirty="0" smtClean="0"/>
              <a:t>(2014) Addiction – Real-world effectiveness of e-cigarettes when used to aid smoking cessation: a cross-sectional population study.</a:t>
            </a:r>
          </a:p>
          <a:p>
            <a:pPr marL="171450" indent="-171450" eaLnBrk="1" hangingPunct="1">
              <a:buFontTx/>
              <a:buChar char="-"/>
              <a:defRPr/>
            </a:pPr>
            <a:r>
              <a:rPr lang="en-US" altLang="en-US" dirty="0" err="1" smtClean="0"/>
              <a:t>Kalkhoran</a:t>
            </a:r>
            <a:r>
              <a:rPr lang="en-US" altLang="en-US" dirty="0" smtClean="0"/>
              <a:t> and </a:t>
            </a:r>
            <a:r>
              <a:rPr lang="en-US" altLang="en-US" dirty="0" err="1" smtClean="0"/>
              <a:t>Glantz</a:t>
            </a:r>
            <a:r>
              <a:rPr lang="en-US" altLang="en-US" dirty="0" smtClean="0"/>
              <a:t> (2016) E-cigarettes and smoking cessation in real-world and clinical settings: a systematic review and meta-analysis. Lancet Respiratory Medicine. 4:116-28. </a:t>
            </a:r>
          </a:p>
          <a:p>
            <a:pPr marL="171450" indent="-171450" eaLnBrk="1" hangingPunct="1">
              <a:buFontTx/>
              <a:buChar char="-"/>
              <a:defRPr/>
            </a:pPr>
            <a:endParaRPr lang="en-US" altLang="en-US" dirty="0" smtClean="0"/>
          </a:p>
          <a:p>
            <a:pPr marL="171450" indent="-171450" eaLnBrk="1" hangingPunct="1">
              <a:buFontTx/>
              <a:buChar char="-"/>
              <a:defRPr/>
            </a:pPr>
            <a:endParaRPr lang="en-GB" altLang="en-US" dirty="0" smtClean="0"/>
          </a:p>
        </p:txBody>
      </p:sp>
    </p:spTree>
    <p:extLst>
      <p:ext uri="{BB962C8B-B14F-4D97-AF65-F5344CB8AC3E}">
        <p14:creationId xmlns:p14="http://schemas.microsoft.com/office/powerpoint/2010/main" val="19075759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42037FC-E68D-4129-8D01-8AEB3709963F}" type="slidenum">
              <a:rPr lang="en-US" altLang="en-US" smtClean="0">
                <a:latin typeface="Arial" charset="0"/>
              </a:rPr>
              <a:pPr eaLnBrk="1" hangingPunct="1">
                <a:spcBef>
                  <a:spcPct val="0"/>
                </a:spcBef>
              </a:pPr>
              <a:t>24</a:t>
            </a:fld>
            <a:endParaRPr lang="en-US" altLang="en-US" smtClean="0">
              <a:latin typeface="Arial" charset="0"/>
            </a:endParaRPr>
          </a:p>
        </p:txBody>
      </p:sp>
      <p:sp>
        <p:nvSpPr>
          <p:cNvPr id="93187"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dirty="0" smtClean="0"/>
              <a:t>Although stop smoking</a:t>
            </a:r>
            <a:r>
              <a:rPr lang="en-GB" altLang="en-US" baseline="0" dirty="0" smtClean="0"/>
              <a:t> services can only supply and recommend licensed nicotine containing products (</a:t>
            </a:r>
            <a:r>
              <a:rPr lang="en-GB" altLang="en-US" baseline="0" dirty="0" err="1" smtClean="0"/>
              <a:t>ie</a:t>
            </a:r>
            <a:r>
              <a:rPr lang="en-GB" altLang="en-US" baseline="0" dirty="0" smtClean="0"/>
              <a:t> NRT), Public Health England (and consequently the National Centre for Smoking Cessation and Training) now advise that services should be open to supporting those who choose to use e-cigarettes. </a:t>
            </a:r>
          </a:p>
          <a:p>
            <a:pPr marL="0" indent="0" eaLnBrk="1" hangingPunct="1">
              <a:buFontTx/>
              <a:buNone/>
              <a:defRPr/>
            </a:pPr>
            <a:endParaRPr lang="en-GB" altLang="en-US" dirty="0" smtClean="0"/>
          </a:p>
          <a:p>
            <a:pPr marL="171450" indent="-171450" eaLnBrk="1" hangingPunct="1">
              <a:buFontTx/>
              <a:buChar char="-"/>
              <a:defRPr/>
            </a:pPr>
            <a:r>
              <a:rPr lang="en-GB" altLang="en-US" dirty="0" smtClean="0"/>
              <a:t>The debate surrounding e-cigarettes is very active and will likely develop during the lifetime of these slides. Current guidance is that healthcare professionals should recommend licensed nicotine replacement products until more research is available regarding e-cigarettes. </a:t>
            </a:r>
          </a:p>
          <a:p>
            <a:pPr marL="0" indent="0" eaLnBrk="1" hangingPunct="1">
              <a:buFontTx/>
              <a:buNone/>
              <a:defRPr/>
            </a:pPr>
            <a:endParaRPr lang="en-GB" altLang="en-US" dirty="0" smtClean="0"/>
          </a:p>
          <a:p>
            <a:pPr marL="171450" indent="-171450" eaLnBrk="1" hangingPunct="1">
              <a:buFontTx/>
              <a:buChar char="-"/>
              <a:defRPr/>
            </a:pPr>
            <a:r>
              <a:rPr lang="en-GB" altLang="en-US" dirty="0" smtClean="0"/>
              <a:t>A recent analysis</a:t>
            </a:r>
            <a:r>
              <a:rPr lang="en-GB" altLang="en-US" baseline="0" dirty="0" smtClean="0"/>
              <a:t> concluded that e-cigarettes helped 16,000-22,000 smokers in England to quit in 2014… (see West, Addiction)</a:t>
            </a:r>
          </a:p>
          <a:p>
            <a:pPr marL="171450" indent="-171450" eaLnBrk="1" hangingPunct="1">
              <a:buFontTx/>
              <a:buChar char="-"/>
              <a:defRPr/>
            </a:pPr>
            <a:endParaRPr lang="en-GB" altLang="en-US" dirty="0" smtClean="0"/>
          </a:p>
          <a:p>
            <a:pPr marL="0" indent="0" eaLnBrk="1" hangingPunct="1">
              <a:buFontTx/>
              <a:buNone/>
              <a:defRPr/>
            </a:pPr>
            <a:endParaRPr lang="en-GB" altLang="en-US" dirty="0" smtClean="0"/>
          </a:p>
          <a:p>
            <a:pPr marL="0" indent="0" eaLnBrk="1" hangingPunct="1">
              <a:buFontTx/>
              <a:buNone/>
              <a:defRPr/>
            </a:pPr>
            <a:r>
              <a:rPr lang="en-GB" altLang="en-US" dirty="0" smtClean="0"/>
              <a:t>References:</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US" altLang="en-US" dirty="0" smtClean="0"/>
              <a:t>McEwen</a:t>
            </a:r>
            <a:r>
              <a:rPr lang="en-US" altLang="en-US" baseline="0" dirty="0" smtClean="0"/>
              <a:t> and </a:t>
            </a:r>
            <a:r>
              <a:rPr lang="en-US" altLang="en-US" dirty="0" err="1" smtClean="0"/>
              <a:t>McRobbie</a:t>
            </a:r>
            <a:r>
              <a:rPr lang="en-US" altLang="en-US" dirty="0" smtClean="0"/>
              <a:t> (2016) Electronic Cigarettes – A briefing for stop smoking services. National Centre for Smoking Cessation and Training. http://www.ncsct.co.uk/usr/pub/Electronic%20cigarettes.%20A%20briefing%20for%20stop%20smoking%20services.pdf</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US" altLang="en-US" sz="1200" dirty="0" smtClean="0"/>
              <a:t>McNeil </a:t>
            </a:r>
            <a:r>
              <a:rPr lang="en-US" altLang="en-US" sz="1200" i="1" dirty="0" smtClean="0"/>
              <a:t>et </a:t>
            </a:r>
            <a:r>
              <a:rPr lang="en-US" altLang="en-US" sz="1200" dirty="0" smtClean="0"/>
              <a:t>al (2015) E-cigarettes: an evidence update. A report commissioned by Public Health England. </a:t>
            </a:r>
            <a:endParaRPr lang="en-US" altLang="en-US" dirty="0" smtClean="0"/>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US" altLang="en-US" dirty="0" smtClean="0"/>
              <a:t>West</a:t>
            </a:r>
            <a:r>
              <a:rPr lang="en-US" altLang="en-US" baseline="0" dirty="0" smtClean="0"/>
              <a:t> </a:t>
            </a:r>
            <a:r>
              <a:rPr lang="en-US" altLang="en-US" i="1" baseline="0" dirty="0" smtClean="0"/>
              <a:t>et al</a:t>
            </a:r>
            <a:r>
              <a:rPr lang="en-US" altLang="en-US" i="0" baseline="0" dirty="0" smtClean="0"/>
              <a:t> (2016) </a:t>
            </a:r>
            <a:r>
              <a:rPr lang="en-GB" altLang="en-US" i="0" baseline="0" dirty="0" smtClean="0"/>
              <a:t>Estimating the population impact of e-cigarettes on smoking cessation in England. Addiction. DOI: 10.1111/add.13343. http://onlinelibrary.wiley.com/doi/10.1111/add.13343/abstract</a:t>
            </a:r>
            <a:endParaRPr lang="en-US" altLang="en-US" dirty="0" smtClean="0"/>
          </a:p>
          <a:p>
            <a:pPr marL="0" indent="0" eaLnBrk="1" hangingPunct="1">
              <a:buFontTx/>
              <a:buNone/>
              <a:defRPr/>
            </a:pPr>
            <a:endParaRPr lang="en-GB" altLang="en-US" dirty="0" smtClean="0"/>
          </a:p>
        </p:txBody>
      </p:sp>
    </p:spTree>
    <p:extLst>
      <p:ext uri="{BB962C8B-B14F-4D97-AF65-F5344CB8AC3E}">
        <p14:creationId xmlns:p14="http://schemas.microsoft.com/office/powerpoint/2010/main" val="14588892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203BC7E-4E99-48D3-B848-F1D23DB00B27}" type="slidenum">
              <a:rPr lang="en-US" altLang="en-US" smtClean="0">
                <a:latin typeface="Arial" charset="0"/>
              </a:rPr>
              <a:pPr eaLnBrk="1" hangingPunct="1">
                <a:spcBef>
                  <a:spcPct val="0"/>
                </a:spcBef>
              </a:pPr>
              <a:t>25</a:t>
            </a:fld>
            <a:endParaRPr lang="en-US" altLang="en-US" smtClean="0">
              <a:latin typeface="Arial" charset="0"/>
            </a:endParaRPr>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This slide summarises the core skills that health professionals should have in order to deliver good smoking cessation advice to as many smokers as possible.</a:t>
            </a:r>
          </a:p>
        </p:txBody>
      </p:sp>
    </p:spTree>
    <p:extLst>
      <p:ext uri="{BB962C8B-B14F-4D97-AF65-F5344CB8AC3E}">
        <p14:creationId xmlns:p14="http://schemas.microsoft.com/office/powerpoint/2010/main" val="2340070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A6A2A462-FD76-4BC5-ACCE-04848826ED06}" type="slidenum">
              <a:rPr lang="en-US" altLang="en-US" smtClean="0">
                <a:latin typeface="Arial" charset="0"/>
              </a:rPr>
              <a:pPr eaLnBrk="1" hangingPunct="1">
                <a:spcBef>
                  <a:spcPct val="0"/>
                </a:spcBef>
              </a:pPr>
              <a:t>26</a:t>
            </a:fld>
            <a:endParaRPr lang="en-US" altLang="en-US" smtClean="0">
              <a:latin typeface="Arial"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xfrm>
            <a:off x="906463" y="4689475"/>
            <a:ext cx="4984750" cy="4443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GB" altLang="en-US" dirty="0" smtClean="0"/>
              <a:t>Very Brief Advice, is an approach advocated by the UK National Centre for Smoking Cessation and Training. </a:t>
            </a:r>
          </a:p>
          <a:p>
            <a:pPr marL="171450" indent="-171450" eaLnBrk="1" hangingPunct="1">
              <a:buFontTx/>
              <a:buChar char="-"/>
            </a:pPr>
            <a:endParaRPr lang="en-GB" altLang="en-US" dirty="0" smtClean="0"/>
          </a:p>
          <a:p>
            <a:pPr marL="171450" indent="-171450" eaLnBrk="1" hangingPunct="1">
              <a:buFontTx/>
              <a:buChar char="-"/>
            </a:pPr>
            <a:r>
              <a:rPr lang="en-GB" altLang="en-US" dirty="0" smtClean="0"/>
              <a:t>Previously a 5 As approach was recommended: Ask (and record smoking status), Advise (all smokers to quit), Assess (an individual’s willingness to quit), Assist (by offering help to quit), Arrange (follow-up to increase chances of quitting).</a:t>
            </a:r>
          </a:p>
          <a:p>
            <a:pPr marL="171450" indent="-171450" eaLnBrk="1" hangingPunct="1">
              <a:buFontTx/>
              <a:buChar char="-"/>
            </a:pPr>
            <a:r>
              <a:rPr lang="en-GB" altLang="en-US" dirty="0" smtClean="0"/>
              <a:t>Standard practice was to advise a smoker to stop (and why), as well as assessing whether they wanted to stop.</a:t>
            </a:r>
          </a:p>
          <a:p>
            <a:pPr eaLnBrk="1" hangingPunct="1"/>
            <a:endParaRPr lang="en-GB" altLang="en-US" dirty="0" smtClean="0"/>
          </a:p>
          <a:p>
            <a:pPr marL="171450" indent="-171450" eaLnBrk="1" hangingPunct="1">
              <a:buFontTx/>
              <a:buChar char="-"/>
            </a:pPr>
            <a:r>
              <a:rPr lang="en-GB" altLang="en-US" dirty="0" smtClean="0"/>
              <a:t>VBA takes a simpler approach with 3 ‘A’s’: the main change is that smokers are advised on </a:t>
            </a:r>
            <a:r>
              <a:rPr lang="en-GB" altLang="en-US" i="1" dirty="0" smtClean="0"/>
              <a:t>the best way </a:t>
            </a:r>
            <a:r>
              <a:rPr lang="en-GB" altLang="en-US" dirty="0" smtClean="0"/>
              <a:t>to stop, rather than being </a:t>
            </a:r>
            <a:r>
              <a:rPr lang="en-GB" altLang="en-US" i="1" dirty="0" smtClean="0"/>
              <a:t>advised to stop</a:t>
            </a:r>
            <a:r>
              <a:rPr lang="en-GB" altLang="en-US" dirty="0" smtClean="0"/>
              <a:t>...  </a:t>
            </a:r>
          </a:p>
          <a:p>
            <a:pPr marL="171450" indent="-171450" eaLnBrk="1" hangingPunct="1">
              <a:buFontTx/>
              <a:buChar char="-"/>
            </a:pPr>
            <a:r>
              <a:rPr lang="en-GB" altLang="en-US" dirty="0" smtClean="0"/>
              <a:t>The approach is quick (less than 30 seconds) and avoids some of the awkwardness that can occur when bringing up smoking status. </a:t>
            </a:r>
          </a:p>
          <a:p>
            <a:pPr marL="171450" indent="-171450" eaLnBrk="1" hangingPunct="1">
              <a:buFontTx/>
              <a:buChar char="-"/>
            </a:pPr>
            <a:r>
              <a:rPr lang="en-GB" altLang="en-US" dirty="0" smtClean="0"/>
              <a:t>The idea is that VBA is delivered quickly and frequently, and a more detailed approach is kept for dedicated smoking cessation sessions.</a:t>
            </a:r>
          </a:p>
          <a:p>
            <a:pPr eaLnBrk="1" hangingPunct="1"/>
            <a:endParaRPr lang="en-GB" altLang="en-US" dirty="0" smtClean="0"/>
          </a:p>
          <a:p>
            <a:pPr eaLnBrk="1" hangingPunct="1"/>
            <a:r>
              <a:rPr lang="en-GB" altLang="en-US" dirty="0" smtClean="0"/>
              <a:t>Reference:</a:t>
            </a:r>
          </a:p>
          <a:p>
            <a:pPr eaLnBrk="1" hangingPunct="1"/>
            <a:r>
              <a:rPr lang="en-GB" altLang="en-US" dirty="0" smtClean="0"/>
              <a:t>-</a:t>
            </a:r>
            <a:r>
              <a:rPr lang="en-GB" altLang="en-US" baseline="0" dirty="0" smtClean="0"/>
              <a:t> </a:t>
            </a:r>
            <a:r>
              <a:rPr lang="en-GB" altLang="en-US" dirty="0" smtClean="0"/>
              <a:t>UK National Centre for Smoking Cessation and Training – www.ncsct.co.uk</a:t>
            </a:r>
          </a:p>
          <a:p>
            <a:pPr eaLnBrk="1" hangingPunct="1"/>
            <a:endParaRPr lang="en-GB" altLang="en-US" dirty="0" smtClean="0"/>
          </a:p>
        </p:txBody>
      </p:sp>
    </p:spTree>
    <p:extLst>
      <p:ext uri="{BB962C8B-B14F-4D97-AF65-F5344CB8AC3E}">
        <p14:creationId xmlns:p14="http://schemas.microsoft.com/office/powerpoint/2010/main" val="34329031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B119872-2B7A-4C2D-B3A1-2445121EE99D}" type="slidenum">
              <a:rPr lang="en-US" altLang="en-US" smtClean="0">
                <a:latin typeface="Arial" charset="0"/>
              </a:rPr>
              <a:pPr eaLnBrk="1" hangingPunct="1">
                <a:spcBef>
                  <a:spcPct val="0"/>
                </a:spcBef>
              </a:pPr>
              <a:t>27</a:t>
            </a:fld>
            <a:endParaRPr lang="en-US" altLang="en-US" smtClean="0">
              <a:latin typeface="Arial" charset="0"/>
            </a:endParaRPr>
          </a:p>
        </p:txBody>
      </p:sp>
      <p:sp>
        <p:nvSpPr>
          <p:cNvPr id="96259"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defRPr/>
            </a:pPr>
            <a:r>
              <a:rPr lang="en-GB" dirty="0" smtClean="0"/>
              <a:t>First step remains to ASK patients about their smoking status.</a:t>
            </a:r>
          </a:p>
          <a:p>
            <a:pPr marL="171450" indent="-171450">
              <a:buFontTx/>
              <a:buChar char="-"/>
              <a:defRPr/>
            </a:pPr>
            <a:r>
              <a:rPr lang="en-GB" dirty="0" smtClean="0"/>
              <a:t>Patients </a:t>
            </a:r>
            <a:r>
              <a:rPr lang="en-GB" u="sng" dirty="0" smtClean="0"/>
              <a:t>expect</a:t>
            </a:r>
            <a:r>
              <a:rPr lang="en-GB" dirty="0" smtClean="0"/>
              <a:t> this to be addressed by health professionals, and may think it isn’t a problem if it </a:t>
            </a:r>
            <a:r>
              <a:rPr lang="en-GB" i="1" dirty="0" smtClean="0"/>
              <a:t>isn’t </a:t>
            </a:r>
            <a:r>
              <a:rPr lang="en-GB" dirty="0" smtClean="0"/>
              <a:t>brought up.</a:t>
            </a:r>
          </a:p>
          <a:p>
            <a:pPr marL="171450" indent="-171450">
              <a:buFontTx/>
              <a:buChar char="-"/>
              <a:defRPr/>
            </a:pPr>
            <a:r>
              <a:rPr lang="en-GB" dirty="0" smtClean="0"/>
              <a:t>It is important to establish </a:t>
            </a:r>
            <a:r>
              <a:rPr lang="en-GB" i="1" dirty="0" smtClean="0"/>
              <a:t>current</a:t>
            </a:r>
            <a:r>
              <a:rPr lang="en-GB" dirty="0" smtClean="0"/>
              <a:t> smoking status (and check it is the same as before) and record this in the records.</a:t>
            </a:r>
          </a:p>
          <a:p>
            <a:pPr marL="171450" indent="-171450">
              <a:buFontTx/>
              <a:buChar char="-"/>
              <a:defRPr/>
            </a:pPr>
            <a:endParaRPr lang="en-GB" altLang="en-US" dirty="0" smtClean="0"/>
          </a:p>
          <a:p>
            <a:pPr marL="171450" indent="-171450">
              <a:buFontTx/>
              <a:buChar char="-"/>
              <a:defRPr/>
            </a:pPr>
            <a:r>
              <a:rPr lang="en-GB" altLang="en-US" dirty="0" smtClean="0"/>
              <a:t>Asking </a:t>
            </a:r>
            <a:r>
              <a:rPr lang="en-GB" altLang="en-US" u="sng" dirty="0" smtClean="0"/>
              <a:t>how much</a:t>
            </a:r>
            <a:r>
              <a:rPr lang="en-GB" altLang="en-US" dirty="0" smtClean="0"/>
              <a:t> someone smokes isn’t crucial – all smokers need to stop, and addressing the amount smoked can be left for a dedicated session with a stop smoking advisor.</a:t>
            </a:r>
          </a:p>
          <a:p>
            <a:pPr marL="171450" indent="-171450">
              <a:buFontTx/>
              <a:buChar char="-"/>
              <a:defRPr/>
            </a:pPr>
            <a:endParaRPr lang="en-GB" altLang="en-US" dirty="0" smtClean="0"/>
          </a:p>
          <a:p>
            <a:pPr marL="171450" indent="-171450">
              <a:buFontTx/>
              <a:buChar char="-"/>
              <a:defRPr/>
            </a:pPr>
            <a:r>
              <a:rPr lang="en-GB" altLang="en-US" dirty="0" smtClean="0"/>
              <a:t>Asking if someone </a:t>
            </a:r>
            <a:r>
              <a:rPr lang="en-GB" altLang="en-US" u="sng" dirty="0" smtClean="0"/>
              <a:t>wants</a:t>
            </a:r>
            <a:r>
              <a:rPr lang="en-GB" altLang="en-US" dirty="0" smtClean="0"/>
              <a:t> to stop is also no longer recommended – it can sometimes put the person on the defensive, arguing why they can’t stop, and may generate extra debate that should probably take place in the dedicated smoking cessation session. Delivering advice may prompt the smoker to quit even if that hadn’t thought of it before. </a:t>
            </a:r>
          </a:p>
          <a:p>
            <a:pPr eaLnBrk="1" hangingPunct="1">
              <a:defRPr/>
            </a:pPr>
            <a:endParaRPr lang="en-GB" altLang="en-US" dirty="0" smtClean="0"/>
          </a:p>
          <a:p>
            <a:pPr eaLnBrk="1" hangingPunct="1">
              <a:defRPr/>
            </a:pPr>
            <a:r>
              <a:rPr lang="en-GB" altLang="en-US" dirty="0" smtClean="0"/>
              <a:t>[At this point, you could discuss how smoking status is recorded in your patients, and whether health care professionals in the group have access to this information]</a:t>
            </a:r>
          </a:p>
        </p:txBody>
      </p:sp>
    </p:spTree>
    <p:extLst>
      <p:ext uri="{BB962C8B-B14F-4D97-AF65-F5344CB8AC3E}">
        <p14:creationId xmlns:p14="http://schemas.microsoft.com/office/powerpoint/2010/main" val="2473917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2CDDBEA-1358-4CBE-BA2A-E2912FC43FF1}" type="slidenum">
              <a:rPr lang="en-US" altLang="en-US" smtClean="0">
                <a:latin typeface="Arial" charset="0"/>
              </a:rPr>
              <a:pPr eaLnBrk="1" hangingPunct="1">
                <a:spcBef>
                  <a:spcPct val="0"/>
                </a:spcBef>
              </a:pPr>
              <a:t>28</a:t>
            </a:fld>
            <a:endParaRPr lang="en-US" altLang="en-US" smtClean="0">
              <a:latin typeface="Arial" charset="0"/>
            </a:endParaRPr>
          </a:p>
        </p:txBody>
      </p:sp>
      <p:sp>
        <p:nvSpPr>
          <p:cNvPr id="97283"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dirty="0" smtClean="0"/>
              <a:t>The traditional approach has been to advise smokers to stop. </a:t>
            </a:r>
          </a:p>
          <a:p>
            <a:pPr marL="171450" indent="-171450" eaLnBrk="1" hangingPunct="1">
              <a:buFontTx/>
              <a:buChar char="-"/>
              <a:defRPr/>
            </a:pPr>
            <a:r>
              <a:rPr lang="en-GB" altLang="en-US" dirty="0" smtClean="0"/>
              <a:t>Recent evidence has suggested that the offer of support – either a referral or a prescription - works better. C</a:t>
            </a:r>
            <a:r>
              <a:rPr lang="en-GB" dirty="0" smtClean="0"/>
              <a:t>ompared to ‘no advice’, the odds of quitting are 68% higher if stop smoking medication is offered, and 217% higher with an offer of support. </a:t>
            </a:r>
          </a:p>
          <a:p>
            <a:pPr marL="171450" indent="-171450" eaLnBrk="1" hangingPunct="1">
              <a:buFontTx/>
              <a:buChar char="-"/>
              <a:defRPr/>
            </a:pPr>
            <a:endParaRPr lang="en-GB" dirty="0" smtClean="0"/>
          </a:p>
          <a:p>
            <a:pPr marL="171450" indent="-171450" eaLnBrk="1" hangingPunct="1">
              <a:buFontTx/>
              <a:buChar char="-"/>
              <a:defRPr/>
            </a:pPr>
            <a:r>
              <a:rPr lang="en-GB" dirty="0" smtClean="0"/>
              <a:t>Before: </a:t>
            </a:r>
            <a:r>
              <a:rPr lang="en-GB" altLang="en-US" i="1" dirty="0" smtClean="0">
                <a:solidFill>
                  <a:srgbClr val="7030A0"/>
                </a:solidFill>
                <a:latin typeface="Arial" panose="020B0604020202020204" pitchFamily="34" charset="0"/>
                <a:cs typeface="Arial" panose="020B0604020202020204" pitchFamily="34" charset="0"/>
              </a:rPr>
              <a:t>‘The best thing you can do for your health is stop smoking, and I advise you to stop as soon as possible’</a:t>
            </a:r>
          </a:p>
          <a:p>
            <a:pPr marL="171450" indent="-171450" eaLnBrk="1" hangingPunct="1">
              <a:buFontTx/>
              <a:buChar char="-"/>
              <a:defRPr/>
            </a:pPr>
            <a:r>
              <a:rPr lang="en-GB" dirty="0" smtClean="0">
                <a:solidFill>
                  <a:srgbClr val="7030A0"/>
                </a:solidFill>
                <a:latin typeface="Arial" panose="020B0604020202020204" pitchFamily="34" charset="0"/>
                <a:cs typeface="Arial" panose="020B0604020202020204" pitchFamily="34" charset="0"/>
              </a:rPr>
              <a:t>Now: </a:t>
            </a:r>
            <a:r>
              <a:rPr lang="en-GB" altLang="en-US" i="1" dirty="0" smtClean="0">
                <a:solidFill>
                  <a:srgbClr val="7030A0"/>
                </a:solidFill>
                <a:latin typeface="Arial" panose="020B0604020202020204" pitchFamily="34" charset="0"/>
                <a:cs typeface="Arial" panose="020B0604020202020204" pitchFamily="34" charset="0"/>
              </a:rPr>
              <a:t>‘The best way to stop smoking is with the combination of treatment and support that is available on the NHS’</a:t>
            </a:r>
            <a:endParaRPr lang="en-GB" dirty="0" smtClean="0"/>
          </a:p>
          <a:p>
            <a:pPr marL="171450" indent="-171450" eaLnBrk="1" hangingPunct="1">
              <a:buFontTx/>
              <a:buChar char="-"/>
              <a:defRPr/>
            </a:pPr>
            <a:endParaRPr lang="en-GB" altLang="en-US" dirty="0" smtClean="0"/>
          </a:p>
          <a:p>
            <a:pPr marL="171450" indent="-171450" eaLnBrk="1" hangingPunct="1">
              <a:buFontTx/>
              <a:buChar char="-"/>
              <a:defRPr/>
            </a:pPr>
            <a:r>
              <a:rPr lang="en-GB" altLang="en-US" dirty="0" smtClean="0"/>
              <a:t>All smokers know they should stop, and that it is bad for their health, but they don’t know </a:t>
            </a:r>
            <a:r>
              <a:rPr lang="en-GB" altLang="en-US" u="sng" dirty="0" smtClean="0"/>
              <a:t>how</a:t>
            </a:r>
            <a:r>
              <a:rPr lang="en-GB" altLang="en-US" dirty="0" smtClean="0"/>
              <a:t> to stop – so better to simply do this.</a:t>
            </a:r>
          </a:p>
          <a:p>
            <a:pPr marL="171450" indent="-171450" eaLnBrk="1" hangingPunct="1">
              <a:buFontTx/>
              <a:buChar char="-"/>
              <a:defRPr/>
            </a:pPr>
            <a:r>
              <a:rPr lang="en-GB" altLang="en-US" dirty="0" smtClean="0"/>
              <a:t>When there is a clinical problem however, it is reasonable to link the smoking to their individual health:</a:t>
            </a:r>
          </a:p>
          <a:p>
            <a:pPr eaLnBrk="1" hangingPunct="1">
              <a:buClr>
                <a:schemeClr val="accent1">
                  <a:lumMod val="50000"/>
                </a:schemeClr>
              </a:buClr>
              <a:buFont typeface="Wingdings 2" pitchFamily="18" charset="2"/>
              <a:buNone/>
              <a:defRPr/>
            </a:pPr>
            <a:r>
              <a:rPr lang="en-GB" altLang="en-US" i="1" dirty="0" smtClean="0">
                <a:solidFill>
                  <a:srgbClr val="7030A0"/>
                </a:solidFill>
                <a:latin typeface="Arial" panose="020B0604020202020204" pitchFamily="34" charset="0"/>
                <a:cs typeface="Arial" panose="020B0604020202020204" pitchFamily="34" charset="0"/>
              </a:rPr>
              <a:t>	‘Your asthma / angina / circulation will certainly get worse if you carry on smoking’</a:t>
            </a:r>
          </a:p>
          <a:p>
            <a:pPr eaLnBrk="1" hangingPunct="1">
              <a:buClr>
                <a:schemeClr val="accent1">
                  <a:lumMod val="50000"/>
                </a:schemeClr>
              </a:buClr>
              <a:buFont typeface="Wingdings 2" pitchFamily="18" charset="2"/>
              <a:buNone/>
              <a:defRPr/>
            </a:pPr>
            <a:r>
              <a:rPr lang="en-GB" altLang="en-US" i="1" dirty="0" smtClean="0">
                <a:solidFill>
                  <a:srgbClr val="7030A0"/>
                </a:solidFill>
                <a:latin typeface="Arial" panose="020B0604020202020204" pitchFamily="34" charset="0"/>
                <a:cs typeface="Arial" panose="020B0604020202020204" pitchFamily="34" charset="0"/>
              </a:rPr>
              <a:t>	‘Your inhalers / chemotherapy will not work as well if you continue to smoke’</a:t>
            </a:r>
            <a:endParaRPr lang="en-GB" altLang="en-US" dirty="0" smtClean="0">
              <a:latin typeface="Arial" panose="020B0604020202020204" pitchFamily="34" charset="0"/>
              <a:cs typeface="Arial" panose="020B0604020202020204" pitchFamily="34" charset="0"/>
            </a:endParaRPr>
          </a:p>
          <a:p>
            <a:pPr eaLnBrk="1" hangingPunct="1">
              <a:buClr>
                <a:schemeClr val="accent1">
                  <a:lumMod val="50000"/>
                </a:schemeClr>
              </a:buClr>
              <a:buFont typeface="Wingdings 2" pitchFamily="18" charset="2"/>
              <a:buNone/>
              <a:defRPr/>
            </a:pPr>
            <a:r>
              <a:rPr lang="en-GB" altLang="en-US" i="1" dirty="0" smtClean="0">
                <a:solidFill>
                  <a:srgbClr val="7030A0"/>
                </a:solidFill>
                <a:latin typeface="Arial" panose="020B0604020202020204" pitchFamily="34" charset="0"/>
                <a:cs typeface="Arial" panose="020B0604020202020204" pitchFamily="34" charset="0"/>
              </a:rPr>
              <a:t>	‘Your breathing tests / x-rays already show some smoking-related damage’</a:t>
            </a:r>
            <a:endParaRPr lang="en-GB" altLang="en-US" dirty="0" smtClean="0">
              <a:latin typeface="Arial" panose="020B0604020202020204" pitchFamily="34" charset="0"/>
              <a:cs typeface="Arial" panose="020B0604020202020204" pitchFamily="34" charset="0"/>
            </a:endParaRPr>
          </a:p>
          <a:p>
            <a:pPr marL="171450" indent="-171450" eaLnBrk="1" hangingPunct="1">
              <a:buFontTx/>
              <a:buChar char="-"/>
              <a:defRPr/>
            </a:pPr>
            <a:r>
              <a:rPr lang="en-GB" altLang="en-US" dirty="0" smtClean="0"/>
              <a:t>It is important that patients appreciate the effects of continued smoking in terms of their own disease and their medication – personalised advice will have more relevance.</a:t>
            </a:r>
          </a:p>
          <a:p>
            <a:pPr marL="171450" indent="-171450" eaLnBrk="1" hangingPunct="1">
              <a:buFontTx/>
              <a:buChar char="-"/>
              <a:defRPr/>
            </a:pPr>
            <a:endParaRPr lang="en-GB" altLang="en-US" dirty="0" smtClean="0"/>
          </a:p>
          <a:p>
            <a:pPr eaLnBrk="1" hangingPunct="1">
              <a:defRPr/>
            </a:pPr>
            <a:r>
              <a:rPr lang="en-GB" altLang="en-US" dirty="0" smtClean="0"/>
              <a:t>References:</a:t>
            </a:r>
          </a:p>
          <a:p>
            <a:pPr marL="171450" indent="-171450" eaLnBrk="1" hangingPunct="1">
              <a:buFontTx/>
              <a:buChar char="-"/>
              <a:defRPr/>
            </a:pPr>
            <a:r>
              <a:rPr lang="en-GB" altLang="en-US" dirty="0" err="1" smtClean="0"/>
              <a:t>Aveyard</a:t>
            </a:r>
            <a:r>
              <a:rPr lang="en-GB" altLang="en-US" dirty="0" smtClean="0"/>
              <a:t> </a:t>
            </a:r>
            <a:r>
              <a:rPr lang="en-GB" altLang="en-US" i="1" dirty="0" smtClean="0"/>
              <a:t>et al</a:t>
            </a:r>
            <a:r>
              <a:rPr lang="en-GB" altLang="en-US" dirty="0" smtClean="0"/>
              <a:t> (2012). Brief opportunistic smoking cessation interventions: a systematic review and meta-analysis to compare advice to quit and offer of assistance. Addiction. 107(6):1066-73.</a:t>
            </a:r>
          </a:p>
          <a:p>
            <a:pPr marL="171450" indent="-171450" eaLnBrk="1" hangingPunct="1">
              <a:buFontTx/>
              <a:buChar char="-"/>
              <a:defRPr/>
            </a:pPr>
            <a:r>
              <a:rPr lang="en-GB" altLang="en-US" dirty="0" smtClean="0"/>
              <a:t>UK National Centre for Smoking Cessation and Training – www.ncsct.co.uk </a:t>
            </a:r>
          </a:p>
        </p:txBody>
      </p:sp>
    </p:spTree>
    <p:extLst>
      <p:ext uri="{BB962C8B-B14F-4D97-AF65-F5344CB8AC3E}">
        <p14:creationId xmlns:p14="http://schemas.microsoft.com/office/powerpoint/2010/main" val="237734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04C50A5-A62D-4753-A1AA-016FC0FA481F}" type="slidenum">
              <a:rPr lang="en-US" altLang="en-US" smtClean="0">
                <a:latin typeface="Arial" charset="0"/>
              </a:rPr>
              <a:pPr eaLnBrk="1" hangingPunct="1">
                <a:spcBef>
                  <a:spcPct val="0"/>
                </a:spcBef>
              </a:pPr>
              <a:t>29</a:t>
            </a:fld>
            <a:endParaRPr lang="en-US" altLang="en-US" smtClean="0">
              <a:latin typeface="Arial" charset="0"/>
            </a:endParaRPr>
          </a:p>
        </p:txBody>
      </p:sp>
      <p:sp>
        <p:nvSpPr>
          <p:cNvPr id="98307"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xfrm>
            <a:off x="906463" y="4689475"/>
            <a:ext cx="4984750" cy="444341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If willing to quit – seize opportunity, and either refer to smoking cessation service, or provide support and prescribe NRT / medication.</a:t>
            </a:r>
          </a:p>
          <a:p>
            <a:pPr marL="171450" indent="-171450" eaLnBrk="1" hangingPunct="1">
              <a:buFontTx/>
              <a:buChar char="-"/>
              <a:defRPr/>
            </a:pPr>
            <a:r>
              <a:rPr lang="en-US" altLang="en-US" dirty="0" smtClean="0"/>
              <a:t>Dedicated stop smoking services can be in-house (in the hospital or GP practice) or at a local service.</a:t>
            </a:r>
          </a:p>
          <a:p>
            <a:pPr marL="171450" indent="-171450" eaLnBrk="1" hangingPunct="1">
              <a:buFontTx/>
              <a:buChar char="-"/>
              <a:defRPr/>
            </a:pPr>
            <a:r>
              <a:rPr lang="en-US" altLang="en-US" dirty="0" smtClean="0"/>
              <a:t>Alternatively, you can provide a prescription – supply two weeks at a time so you can assess compliance / side-effects / motivation soon.</a:t>
            </a:r>
          </a:p>
          <a:p>
            <a:pPr marL="171450" indent="-171450" eaLnBrk="1" hangingPunct="1">
              <a:buFontTx/>
              <a:buChar char="-"/>
              <a:defRPr/>
            </a:pPr>
            <a:endParaRPr lang="en-US" altLang="en-US" dirty="0" smtClean="0"/>
          </a:p>
          <a:p>
            <a:pPr marL="171450" indent="-171450" eaLnBrk="1" hangingPunct="1">
              <a:buFontTx/>
              <a:buChar char="-"/>
              <a:defRPr/>
            </a:pPr>
            <a:r>
              <a:rPr lang="en-US" altLang="en-US" dirty="0" smtClean="0"/>
              <a:t>If patient not interested in stopping – use a non-judgmental approach, offer to help if they change their mind, re-visit at a later date, reassure them that support will be available when they are ready.</a:t>
            </a:r>
          </a:p>
          <a:p>
            <a:pPr eaLnBrk="1" hangingPunct="1">
              <a:defRPr/>
            </a:pPr>
            <a:r>
              <a:rPr lang="en-US" i="1" dirty="0" smtClean="0"/>
              <a:t>	</a:t>
            </a:r>
            <a:r>
              <a:rPr lang="en-GB" i="1" dirty="0" smtClean="0"/>
              <a:t>‘That’s fine, when you are ready, let me know’.</a:t>
            </a:r>
          </a:p>
          <a:p>
            <a:pPr>
              <a:defRPr/>
            </a:pPr>
            <a:r>
              <a:rPr lang="en-GB" dirty="0" smtClean="0"/>
              <a:t> </a:t>
            </a:r>
          </a:p>
          <a:p>
            <a:pPr marL="171450" indent="-171450" eaLnBrk="1" hangingPunct="1">
              <a:buFontTx/>
              <a:buChar char="-"/>
              <a:defRPr/>
            </a:pPr>
            <a:endParaRPr lang="en-US" altLang="en-US" dirty="0" smtClean="0"/>
          </a:p>
        </p:txBody>
      </p:sp>
    </p:spTree>
    <p:extLst>
      <p:ext uri="{BB962C8B-B14F-4D97-AF65-F5344CB8AC3E}">
        <p14:creationId xmlns:p14="http://schemas.microsoft.com/office/powerpoint/2010/main" val="40541823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7A06738-A16A-4712-9C74-C3869C3A7097}" type="slidenum">
              <a:rPr lang="en-US" altLang="en-US" smtClean="0">
                <a:latin typeface="Arial" charset="0"/>
              </a:rPr>
              <a:pPr eaLnBrk="1" hangingPunct="1">
                <a:spcBef>
                  <a:spcPct val="0"/>
                </a:spcBef>
              </a:pPr>
              <a:t>30</a:t>
            </a:fld>
            <a:endParaRPr lang="en-US" altLang="en-US" smtClean="0">
              <a:latin typeface="Arial" charset="0"/>
            </a:endParaRPr>
          </a:p>
        </p:txBody>
      </p:sp>
      <p:sp>
        <p:nvSpPr>
          <p:cNvPr id="99331"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dirty="0" smtClean="0"/>
              <a:t>Smoking is often associated with relaxation, but the feeling of ‘stress relief’ is often situational, or related to relief of withdrawal symptoms.</a:t>
            </a:r>
          </a:p>
          <a:p>
            <a:pPr marL="171450" indent="-171450" eaLnBrk="1" hangingPunct="1">
              <a:buFontTx/>
              <a:buChar char="-"/>
              <a:defRPr/>
            </a:pPr>
            <a:r>
              <a:rPr lang="en-GB" altLang="en-US" dirty="0" smtClean="0"/>
              <a:t>Smokers do put on weight when they stop – an average of 5-9kg, however this doesn’t take account efforts to reduce weight gain by exercise or dieting. It is important that smokers don’t replace smoking cigarettes with snacking on food, and smokers should be given advice on healthy eating and exercise. Stopping smoking may make exercise easier due to improved lung function. The risks of slight weight gain are far less than continued smoking.  </a:t>
            </a:r>
          </a:p>
          <a:p>
            <a:pPr marL="171450" indent="-171450" eaLnBrk="1" hangingPunct="1">
              <a:buFontTx/>
              <a:buChar char="-"/>
              <a:defRPr/>
            </a:pPr>
            <a:r>
              <a:rPr lang="en-GB" altLang="en-US" dirty="0" smtClean="0"/>
              <a:t>Switching to roll ups (or light cigarettes) is not a healthy option, as the amount of tar and carbon monoxide inhaled does not reduce.</a:t>
            </a:r>
          </a:p>
          <a:p>
            <a:pPr marL="171450" indent="-171450" eaLnBrk="1" hangingPunct="1">
              <a:buFontTx/>
              <a:buChar char="-"/>
              <a:defRPr/>
            </a:pPr>
            <a:r>
              <a:rPr lang="en-GB" altLang="en-US" dirty="0" smtClean="0"/>
              <a:t>Many patients find their cough gets worse after they quit smoking, as the small hairs (cilia) in the windpipe grow back and start bringing all the ‘gunk’ back to the surface again. This usually settles after 4-6 weeks. Starting smoking again simply kills all the cilia and puts the process back to square one.</a:t>
            </a:r>
          </a:p>
          <a:p>
            <a:pPr marL="171450" indent="-171450" eaLnBrk="1" hangingPunct="1">
              <a:buFontTx/>
              <a:buChar char="-"/>
              <a:defRPr/>
            </a:pPr>
            <a:r>
              <a:rPr lang="en-GB" altLang="en-US" dirty="0" smtClean="0"/>
              <a:t>Other misconceptions include the fact that women who smoke will have easier deliveries (in fact their babies are smaller, less healthy, more likely to be born prematurely and more likely to spend time on special care baby units).</a:t>
            </a:r>
          </a:p>
          <a:p>
            <a:pPr eaLnBrk="1" hangingPunct="1">
              <a:defRPr/>
            </a:pPr>
            <a:endParaRPr lang="en-US" altLang="en-US" dirty="0" smtClean="0"/>
          </a:p>
        </p:txBody>
      </p:sp>
    </p:spTree>
    <p:extLst>
      <p:ext uri="{BB962C8B-B14F-4D97-AF65-F5344CB8AC3E}">
        <p14:creationId xmlns:p14="http://schemas.microsoft.com/office/powerpoint/2010/main" val="25279001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DC7ECAC-5D07-49C3-BB2B-A7E710CC13D1}" type="slidenum">
              <a:rPr lang="en-US" altLang="en-US" smtClean="0">
                <a:latin typeface="Arial" charset="0"/>
              </a:rPr>
              <a:pPr eaLnBrk="1" hangingPunct="1">
                <a:spcBef>
                  <a:spcPct val="0"/>
                </a:spcBef>
              </a:pPr>
              <a:t>31</a:t>
            </a:fld>
            <a:endParaRPr lang="en-US" altLang="en-US" smtClean="0">
              <a:latin typeface="Arial" charset="0"/>
            </a:endParaRPr>
          </a:p>
        </p:txBody>
      </p:sp>
      <p:sp>
        <p:nvSpPr>
          <p:cNvPr id="100355"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defRPr/>
            </a:pPr>
            <a:r>
              <a:rPr lang="en-GB" dirty="0" smtClean="0"/>
              <a:t>All health professionals can offer behavioural support. This takes a little more time than brief advice but is effective on the wards, in outpatients etc.</a:t>
            </a:r>
          </a:p>
          <a:p>
            <a:pPr marL="171450" indent="-171450">
              <a:buFontTx/>
              <a:buChar char="-"/>
              <a:defRPr/>
            </a:pPr>
            <a:r>
              <a:rPr lang="en-GB" dirty="0" smtClean="0"/>
              <a:t>Tactics can include setting a quit date, and sharing this with friends to get support, as well as avoiding triggers such as other smokers and things that might cause stress and lead to relapse.</a:t>
            </a:r>
          </a:p>
          <a:p>
            <a:pPr marL="171450" indent="-171450">
              <a:buFontTx/>
              <a:buChar char="-"/>
              <a:defRPr/>
            </a:pPr>
            <a:r>
              <a:rPr lang="en-GB" dirty="0" smtClean="0"/>
              <a:t>Smoking triggers may be things like trips to the pub, stressful situations, after meals, with certain friends – ask the group to discuss different smoking triggers.</a:t>
            </a:r>
          </a:p>
          <a:p>
            <a:pPr marL="171450" indent="-171450">
              <a:buFontTx/>
              <a:buChar char="-"/>
              <a:defRPr/>
            </a:pPr>
            <a:r>
              <a:rPr lang="en-GB" dirty="0" smtClean="0"/>
              <a:t>Important that prescribers prescribe! – but doctors should also be prepared to deliver simple behavioural support.</a:t>
            </a:r>
          </a:p>
          <a:p>
            <a:pPr marL="171450" indent="-171450">
              <a:buFontTx/>
              <a:buChar char="-"/>
              <a:defRPr/>
            </a:pPr>
            <a:r>
              <a:rPr lang="en-GB" dirty="0" smtClean="0"/>
              <a:t>Gains include financial (over £50/week for a 20/day habit = nearly £3000/year), physical appearance (hair, smell, breath), personal health, not harming children, etc.</a:t>
            </a:r>
          </a:p>
          <a:p>
            <a:pPr eaLnBrk="1" hangingPunct="1">
              <a:defRPr/>
            </a:pPr>
            <a:endParaRPr lang="en-US" altLang="en-US" dirty="0" smtClean="0"/>
          </a:p>
        </p:txBody>
      </p:sp>
    </p:spTree>
    <p:extLst>
      <p:ext uri="{BB962C8B-B14F-4D97-AF65-F5344CB8AC3E}">
        <p14:creationId xmlns:p14="http://schemas.microsoft.com/office/powerpoint/2010/main" val="7978855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EE185F6-FA27-474B-9F80-20EFB22C1458}" type="slidenum">
              <a:rPr lang="en-US" altLang="en-US" smtClean="0">
                <a:latin typeface="Arial" charset="0"/>
              </a:rPr>
              <a:pPr eaLnBrk="1" hangingPunct="1">
                <a:spcBef>
                  <a:spcPct val="0"/>
                </a:spcBef>
              </a:pPr>
              <a:t>32</a:t>
            </a:fld>
            <a:endParaRPr lang="en-US" altLang="en-US" smtClean="0">
              <a:latin typeface="Arial" charset="0"/>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en-GB" altLang="en-US" smtClean="0"/>
              <a:t>It is important to adopt a non-judgemental approach when dealing with people who smoke. Smokers smoke not out of choice but because they are addicted to nicotine. It is important that the role of nicotine is acknowledged, and that patients are aware of the support available to help them quit.</a:t>
            </a:r>
          </a:p>
          <a:p>
            <a:pPr marL="171450" indent="-171450">
              <a:buFontTx/>
              <a:buChar char="-"/>
            </a:pPr>
            <a:r>
              <a:rPr lang="en-GB" altLang="en-US" smtClean="0"/>
              <a:t>People who have smoking-related illnesses may blame themselves for their conditions – it is important to be clear that you do not perceive their condition to be ‘self-inflicted’ or ‘all their own fault’ as nicotine addiction is extremely powerful and difficult to overcome.</a:t>
            </a:r>
          </a:p>
        </p:txBody>
      </p:sp>
    </p:spTree>
    <p:extLst>
      <p:ext uri="{BB962C8B-B14F-4D97-AF65-F5344CB8AC3E}">
        <p14:creationId xmlns:p14="http://schemas.microsoft.com/office/powerpoint/2010/main" val="24279672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C6C0B3E-BB3D-4033-B8FE-1434246D171A}" type="slidenum">
              <a:rPr lang="en-US" altLang="en-US" smtClean="0">
                <a:latin typeface="Arial" charset="0"/>
              </a:rPr>
              <a:pPr eaLnBrk="1" hangingPunct="1">
                <a:spcBef>
                  <a:spcPct val="0"/>
                </a:spcBef>
              </a:pPr>
              <a:t>33</a:t>
            </a:fld>
            <a:endParaRPr lang="en-US" altLang="en-US" smtClean="0">
              <a:latin typeface="Arial" charset="0"/>
            </a:endParaRPr>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2611773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034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19EC0D3-D07B-4510-AABB-262226826E0D}" type="slidenum">
              <a:rPr lang="en-US" altLang="en-US" smtClean="0">
                <a:latin typeface="Arial" charset="0"/>
              </a:rPr>
              <a:pPr eaLnBrk="1" hangingPunct="1">
                <a:spcBef>
                  <a:spcPct val="0"/>
                </a:spcBef>
              </a:pPr>
              <a:t>34</a:t>
            </a:fld>
            <a:endParaRPr lang="en-US" altLang="en-US" smtClean="0">
              <a:latin typeface="Arial" charset="0"/>
            </a:endParaRPr>
          </a:p>
        </p:txBody>
      </p:sp>
    </p:spTree>
    <p:extLst>
      <p:ext uri="{BB962C8B-B14F-4D97-AF65-F5344CB8AC3E}">
        <p14:creationId xmlns:p14="http://schemas.microsoft.com/office/powerpoint/2010/main" val="22961180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1931A59-AB76-4FC7-8270-E84788796D39}" type="slidenum">
              <a:rPr lang="en-US" altLang="en-US" smtClean="0">
                <a:latin typeface="Arial" charset="0"/>
              </a:rPr>
              <a:pPr eaLnBrk="1" hangingPunct="1">
                <a:spcBef>
                  <a:spcPct val="0"/>
                </a:spcBef>
              </a:pPr>
              <a:t>35</a:t>
            </a:fld>
            <a:endParaRPr lang="en-US" altLang="en-US" smtClean="0">
              <a:latin typeface="Arial" charset="0"/>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27699526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FB1501D-5AA2-441D-B33E-32008D6468F5}" type="slidenum">
              <a:rPr lang="en-US" altLang="en-US" smtClean="0">
                <a:latin typeface="Arial" charset="0"/>
              </a:rPr>
              <a:pPr eaLnBrk="1" hangingPunct="1">
                <a:spcBef>
                  <a:spcPct val="0"/>
                </a:spcBef>
              </a:pPr>
              <a:t>36</a:t>
            </a:fld>
            <a:endParaRPr lang="en-US" altLang="en-US" smtClean="0">
              <a:latin typeface="Arial"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32576545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065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D549109-6EC6-4FCC-BDAC-91833215DDA3}" type="slidenum">
              <a:rPr lang="en-US" altLang="en-US" smtClean="0">
                <a:latin typeface="Arial" charset="0"/>
              </a:rPr>
              <a:pPr eaLnBrk="1" hangingPunct="1">
                <a:spcBef>
                  <a:spcPct val="0"/>
                </a:spcBef>
              </a:pPr>
              <a:t>37</a:t>
            </a:fld>
            <a:endParaRPr lang="en-US" altLang="en-US" smtClean="0">
              <a:latin typeface="Arial" charset="0"/>
            </a:endParaRPr>
          </a:p>
        </p:txBody>
      </p:sp>
    </p:spTree>
    <p:extLst>
      <p:ext uri="{BB962C8B-B14F-4D97-AF65-F5344CB8AC3E}">
        <p14:creationId xmlns:p14="http://schemas.microsoft.com/office/powerpoint/2010/main" val="17742995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2D19B60-D9BC-4369-A740-E495D2155E5E}" type="slidenum">
              <a:rPr lang="en-US" altLang="en-US" smtClean="0">
                <a:latin typeface="Arial" charset="0"/>
              </a:rPr>
              <a:pPr eaLnBrk="1" hangingPunct="1">
                <a:spcBef>
                  <a:spcPct val="0"/>
                </a:spcBef>
              </a:pPr>
              <a:t>38</a:t>
            </a:fld>
            <a:endParaRPr lang="en-US" altLang="en-US" smtClean="0">
              <a:latin typeface="Arial" charset="0"/>
            </a:endParaRPr>
          </a:p>
        </p:txBody>
      </p:sp>
      <p:sp>
        <p:nvSpPr>
          <p:cNvPr id="107523" name="Rectangle 2"/>
          <p:cNvSpPr>
            <a:spLocks noGrp="1" noRot="1" noChangeAspect="1" noChangeArrowheads="1" noTextEdit="1"/>
          </p:cNvSpPr>
          <p:nvPr>
            <p:ph type="sldImg"/>
          </p:nvPr>
        </p:nvSpPr>
        <p:spPr>
          <a:ln/>
        </p:spPr>
      </p:sp>
      <p:sp>
        <p:nvSpPr>
          <p:cNvPr id="1075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British Heart Foundation website: ‘Stopping smoking is the </a:t>
            </a:r>
            <a:r>
              <a:rPr lang="en-GB" altLang="en-US" b="1" dirty="0" smtClean="0"/>
              <a:t>single best thing</a:t>
            </a:r>
            <a:r>
              <a:rPr lang="en-GB" altLang="en-US" dirty="0" smtClean="0"/>
              <a:t> you can do for your heart health, and the good news is that the risk to your heart health decreases significantly soon after you stop.’</a:t>
            </a:r>
          </a:p>
          <a:p>
            <a:pPr eaLnBrk="1" hangingPunct="1"/>
            <a:endParaRPr lang="en-GB" altLang="en-US" dirty="0" smtClean="0"/>
          </a:p>
          <a:p>
            <a:pPr eaLnBrk="1" hangingPunct="1"/>
            <a:r>
              <a:rPr lang="en-GB" altLang="en-US" dirty="0" smtClean="0"/>
              <a:t>Refs:</a:t>
            </a:r>
          </a:p>
          <a:p>
            <a:pPr marL="171450" indent="-171450" eaLnBrk="1" hangingPunct="1">
              <a:buFontTx/>
              <a:buChar char="-"/>
            </a:pPr>
            <a:r>
              <a:rPr lang="en-GB" altLang="en-US" dirty="0" smtClean="0"/>
              <a:t>ASH factsheet 2013: Smoking, the heart and circulation</a:t>
            </a:r>
          </a:p>
          <a:p>
            <a:pPr marL="171450" indent="-171450" eaLnBrk="1" hangingPunct="1">
              <a:buFontTx/>
              <a:buChar char="-"/>
            </a:pPr>
            <a:r>
              <a:rPr lang="en-GB" altLang="en-US" dirty="0" err="1" smtClean="0"/>
              <a:t>Jefferis</a:t>
            </a:r>
            <a:r>
              <a:rPr lang="en-GB" altLang="en-US" dirty="0" smtClean="0"/>
              <a:t> </a:t>
            </a:r>
            <a:r>
              <a:rPr lang="en-GB" altLang="en-US" i="1" dirty="0" smtClean="0"/>
              <a:t>et al</a:t>
            </a:r>
            <a:r>
              <a:rPr lang="en-GB" altLang="en-US" dirty="0" smtClean="0"/>
              <a:t> (2010) Cotinine-assessed second-hand smoke exposure and risk of cardiovascular disease in older adults. Heart. 96:854</a:t>
            </a:r>
          </a:p>
          <a:p>
            <a:pPr marL="171450" indent="-171450" eaLnBrk="1" hangingPunct="1">
              <a:buFontTx/>
              <a:buChar char="-"/>
            </a:pPr>
            <a:r>
              <a:rPr lang="en-GB" altLang="en-US" dirty="0" smtClean="0"/>
              <a:t>Iverson </a:t>
            </a:r>
            <a:r>
              <a:rPr lang="en-GB" altLang="en-US" i="1" dirty="0" smtClean="0"/>
              <a:t>et al</a:t>
            </a:r>
            <a:r>
              <a:rPr lang="en-GB" altLang="en-US" dirty="0" smtClean="0"/>
              <a:t> (2013) Active and passive smoking and the risk of myocardial infarction in 24,968 men and women during 11 year of follow-up: the </a:t>
            </a:r>
            <a:r>
              <a:rPr lang="en-GB" altLang="en-US" dirty="0" err="1" smtClean="0"/>
              <a:t>Tromsø</a:t>
            </a:r>
            <a:r>
              <a:rPr lang="en-GB" altLang="en-US" dirty="0" smtClean="0"/>
              <a:t> Study. </a:t>
            </a:r>
            <a:r>
              <a:rPr lang="en-GB" altLang="en-US" dirty="0" err="1" smtClean="0"/>
              <a:t>Eur</a:t>
            </a:r>
            <a:r>
              <a:rPr lang="en-GB" altLang="en-US" dirty="0" smtClean="0"/>
              <a:t> J </a:t>
            </a:r>
            <a:r>
              <a:rPr lang="en-GB" altLang="en-US" dirty="0" err="1" smtClean="0"/>
              <a:t>Epidemiol</a:t>
            </a:r>
            <a:r>
              <a:rPr lang="en-GB" altLang="en-US" dirty="0" smtClean="0"/>
              <a:t>. 28:659</a:t>
            </a:r>
          </a:p>
          <a:p>
            <a:pPr marL="171450" indent="-171450" eaLnBrk="1" hangingPunct="1">
              <a:buFontTx/>
              <a:buChar char="-"/>
            </a:pPr>
            <a:r>
              <a:rPr lang="en-GB" altLang="en-US" dirty="0" err="1" smtClean="0"/>
              <a:t>Lederle</a:t>
            </a:r>
            <a:r>
              <a:rPr lang="en-GB" altLang="en-US" dirty="0" smtClean="0"/>
              <a:t> </a:t>
            </a:r>
            <a:r>
              <a:rPr lang="en-GB" altLang="en-US" i="1" dirty="0" smtClean="0"/>
              <a:t>et al</a:t>
            </a:r>
            <a:r>
              <a:rPr lang="en-GB" altLang="en-US" dirty="0" smtClean="0"/>
              <a:t> (2003) Smokers' relative risk for aortic aneurysm compared with other smoking-related diseases: a systematic review. J </a:t>
            </a:r>
            <a:r>
              <a:rPr lang="en-GB" altLang="en-US" dirty="0" err="1" smtClean="0"/>
              <a:t>Vasc</a:t>
            </a:r>
            <a:r>
              <a:rPr lang="en-GB" altLang="en-US" dirty="0" smtClean="0"/>
              <a:t> </a:t>
            </a:r>
            <a:r>
              <a:rPr lang="en-GB" altLang="en-US" dirty="0" err="1" smtClean="0"/>
              <a:t>Surg</a:t>
            </a:r>
            <a:r>
              <a:rPr lang="en-GB" altLang="en-US" dirty="0" smtClean="0"/>
              <a:t>, 38(2):329-34</a:t>
            </a:r>
          </a:p>
          <a:p>
            <a:pPr marL="171450" indent="-171450" eaLnBrk="1" hangingPunct="1">
              <a:buFontTx/>
              <a:buChar char="-"/>
            </a:pPr>
            <a:endParaRPr lang="en-GB" altLang="en-US" dirty="0" smtClean="0"/>
          </a:p>
          <a:p>
            <a:pPr eaLnBrk="1" hangingPunct="1"/>
            <a:endParaRPr lang="en-US" altLang="en-US" dirty="0" smtClean="0"/>
          </a:p>
        </p:txBody>
      </p:sp>
    </p:spTree>
    <p:extLst>
      <p:ext uri="{BB962C8B-B14F-4D97-AF65-F5344CB8AC3E}">
        <p14:creationId xmlns:p14="http://schemas.microsoft.com/office/powerpoint/2010/main" val="32355265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44A880EA-B17F-43CB-BC06-2D6853EA5DFD}" type="slidenum">
              <a:rPr lang="en-US" altLang="en-US" smtClean="0">
                <a:latin typeface="Arial" charset="0"/>
              </a:rPr>
              <a:pPr eaLnBrk="1" hangingPunct="1">
                <a:spcBef>
                  <a:spcPct val="0"/>
                </a:spcBef>
              </a:pPr>
              <a:t>39</a:t>
            </a:fld>
            <a:endParaRPr lang="en-US" altLang="en-US" smtClean="0">
              <a:latin typeface="Arial" charset="0"/>
            </a:endParaRPr>
          </a:p>
        </p:txBody>
      </p:sp>
      <p:sp>
        <p:nvSpPr>
          <p:cNvPr id="108547"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dirty="0" smtClean="0"/>
              <a:t>An estimated 66% of oesophageal cancers in the UK are linked to tobacco smoking. Oesophageal adenocarcinoma risk is 85-96% higher in ever-smokers compared with never-smokers. Oesophageal squamous cell carcinoma risk is 4.2x higher in current smokers in Europe compared with never-smokers.</a:t>
            </a:r>
          </a:p>
          <a:p>
            <a:pPr marL="0" indent="0" eaLnBrk="1" hangingPunct="1">
              <a:buFontTx/>
              <a:buNone/>
              <a:defRPr/>
            </a:pPr>
            <a:endParaRPr lang="en-GB" altLang="en-US" dirty="0" smtClean="0"/>
          </a:p>
          <a:p>
            <a:pPr marL="171450" indent="-171450" eaLnBrk="1" hangingPunct="1">
              <a:buFontTx/>
              <a:buChar char="-"/>
              <a:defRPr/>
            </a:pPr>
            <a:r>
              <a:rPr lang="en-US" altLang="en-US" dirty="0" smtClean="0"/>
              <a:t>Smoking causes an estimated 22% of stomach cancers in the UK. </a:t>
            </a:r>
            <a:r>
              <a:rPr lang="en-GB" dirty="0" smtClean="0"/>
              <a:t>Stomach cancer risk is 62% higher in male smokers compared with male never-smokers, and 20% higher in female smokers compared with female never-smokers.</a:t>
            </a:r>
          </a:p>
          <a:p>
            <a:pPr marL="171450" indent="-171450" eaLnBrk="1" hangingPunct="1">
              <a:buFontTx/>
              <a:buChar char="-"/>
              <a:defRPr/>
            </a:pPr>
            <a:endParaRPr lang="en-GB" dirty="0" smtClean="0"/>
          </a:p>
          <a:p>
            <a:pPr marL="171450" indent="-171450" eaLnBrk="1" hangingPunct="1">
              <a:buFontTx/>
              <a:buChar char="-"/>
              <a:defRPr/>
            </a:pPr>
            <a:r>
              <a:rPr lang="en-GB" dirty="0" smtClean="0"/>
              <a:t>An estimated 29% of pancreatic cancers in the UK are linked to tobacco smoking. Pancreatic cancer risk is 2.2 times higher in current smokers compared with never-smokers. </a:t>
            </a:r>
          </a:p>
          <a:p>
            <a:pPr marL="171450" indent="-171450" eaLnBrk="1" hangingPunct="1">
              <a:buFontTx/>
              <a:buChar char="-"/>
              <a:defRPr/>
            </a:pPr>
            <a:endParaRPr lang="en-GB" dirty="0" smtClean="0"/>
          </a:p>
          <a:p>
            <a:pPr marL="171450" indent="-171450" eaLnBrk="1" hangingPunct="1">
              <a:buFontTx/>
              <a:buChar char="-"/>
              <a:defRPr/>
            </a:pPr>
            <a:r>
              <a:rPr lang="en-GB" dirty="0" smtClean="0"/>
              <a:t>An estimated 23% of liver cancers in the UK are linked to smoking. Hepatocellular carcinoma risk is 51-56% higher in current smokers compared with never-smokers, and risk is almost 10x higher in smokers who also heavily drink alcohol.</a:t>
            </a:r>
          </a:p>
          <a:p>
            <a:pPr marL="171450" indent="-171450" eaLnBrk="1" hangingPunct="1">
              <a:buFontTx/>
              <a:buChar char="-"/>
              <a:defRPr/>
            </a:pPr>
            <a:endParaRPr lang="en-GB" dirty="0" smtClean="0"/>
          </a:p>
          <a:p>
            <a:pPr marL="171450" indent="-171450" eaLnBrk="1" hangingPunct="1">
              <a:buFontTx/>
              <a:buChar char="-"/>
              <a:defRPr/>
            </a:pPr>
            <a:r>
              <a:rPr lang="en-GB" dirty="0" smtClean="0"/>
              <a:t>An estimated 8% of bowel cancer cases in the UK are linked to tobacco smoking. Bowel cancer risk is 20-21% higher in current cigarette smokers compared with never-smokers.</a:t>
            </a:r>
          </a:p>
          <a:p>
            <a:pPr eaLnBrk="1" hangingPunct="1">
              <a:defRPr/>
            </a:pPr>
            <a:endParaRPr lang="en-GB" dirty="0" smtClean="0"/>
          </a:p>
          <a:p>
            <a:pPr eaLnBrk="1" hangingPunct="1">
              <a:defRPr/>
            </a:pPr>
            <a:r>
              <a:rPr lang="en-GB" dirty="0" smtClean="0"/>
              <a:t>Refs: </a:t>
            </a:r>
          </a:p>
          <a:p>
            <a:pPr marL="171450" indent="-171450" eaLnBrk="1" hangingPunct="1">
              <a:buFontTx/>
              <a:buChar char="-"/>
              <a:defRPr/>
            </a:pPr>
            <a:r>
              <a:rPr lang="en-GB" dirty="0" smtClean="0"/>
              <a:t>Cancer Research UK</a:t>
            </a:r>
          </a:p>
          <a:p>
            <a:pPr marL="171450" indent="-171450" eaLnBrk="1" hangingPunct="1">
              <a:buFontTx/>
              <a:buChar char="-"/>
              <a:defRPr/>
            </a:pPr>
            <a:r>
              <a:rPr lang="en-GB" dirty="0" smtClean="0"/>
              <a:t>Nilsson </a:t>
            </a:r>
            <a:r>
              <a:rPr lang="en-GB" i="1" dirty="0" smtClean="0"/>
              <a:t>et al </a:t>
            </a:r>
            <a:r>
              <a:rPr lang="en-GB" dirty="0" smtClean="0"/>
              <a:t>(2004) Lifestyle related risk factors in the aetiology of gastro-oesophageal reflux. Gut 53:1730</a:t>
            </a:r>
          </a:p>
          <a:p>
            <a:pPr marL="171450" indent="-171450" eaLnBrk="1" hangingPunct="1">
              <a:buFontTx/>
              <a:buChar char="-"/>
              <a:defRPr/>
            </a:pPr>
            <a:r>
              <a:rPr lang="en-GB" dirty="0" smtClean="0"/>
              <a:t>Kato </a:t>
            </a:r>
            <a:r>
              <a:rPr lang="en-GB" i="1" dirty="0" smtClean="0"/>
              <a:t>et al </a:t>
            </a:r>
            <a:r>
              <a:rPr lang="en-GB" dirty="0" smtClean="0"/>
              <a:t>(1992) A prospective study of gastric and duodenal ulcer and its relation to smoking, alcohol, and diet. Am J </a:t>
            </a:r>
            <a:r>
              <a:rPr lang="en-GB" dirty="0" err="1" smtClean="0"/>
              <a:t>Epidemiol</a:t>
            </a:r>
            <a:r>
              <a:rPr lang="en-GB" dirty="0" smtClean="0"/>
              <a:t>. 135(5):521</a:t>
            </a:r>
          </a:p>
          <a:p>
            <a:pPr marL="171450" indent="-171450" eaLnBrk="1" hangingPunct="1">
              <a:buFontTx/>
              <a:buChar char="-"/>
              <a:defRPr/>
            </a:pPr>
            <a:endParaRPr lang="en-GB" dirty="0" smtClean="0"/>
          </a:p>
          <a:p>
            <a:pPr eaLnBrk="1" hangingPunct="1">
              <a:defRPr/>
            </a:pPr>
            <a:endParaRPr lang="en-US" altLang="en-US" dirty="0" smtClean="0"/>
          </a:p>
        </p:txBody>
      </p:sp>
    </p:spTree>
    <p:extLst>
      <p:ext uri="{BB962C8B-B14F-4D97-AF65-F5344CB8AC3E}">
        <p14:creationId xmlns:p14="http://schemas.microsoft.com/office/powerpoint/2010/main" val="39108957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F39559D-E8E2-4A4C-852E-DDA2CA9E8D1A}" type="slidenum">
              <a:rPr lang="en-US" altLang="en-US" smtClean="0">
                <a:latin typeface="Arial" charset="0"/>
              </a:rPr>
              <a:pPr eaLnBrk="1" hangingPunct="1">
                <a:spcBef>
                  <a:spcPct val="0"/>
                </a:spcBef>
              </a:pPr>
              <a:t>40</a:t>
            </a:fld>
            <a:endParaRPr lang="en-US" altLang="en-US" smtClean="0">
              <a:latin typeface="Arial" charset="0"/>
            </a:endParaRPr>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US" altLang="en-US" dirty="0" smtClean="0"/>
              <a:t>In 215 patients undergoing chemo-radiotherapy for early stage small cell lung cancer, former smokers had a median survival of 18 months, vs 13.6 months for continuing smokers (5 </a:t>
            </a:r>
            <a:r>
              <a:rPr lang="en-US" altLang="en-US" dirty="0" err="1" smtClean="0"/>
              <a:t>yr</a:t>
            </a:r>
            <a:r>
              <a:rPr lang="en-US" altLang="en-US" dirty="0" smtClean="0"/>
              <a:t> survival 8.9% vs 4% respectively).</a:t>
            </a:r>
          </a:p>
          <a:p>
            <a:pPr eaLnBrk="1" hangingPunct="1"/>
            <a:endParaRPr lang="en-US" altLang="en-US" dirty="0" smtClean="0"/>
          </a:p>
          <a:p>
            <a:pPr marL="171450" indent="-171450" eaLnBrk="1" hangingPunct="1">
              <a:buFontTx/>
              <a:buChar char="-"/>
            </a:pPr>
            <a:r>
              <a:rPr lang="en-US" altLang="en-US" dirty="0" smtClean="0"/>
              <a:t>Smoking leads to poorer wound healing and increased risk of post-operative pneumonia in</a:t>
            </a:r>
            <a:r>
              <a:rPr lang="en-US" altLang="en-US" baseline="0" dirty="0" smtClean="0"/>
              <a:t> </a:t>
            </a:r>
            <a:r>
              <a:rPr lang="en-US" altLang="en-US" dirty="0" smtClean="0"/>
              <a:t>smokers. </a:t>
            </a:r>
          </a:p>
          <a:p>
            <a:pPr marL="171450" indent="-171450" eaLnBrk="1" hangingPunct="1">
              <a:buFontTx/>
              <a:buChar char="-"/>
            </a:pPr>
            <a:r>
              <a:rPr lang="en-US" altLang="en-US" dirty="0" smtClean="0"/>
              <a:t>Studies have suggested that anthracyclines cause greater cardiotoxicity in smokers, and bleomycin causes more lung fibrosis in smokers. </a:t>
            </a:r>
          </a:p>
          <a:p>
            <a:pPr marL="171450" indent="-171450" eaLnBrk="1" hangingPunct="1">
              <a:buFontTx/>
              <a:buChar char="-"/>
            </a:pPr>
            <a:r>
              <a:rPr lang="en-US" altLang="en-US" dirty="0" smtClean="0"/>
              <a:t>Head and neck cancer patients undergoing radiotherapy who smoked had longer duration of mucositis than non-smokers, and laryngeal cancer undergoing radiotherapy patients who smoked had poorer voice quality afterwards than non-smokers.</a:t>
            </a:r>
          </a:p>
          <a:p>
            <a:pPr eaLnBrk="1" hangingPunct="1"/>
            <a:endParaRPr lang="en-US" altLang="en-US" dirty="0" smtClean="0"/>
          </a:p>
          <a:p>
            <a:pPr eaLnBrk="1" hangingPunct="1"/>
            <a:r>
              <a:rPr lang="en-US" altLang="en-US" dirty="0" smtClean="0"/>
              <a:t>Refs:</a:t>
            </a:r>
          </a:p>
          <a:p>
            <a:pPr marL="171450" indent="-171450" eaLnBrk="1" hangingPunct="1">
              <a:buFontTx/>
              <a:buChar char="-"/>
            </a:pPr>
            <a:r>
              <a:rPr lang="en-US" altLang="en-US" dirty="0" err="1" smtClean="0"/>
              <a:t>Videtic</a:t>
            </a:r>
            <a:r>
              <a:rPr lang="en-US" altLang="en-US" dirty="0" smtClean="0"/>
              <a:t> </a:t>
            </a:r>
            <a:r>
              <a:rPr lang="en-US" altLang="en-US" i="1" dirty="0" smtClean="0"/>
              <a:t>et al </a:t>
            </a:r>
            <a:r>
              <a:rPr lang="en-US" altLang="en-US" dirty="0" smtClean="0"/>
              <a:t>(2003) </a:t>
            </a:r>
            <a:r>
              <a:rPr lang="en-GB" altLang="en-US" dirty="0" smtClean="0"/>
              <a:t>Continued cigarette smoking by patients receiving concurrent </a:t>
            </a:r>
            <a:r>
              <a:rPr lang="en-GB" altLang="en-US" dirty="0" err="1" smtClean="0"/>
              <a:t>chemoradiotherapy</a:t>
            </a:r>
            <a:r>
              <a:rPr lang="en-GB" altLang="en-US" dirty="0" smtClean="0"/>
              <a:t> for limited-stage small-cell lung cancer is associated with decreased survival.</a:t>
            </a:r>
            <a:r>
              <a:rPr lang="en-US" altLang="en-US" dirty="0" smtClean="0"/>
              <a:t> J </a:t>
            </a:r>
            <a:r>
              <a:rPr lang="en-US" altLang="en-US" dirty="0" err="1" smtClean="0"/>
              <a:t>Clin</a:t>
            </a:r>
            <a:r>
              <a:rPr lang="en-US" altLang="en-US" dirty="0" smtClean="0"/>
              <a:t> </a:t>
            </a:r>
            <a:r>
              <a:rPr lang="en-US" altLang="en-US" dirty="0" err="1" smtClean="0"/>
              <a:t>Oncol</a:t>
            </a:r>
            <a:r>
              <a:rPr lang="en-US" altLang="en-US" dirty="0" smtClean="0"/>
              <a:t>. 21(8):1544</a:t>
            </a:r>
          </a:p>
          <a:p>
            <a:pPr marL="171450" indent="-171450" eaLnBrk="1" hangingPunct="1">
              <a:buFontTx/>
              <a:buChar char="-"/>
            </a:pPr>
            <a:r>
              <a:rPr lang="en-US" altLang="en-US" dirty="0" err="1" smtClean="0"/>
              <a:t>Tammemagi</a:t>
            </a:r>
            <a:r>
              <a:rPr lang="en-US" altLang="en-US" dirty="0" smtClean="0"/>
              <a:t> </a:t>
            </a:r>
            <a:r>
              <a:rPr lang="en-US" altLang="en-US" i="1" dirty="0" smtClean="0"/>
              <a:t>et al</a:t>
            </a:r>
            <a:r>
              <a:rPr lang="en-US" altLang="en-US" dirty="0" smtClean="0"/>
              <a:t> (2004) </a:t>
            </a:r>
            <a:r>
              <a:rPr lang="en-GB" altLang="en-US" dirty="0" smtClean="0"/>
              <a:t>Smoking and lung cancer survival: the role of comorbidity and treatment. </a:t>
            </a:r>
            <a:r>
              <a:rPr lang="en-US" altLang="en-US" dirty="0" smtClean="0"/>
              <a:t>Chest. 125(1):27</a:t>
            </a:r>
          </a:p>
          <a:p>
            <a:pPr marL="171450" indent="-171450" eaLnBrk="1" hangingPunct="1">
              <a:buFontTx/>
              <a:buChar char="-"/>
            </a:pPr>
            <a:r>
              <a:rPr lang="en-US" altLang="en-US" dirty="0" smtClean="0"/>
              <a:t>Parsons </a:t>
            </a:r>
            <a:r>
              <a:rPr lang="en-US" altLang="en-US" i="1" dirty="0" smtClean="0"/>
              <a:t>et al</a:t>
            </a:r>
            <a:r>
              <a:rPr lang="en-US" altLang="en-US" dirty="0" smtClean="0"/>
              <a:t> (2010) </a:t>
            </a:r>
            <a:r>
              <a:rPr lang="en-GB" altLang="en-US" dirty="0" smtClean="0"/>
              <a:t>Influence of smoking cessation after diagnosis of early stage lung cancer on prognosis: systematic review of observational studies with meta-analysis. </a:t>
            </a:r>
            <a:r>
              <a:rPr lang="en-US" altLang="en-US" dirty="0" smtClean="0"/>
              <a:t>BMJ. 340:b5569</a:t>
            </a:r>
          </a:p>
          <a:p>
            <a:pPr eaLnBrk="1" hangingPunct="1"/>
            <a:endParaRPr lang="en-US" altLang="en-US" dirty="0" smtClean="0"/>
          </a:p>
          <a:p>
            <a:pPr eaLnBrk="1" hangingPunct="1"/>
            <a:r>
              <a:rPr lang="en-US" altLang="en-US" dirty="0" smtClean="0"/>
              <a:t>National Cancer Institute – Smoking in Cancer Care – several refs http://www.cancer.gov/cancertopics/pdq/supportivecare/smokingcessation/HealthProfessional/page3  Accessed Sept 2014</a:t>
            </a:r>
          </a:p>
        </p:txBody>
      </p:sp>
    </p:spTree>
    <p:extLst>
      <p:ext uri="{BB962C8B-B14F-4D97-AF65-F5344CB8AC3E}">
        <p14:creationId xmlns:p14="http://schemas.microsoft.com/office/powerpoint/2010/main" val="31796822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AE28E11-6B89-424F-9899-FE0FE9FEB825}" type="slidenum">
              <a:rPr lang="en-US" altLang="en-US" smtClean="0">
                <a:latin typeface="Arial" charset="0"/>
              </a:rPr>
              <a:pPr eaLnBrk="1" hangingPunct="1">
                <a:spcBef>
                  <a:spcPct val="0"/>
                </a:spcBef>
              </a:pPr>
              <a:t>41</a:t>
            </a:fld>
            <a:endParaRPr lang="en-US" altLang="en-US" smtClean="0">
              <a:latin typeface="Arial" charset="0"/>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US" altLang="en-US" dirty="0" smtClean="0"/>
              <a:t>Twin studies have shown associations between smoking and susceptibility to RA. </a:t>
            </a:r>
          </a:p>
          <a:p>
            <a:pPr marL="171450" indent="-171450" eaLnBrk="1" hangingPunct="1">
              <a:buFontTx/>
              <a:buChar char="-"/>
            </a:pPr>
            <a:r>
              <a:rPr lang="en-US" altLang="en-US" dirty="0" smtClean="0"/>
              <a:t>In one cohort, the RR of RA in current vs never male smokers was 3.8, and in ex- vs never male smokers was 2.6. In another larger female cohort, the RR was 1.43 for current vs never and 1.47 for ex- vs never smokers. In this study, </a:t>
            </a:r>
            <a:r>
              <a:rPr lang="en-GB" altLang="en-US" dirty="0" smtClean="0"/>
              <a:t>both smoking intensity and duration were directly related to risk, with prolonged increased risk after cessation.</a:t>
            </a:r>
            <a:endParaRPr lang="en-US" altLang="en-US" dirty="0" smtClean="0"/>
          </a:p>
          <a:p>
            <a:pPr marL="171450" indent="-171450" eaLnBrk="1" hangingPunct="1">
              <a:buFontTx/>
              <a:buChar char="-"/>
            </a:pPr>
            <a:r>
              <a:rPr lang="en-US" altLang="en-US" dirty="0" smtClean="0"/>
              <a:t>Heavy smoking was associated with RA, and markedly so in those without a family history of RA. </a:t>
            </a:r>
          </a:p>
          <a:p>
            <a:pPr marL="171450" indent="-171450" eaLnBrk="1" hangingPunct="1">
              <a:buFontTx/>
              <a:buChar char="-"/>
            </a:pPr>
            <a:r>
              <a:rPr lang="en-US" altLang="en-US" dirty="0" smtClean="0"/>
              <a:t>Smoking is associated with disease progression in patients with RA. Heavy smoking was associated with rheumatoid nodules and increased radiological joint damage. </a:t>
            </a:r>
          </a:p>
          <a:p>
            <a:pPr marL="171450" indent="-171450" eaLnBrk="1" hangingPunct="1">
              <a:buFontTx/>
              <a:buChar char="-"/>
            </a:pPr>
            <a:endParaRPr lang="en-US" altLang="en-US" dirty="0" smtClean="0"/>
          </a:p>
          <a:p>
            <a:pPr marL="171450" indent="-171450" eaLnBrk="1" hangingPunct="1">
              <a:buFontTx/>
              <a:buChar char="-"/>
            </a:pPr>
            <a:r>
              <a:rPr lang="en-US" altLang="en-US" dirty="0" smtClean="0"/>
              <a:t>In a cross-sectional study, hypertension, overweight, obesity and smoking were more prevalent in rheumatology patients (RA, OA, CTD, PMR, chronic pain syndromes) than in the general population. </a:t>
            </a:r>
          </a:p>
          <a:p>
            <a:pPr eaLnBrk="1" hangingPunct="1"/>
            <a:endParaRPr lang="en-US" altLang="en-US" dirty="0" smtClean="0"/>
          </a:p>
          <a:p>
            <a:pPr eaLnBrk="1" hangingPunct="1"/>
            <a:r>
              <a:rPr lang="en-US" altLang="en-US" dirty="0" smtClean="0"/>
              <a:t>Refs:</a:t>
            </a:r>
          </a:p>
          <a:p>
            <a:pPr marL="171450" indent="-171450" eaLnBrk="1" hangingPunct="1">
              <a:buFontTx/>
              <a:buChar char="-"/>
            </a:pPr>
            <a:r>
              <a:rPr lang="en-US" altLang="en-US" dirty="0" smtClean="0"/>
              <a:t>Di Giuseppe </a:t>
            </a:r>
            <a:r>
              <a:rPr lang="en-US" altLang="en-US" i="1" dirty="0" smtClean="0"/>
              <a:t>et al</a:t>
            </a:r>
            <a:r>
              <a:rPr lang="en-US" altLang="en-US" dirty="0" smtClean="0"/>
              <a:t> (2014) </a:t>
            </a:r>
            <a:r>
              <a:rPr lang="en-GB" altLang="en-US" dirty="0" smtClean="0"/>
              <a:t>Cigarette smoking and risk of rheumatoid arthritis: a dose-response meta-analysis. </a:t>
            </a:r>
            <a:r>
              <a:rPr lang="en-US" altLang="en-US" dirty="0" smtClean="0"/>
              <a:t>Arthritis Research &amp; Therapy. 16:R61</a:t>
            </a:r>
          </a:p>
          <a:p>
            <a:pPr marL="171450" indent="-171450" eaLnBrk="1" hangingPunct="1">
              <a:buFontTx/>
              <a:buChar char="-"/>
            </a:pPr>
            <a:r>
              <a:rPr lang="en-US" altLang="en-US" dirty="0" err="1" smtClean="0"/>
              <a:t>Costenbader</a:t>
            </a:r>
            <a:r>
              <a:rPr lang="en-US" altLang="en-US" dirty="0" smtClean="0"/>
              <a:t> </a:t>
            </a:r>
            <a:r>
              <a:rPr lang="en-US" altLang="en-US" i="1" dirty="0" smtClean="0"/>
              <a:t>et al </a:t>
            </a:r>
            <a:r>
              <a:rPr lang="en-US" altLang="en-US" dirty="0" smtClean="0"/>
              <a:t>(2006) </a:t>
            </a:r>
            <a:r>
              <a:rPr lang="en-GB" altLang="en-US" dirty="0" smtClean="0"/>
              <a:t>Smoking intensity, duration, and cessation, and the risk of rheumatoid arthritis in women. </a:t>
            </a:r>
            <a:r>
              <a:rPr lang="en-US" altLang="en-US" dirty="0" smtClean="0"/>
              <a:t>Am J Medicine. 119:503</a:t>
            </a:r>
          </a:p>
          <a:p>
            <a:pPr marL="171450" indent="-171450" eaLnBrk="1" hangingPunct="1">
              <a:buFontTx/>
              <a:buChar char="-"/>
            </a:pPr>
            <a:r>
              <a:rPr lang="en-US" altLang="en-US" dirty="0" err="1" smtClean="0"/>
              <a:t>Heliovaara</a:t>
            </a:r>
            <a:r>
              <a:rPr lang="en-US" altLang="en-US" dirty="0" smtClean="0"/>
              <a:t> (1993) </a:t>
            </a:r>
            <a:r>
              <a:rPr lang="en-GB" altLang="en-US" dirty="0" smtClean="0"/>
              <a:t>Smoking and risk of rheumatoid arthritis. </a:t>
            </a:r>
            <a:r>
              <a:rPr lang="en-US" altLang="en-US" dirty="0" smtClean="0"/>
              <a:t>J </a:t>
            </a:r>
            <a:r>
              <a:rPr lang="en-US" altLang="en-US" dirty="0" err="1" smtClean="0"/>
              <a:t>Rheumatol</a:t>
            </a:r>
            <a:r>
              <a:rPr lang="en-US" altLang="en-US" dirty="0" smtClean="0"/>
              <a:t> 20(11):1830</a:t>
            </a:r>
          </a:p>
          <a:p>
            <a:pPr marL="171450" indent="-171450" eaLnBrk="1" hangingPunct="1">
              <a:buFontTx/>
              <a:buChar char="-"/>
            </a:pPr>
            <a:r>
              <a:rPr lang="en-US" altLang="en-US" dirty="0" smtClean="0"/>
              <a:t>Hutchinson </a:t>
            </a:r>
            <a:r>
              <a:rPr lang="en-US" altLang="en-US" i="1" dirty="0" smtClean="0"/>
              <a:t>et al</a:t>
            </a:r>
            <a:r>
              <a:rPr lang="en-US" altLang="en-US" dirty="0" smtClean="0"/>
              <a:t> (2001) </a:t>
            </a:r>
            <a:r>
              <a:rPr lang="en-GB" altLang="en-US" dirty="0" smtClean="0"/>
              <a:t>Heavy cigarette smoking is strongly associated with rheumatoid arthritis (RA), particularly in patients without a family history of RA. </a:t>
            </a:r>
            <a:r>
              <a:rPr lang="en-US" altLang="en-US" dirty="0" smtClean="0"/>
              <a:t>Ann Rheum Dis. 60:223</a:t>
            </a:r>
          </a:p>
          <a:p>
            <a:pPr marL="171450" indent="-171450" eaLnBrk="1" hangingPunct="1">
              <a:buFontTx/>
              <a:buChar char="-"/>
            </a:pPr>
            <a:r>
              <a:rPr lang="en-US" altLang="en-US" dirty="0" err="1" smtClean="0"/>
              <a:t>Masdottir</a:t>
            </a:r>
            <a:r>
              <a:rPr lang="en-US" altLang="en-US" dirty="0" smtClean="0"/>
              <a:t> </a:t>
            </a:r>
            <a:r>
              <a:rPr lang="en-US" altLang="en-US" i="1" dirty="0" smtClean="0"/>
              <a:t>et al</a:t>
            </a:r>
            <a:r>
              <a:rPr lang="en-US" altLang="en-US" dirty="0" smtClean="0"/>
              <a:t> (2000) </a:t>
            </a:r>
            <a:r>
              <a:rPr lang="en-GB" altLang="en-US" dirty="0" smtClean="0"/>
              <a:t>Smoking, rheumatoid factor isotypes and severity of rheumatoid arthritis. </a:t>
            </a:r>
            <a:r>
              <a:rPr lang="en-US" altLang="en-US" dirty="0" smtClean="0"/>
              <a:t>Rheumatology. 39(11):1202</a:t>
            </a:r>
          </a:p>
          <a:p>
            <a:pPr marL="171450" indent="-171450" eaLnBrk="1" hangingPunct="1">
              <a:buFontTx/>
              <a:buChar char="-"/>
            </a:pPr>
            <a:r>
              <a:rPr lang="en-US" altLang="en-US" dirty="0" err="1" smtClean="0"/>
              <a:t>Silman</a:t>
            </a:r>
            <a:r>
              <a:rPr lang="en-US" altLang="en-US" dirty="0" smtClean="0"/>
              <a:t> (1996) </a:t>
            </a:r>
            <a:r>
              <a:rPr lang="en-GB" altLang="en-US" dirty="0" smtClean="0"/>
              <a:t>Cigarette smoking increases the risk of rheumatoid arthritis. Results from a nationwide study of disease-discordant twins. </a:t>
            </a:r>
            <a:r>
              <a:rPr lang="en-US" altLang="en-US" dirty="0" smtClean="0"/>
              <a:t>Arthritis and Rheumatism. 39(5):732</a:t>
            </a:r>
          </a:p>
          <a:p>
            <a:pPr marL="171450" indent="-171450" eaLnBrk="1" hangingPunct="1">
              <a:buFontTx/>
              <a:buChar char="-"/>
            </a:pPr>
            <a:r>
              <a:rPr lang="en-US" altLang="en-US" dirty="0" smtClean="0"/>
              <a:t>Meek (2013) </a:t>
            </a:r>
            <a:r>
              <a:rPr lang="en-GB" altLang="en-US" dirty="0" smtClean="0"/>
              <a:t>Increased cardiovascular risk factors in different rheumatic diseases compared with the general population.</a:t>
            </a:r>
            <a:r>
              <a:rPr lang="en-US" altLang="en-US" dirty="0" smtClean="0"/>
              <a:t> Rheumatology. 52(1):210</a:t>
            </a:r>
          </a:p>
        </p:txBody>
      </p:sp>
    </p:spTree>
    <p:extLst>
      <p:ext uri="{BB962C8B-B14F-4D97-AF65-F5344CB8AC3E}">
        <p14:creationId xmlns:p14="http://schemas.microsoft.com/office/powerpoint/2010/main" val="191567565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8AE28E11-6B89-424F-9899-FE0FE9FEB825}" type="slidenum">
              <a:rPr lang="en-US" altLang="en-US" smtClean="0">
                <a:latin typeface="Arial" charset="0"/>
              </a:rPr>
              <a:pPr eaLnBrk="1" hangingPunct="1">
                <a:spcBef>
                  <a:spcPct val="0"/>
                </a:spcBef>
              </a:pPr>
              <a:t>42</a:t>
            </a:fld>
            <a:endParaRPr lang="en-US" altLang="en-US" smtClean="0">
              <a:latin typeface="Arial" charset="0"/>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t>Refs:</a:t>
            </a:r>
          </a:p>
          <a:p>
            <a:pPr marL="171450" indent="-171450" eaLnBrk="1" hangingPunct="1">
              <a:buFontTx/>
              <a:buChar char="-"/>
            </a:pPr>
            <a:r>
              <a:rPr lang="en-US" altLang="en-US" dirty="0" smtClean="0"/>
              <a:t>ASH (2015)</a:t>
            </a:r>
            <a:r>
              <a:rPr lang="en-US" altLang="en-US" baseline="0" dirty="0" smtClean="0"/>
              <a:t> Smoking and diabetes</a:t>
            </a:r>
          </a:p>
          <a:p>
            <a:pPr marL="171450" indent="-171450" eaLnBrk="1" hangingPunct="1">
              <a:buFontTx/>
              <a:buChar char="-"/>
            </a:pPr>
            <a:r>
              <a:rPr lang="en-US" altLang="en-US" baseline="0" dirty="0" smtClean="0"/>
              <a:t>Willi (2007) Active smoking and the risk of type 2 diabetes: a systematic review and meta-analysis. JAMA. 298(22):2654-64</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US" altLang="en-US" baseline="0" dirty="0" smtClean="0"/>
              <a:t>Qin (2013) </a:t>
            </a:r>
            <a:r>
              <a:rPr lang="en-GB" sz="1200" b="0" i="0" kern="1200" dirty="0" smtClean="0">
                <a:solidFill>
                  <a:schemeClr val="tx1"/>
                </a:solidFill>
                <a:effectLst/>
                <a:latin typeface="Calibri" pitchFamily="34" charset="0"/>
                <a:ea typeface="+mn-ea"/>
                <a:cs typeface="+mn-cs"/>
              </a:rPr>
              <a:t>Excess risk of mortality and cardiovascular events associated with smoking among patients with diabetes: Meta-analysis of observational prospective studies. International</a:t>
            </a:r>
            <a:r>
              <a:rPr lang="en-GB" sz="1200" b="0" i="0" kern="1200" baseline="0" dirty="0" smtClean="0">
                <a:solidFill>
                  <a:schemeClr val="tx1"/>
                </a:solidFill>
                <a:effectLst/>
                <a:latin typeface="Calibri" pitchFamily="34" charset="0"/>
                <a:ea typeface="+mn-ea"/>
                <a:cs typeface="+mn-cs"/>
              </a:rPr>
              <a:t> Journal of Cardiology. 167(2):342-350</a:t>
            </a:r>
            <a:endParaRPr lang="en-GB" sz="1200" b="0" i="0" kern="1200" dirty="0" smtClean="0">
              <a:solidFill>
                <a:schemeClr val="tx1"/>
              </a:solidFill>
              <a:effectLst/>
              <a:latin typeface="Calibri" pitchFamily="34" charset="0"/>
              <a:ea typeface="+mn-ea"/>
              <a:cs typeface="+mn-cs"/>
            </a:endParaRPr>
          </a:p>
          <a:p>
            <a:pPr marL="171450" indent="-171450" eaLnBrk="1" hangingPunct="1">
              <a:buFontTx/>
              <a:buChar char="-"/>
            </a:pPr>
            <a:endParaRPr lang="en-US" altLang="en-US" baseline="0" dirty="0" smtClean="0"/>
          </a:p>
        </p:txBody>
      </p:sp>
    </p:spTree>
    <p:extLst>
      <p:ext uri="{BB962C8B-B14F-4D97-AF65-F5344CB8AC3E}">
        <p14:creationId xmlns:p14="http://schemas.microsoft.com/office/powerpoint/2010/main" val="3136595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CF8BEAB-3DB6-4082-9842-5ECA80CFC77B}" type="slidenum">
              <a:rPr lang="en-US" altLang="en-US" smtClean="0">
                <a:latin typeface="Arial" charset="0"/>
              </a:rPr>
              <a:pPr eaLnBrk="1" hangingPunct="1">
                <a:spcBef>
                  <a:spcPct val="0"/>
                </a:spcBef>
              </a:pPr>
              <a:t>43</a:t>
            </a:fld>
            <a:endParaRPr lang="en-US" altLang="en-US" smtClean="0">
              <a:latin typeface="Arial" charset="0"/>
            </a:endParaRPr>
          </a:p>
        </p:txBody>
      </p:sp>
      <p:sp>
        <p:nvSpPr>
          <p:cNvPr id="111619" name="Rectangle 2"/>
          <p:cNvSpPr>
            <a:spLocks noGrp="1" noRot="1" noChangeAspect="1" noChangeArrowheads="1" noTextEdit="1"/>
          </p:cNvSpPr>
          <p:nvPr>
            <p:ph type="sldImg"/>
          </p:nvPr>
        </p:nvSpPr>
        <p:spPr>
          <a:ln/>
        </p:spPr>
      </p:sp>
      <p:sp>
        <p:nvSpPr>
          <p:cNvPr id="1116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US" altLang="en-US" dirty="0" smtClean="0"/>
              <a:t>Salivary cotinine levels show that children are particularly vulnerable to passive smoking, and most exposure occurs in the home.</a:t>
            </a:r>
          </a:p>
          <a:p>
            <a:pPr marL="171450" indent="-171450" eaLnBrk="1" hangingPunct="1">
              <a:buFontTx/>
              <a:buChar char="-"/>
            </a:pPr>
            <a:r>
              <a:rPr lang="en-US" altLang="en-US" dirty="0" smtClean="0"/>
              <a:t>In households where both parents smoke, 88% had someone smoking inside the house on most days. </a:t>
            </a:r>
          </a:p>
          <a:p>
            <a:pPr marL="171450" indent="-171450" eaLnBrk="1" hangingPunct="1">
              <a:buFontTx/>
              <a:buChar char="-"/>
            </a:pPr>
            <a:r>
              <a:rPr lang="en-US" altLang="en-US" dirty="0" smtClean="0"/>
              <a:t>Living in a house where one or more people smoke more than </a:t>
            </a:r>
            <a:r>
              <a:rPr lang="en-US" altLang="en-US" u="sng" dirty="0" smtClean="0"/>
              <a:t>doubles</a:t>
            </a:r>
            <a:r>
              <a:rPr lang="en-US" altLang="en-US" dirty="0" smtClean="0"/>
              <a:t> the risk of sudden infant death. Smoking by a mother increases the risk of lower respiratory infections in children by 60%, the risk of wheeze by 65-77%, the risk of asthma by around 50%, and the risk of middle ear disease by 46%. Passive smoking seems to double the risk of bacterial meningitis. </a:t>
            </a:r>
          </a:p>
          <a:p>
            <a:pPr eaLnBrk="1" hangingPunct="1"/>
            <a:endParaRPr lang="en-US" altLang="en-US" dirty="0" smtClean="0"/>
          </a:p>
          <a:p>
            <a:pPr marL="171450" indent="-171450" eaLnBrk="1" hangingPunct="1">
              <a:buFontTx/>
              <a:buChar char="-"/>
            </a:pPr>
            <a:r>
              <a:rPr lang="en-US" altLang="en-US" dirty="0" smtClean="0"/>
              <a:t>Children growing up with parents or siblings who smoke are 90% more likely to become smokers themselves. </a:t>
            </a:r>
          </a:p>
          <a:p>
            <a:pPr marL="171450" indent="-171450" eaLnBrk="1" hangingPunct="1">
              <a:buFontTx/>
              <a:buChar char="-"/>
            </a:pPr>
            <a:endParaRPr lang="en-US" altLang="en-US" dirty="0" smtClean="0"/>
          </a:p>
          <a:p>
            <a:pPr marL="171450" indent="-171450" eaLnBrk="1" hangingPunct="1">
              <a:buFontTx/>
              <a:buChar char="-"/>
            </a:pPr>
            <a:r>
              <a:rPr lang="en-US" altLang="en-US" dirty="0" smtClean="0"/>
              <a:t>In </a:t>
            </a:r>
            <a:r>
              <a:rPr lang="en-US" altLang="en-US" dirty="0" err="1" smtClean="0"/>
              <a:t>paediatric</a:t>
            </a:r>
            <a:r>
              <a:rPr lang="en-US" altLang="en-US" dirty="0" smtClean="0"/>
              <a:t> practice, attitudes towards parents and </a:t>
            </a:r>
            <a:r>
              <a:rPr lang="en-US" altLang="en-US" dirty="0" err="1" smtClean="0"/>
              <a:t>carers</a:t>
            </a:r>
            <a:r>
              <a:rPr lang="en-US" altLang="en-US" dirty="0" smtClean="0"/>
              <a:t> who smoke can be variable – studies suggest that parents expect to be advised to quit smoking for the sake of their child’s health, but that this advice is not often given. </a:t>
            </a:r>
            <a:r>
              <a:rPr lang="en-GB" altLang="en-US" dirty="0" smtClean="0"/>
              <a:t>Smoking status of cohabiting adults should be asked about in all children admitted to hospital – parents expect to be asked – and smoking cessation advice given where necessary, emphasising the above effects on children’s health. </a:t>
            </a:r>
          </a:p>
          <a:p>
            <a:pPr marL="171450" indent="-171450" eaLnBrk="1" hangingPunct="1">
              <a:buFontTx/>
              <a:buChar char="-"/>
            </a:pPr>
            <a:endParaRPr lang="en-US" altLang="en-US" dirty="0" smtClean="0"/>
          </a:p>
          <a:p>
            <a:pPr marL="171450" indent="-171450" eaLnBrk="1" hangingPunct="1">
              <a:buFontTx/>
              <a:buChar char="-"/>
            </a:pPr>
            <a:r>
              <a:rPr lang="en-US" altLang="en-US" dirty="0" smtClean="0"/>
              <a:t>Teenage smokers experience more asthma and</a:t>
            </a:r>
            <a:r>
              <a:rPr lang="en-US" altLang="en-US" baseline="0" dirty="0" smtClean="0"/>
              <a:t> respiratory symptoms, suffer poorer health, have more school absences and are less fit.</a:t>
            </a:r>
          </a:p>
          <a:p>
            <a:pPr eaLnBrk="1" hangingPunct="1"/>
            <a:endParaRPr lang="en-US" altLang="en-US" dirty="0" smtClean="0"/>
          </a:p>
          <a:p>
            <a:pPr eaLnBrk="1" hangingPunct="1"/>
            <a:r>
              <a:rPr lang="en-US" altLang="en-US" dirty="0" smtClean="0"/>
              <a:t>Refs:</a:t>
            </a:r>
          </a:p>
          <a:p>
            <a:pPr marL="171450" indent="-171450" eaLnBrk="1" hangingPunct="1">
              <a:buFontTx/>
              <a:buChar char="-"/>
            </a:pPr>
            <a:r>
              <a:rPr lang="en-US" altLang="en-US" dirty="0" smtClean="0"/>
              <a:t>RCP (2010) Passive Smoking and Children</a:t>
            </a:r>
          </a:p>
          <a:p>
            <a:pPr marL="171450" indent="-171450" eaLnBrk="1" hangingPunct="1">
              <a:buFontTx/>
              <a:buChar char="-"/>
            </a:pPr>
            <a:r>
              <a:rPr lang="en-US" altLang="en-US" dirty="0" smtClean="0"/>
              <a:t>ASH</a:t>
            </a:r>
            <a:r>
              <a:rPr lang="en-US" altLang="en-US" baseline="0" dirty="0" smtClean="0"/>
              <a:t> (2015) Smoking and disease</a:t>
            </a:r>
            <a:endParaRPr lang="en-US" altLang="en-US" dirty="0" smtClean="0"/>
          </a:p>
        </p:txBody>
      </p:sp>
    </p:spTree>
    <p:extLst>
      <p:ext uri="{BB962C8B-B14F-4D97-AF65-F5344CB8AC3E}">
        <p14:creationId xmlns:p14="http://schemas.microsoft.com/office/powerpoint/2010/main" val="17290341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E6C7D12-EF54-45A9-97A6-DB0F1BDFA6B3}" type="slidenum">
              <a:rPr lang="en-US" altLang="en-US" smtClean="0">
                <a:latin typeface="Arial" charset="0"/>
              </a:rPr>
              <a:pPr eaLnBrk="1" hangingPunct="1">
                <a:spcBef>
                  <a:spcPct val="0"/>
                </a:spcBef>
              </a:pPr>
              <a:t>44</a:t>
            </a:fld>
            <a:endParaRPr lang="en-US" altLang="en-US" smtClean="0">
              <a:latin typeface="Arial" charset="0"/>
            </a:endParaRPr>
          </a:p>
        </p:txBody>
      </p:sp>
      <p:sp>
        <p:nvSpPr>
          <p:cNvPr id="112643"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altLang="en-US" dirty="0" smtClean="0"/>
              <a:t>Most women are aware of the risks of smoking during pregnancy, and many do manage to give up whilst pregnant, although most start again after delivery.</a:t>
            </a:r>
          </a:p>
          <a:p>
            <a:pPr marL="171450" indent="-171450" eaLnBrk="1" hangingPunct="1">
              <a:buFontTx/>
              <a:buChar char="-"/>
              <a:defRPr/>
            </a:pPr>
            <a:r>
              <a:rPr lang="en-GB" altLang="en-US" dirty="0" smtClean="0"/>
              <a:t>NICE recommends midwives assess smoking using CO monitors and actively encourage input from specialist stop smoking services. </a:t>
            </a:r>
          </a:p>
          <a:p>
            <a:pPr marL="171450" indent="-171450" eaLnBrk="1" hangingPunct="1">
              <a:buFontTx/>
              <a:buChar char="-"/>
              <a:defRPr/>
            </a:pPr>
            <a:r>
              <a:rPr lang="en-GB" altLang="en-US" dirty="0" smtClean="0"/>
              <a:t>A trial of NRT in pregnancy found no evidence that it was effective, but it can be used in woman who have been unable to quit without it. Neither bupropion or varenicline should be offered to pregnant women. </a:t>
            </a:r>
          </a:p>
          <a:p>
            <a:pPr marL="171450" indent="-171450" eaLnBrk="1" hangingPunct="1">
              <a:buFontTx/>
              <a:buChar char="-"/>
              <a:defRPr/>
            </a:pPr>
            <a:r>
              <a:rPr lang="en-GB" altLang="en-US" dirty="0" smtClean="0"/>
              <a:t>It is important for prospective fathers to quit smoking too because of passive smoke exposure to both fetus and </a:t>
            </a:r>
            <a:r>
              <a:rPr lang="en-GB" altLang="en-US" dirty="0" err="1" smtClean="0"/>
              <a:t>newborns</a:t>
            </a:r>
            <a:r>
              <a:rPr lang="en-GB" altLang="en-US" dirty="0" smtClean="0"/>
              <a:t>.</a:t>
            </a:r>
          </a:p>
          <a:p>
            <a:pPr marL="171450" indent="-171450" eaLnBrk="1" hangingPunct="1">
              <a:buFontTx/>
              <a:buChar char="-"/>
              <a:defRPr/>
            </a:pPr>
            <a:r>
              <a:rPr lang="en-GB" altLang="en-US" dirty="0" smtClean="0"/>
              <a:t>Active smoking and second hand smoke exposure also are associated with increased risk of infertility and natural menopause occurring before age 50.</a:t>
            </a:r>
          </a:p>
          <a:p>
            <a:pPr eaLnBrk="1" hangingPunct="1">
              <a:defRPr/>
            </a:pPr>
            <a:endParaRPr lang="en-GB" altLang="en-US" dirty="0" smtClean="0"/>
          </a:p>
          <a:p>
            <a:pPr eaLnBrk="1" hangingPunct="1">
              <a:defRPr/>
            </a:pPr>
            <a:r>
              <a:rPr lang="en-GB" altLang="en-US" dirty="0" smtClean="0"/>
              <a:t>Refs:</a:t>
            </a:r>
          </a:p>
          <a:p>
            <a:pPr marL="171450" indent="-171450" eaLnBrk="1" hangingPunct="1">
              <a:buFontTx/>
              <a:buChar char="-"/>
              <a:defRPr/>
            </a:pPr>
            <a:r>
              <a:rPr lang="en-GB" altLang="en-US" dirty="0" smtClean="0"/>
              <a:t>RCP (2010) Passive Smoking and Children</a:t>
            </a:r>
          </a:p>
          <a:p>
            <a:pPr marL="171450" indent="-171450" eaLnBrk="1" hangingPunct="1">
              <a:buFontTx/>
              <a:buChar char="-"/>
              <a:defRPr/>
            </a:pPr>
            <a:r>
              <a:rPr lang="en-GB" altLang="en-US" dirty="0" smtClean="0"/>
              <a:t>NICE (2010) Quitting smoking in pregnancy and following childbirth</a:t>
            </a:r>
          </a:p>
          <a:p>
            <a:pPr marL="171450" indent="-171450" eaLnBrk="1" hangingPunct="1">
              <a:buFontTx/>
              <a:buChar char="-"/>
              <a:defRPr/>
            </a:pPr>
            <a:r>
              <a:rPr lang="en-GB" altLang="en-US" dirty="0" smtClean="0"/>
              <a:t>Hyland </a:t>
            </a:r>
            <a:r>
              <a:rPr lang="en-GB" altLang="en-US" i="1" dirty="0" smtClean="0"/>
              <a:t>et al </a:t>
            </a:r>
            <a:r>
              <a:rPr lang="en-GB" altLang="en-US" dirty="0" smtClean="0"/>
              <a:t>(2015) Associations between lifetime tobacco exposure with infertility and age at natural menopause: the Women’s Health Initiative Observational Study. Tobacco Control. </a:t>
            </a:r>
            <a:r>
              <a:rPr lang="en-GB" dirty="0" smtClean="0"/>
              <a:t>doi:10.1136/tobaccocontrol-2015-052510</a:t>
            </a:r>
            <a:endParaRPr lang="en-GB" altLang="en-US" dirty="0" smtClean="0"/>
          </a:p>
        </p:txBody>
      </p:sp>
    </p:spTree>
    <p:extLst>
      <p:ext uri="{BB962C8B-B14F-4D97-AF65-F5344CB8AC3E}">
        <p14:creationId xmlns:p14="http://schemas.microsoft.com/office/powerpoint/2010/main" val="205440181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EB1AF6CB-BC8C-4710-83B8-95B9DEBD9C3D}" type="slidenum">
              <a:rPr lang="en-US" altLang="en-US" smtClean="0">
                <a:latin typeface="Arial" charset="0"/>
              </a:rPr>
              <a:pPr eaLnBrk="1" hangingPunct="1">
                <a:spcBef>
                  <a:spcPct val="0"/>
                </a:spcBef>
              </a:pPr>
              <a:t>45</a:t>
            </a:fld>
            <a:endParaRPr lang="en-US" altLang="en-US" smtClean="0">
              <a:latin typeface="Arial" charset="0"/>
            </a:endParaRPr>
          </a:p>
        </p:txBody>
      </p:sp>
      <p:sp>
        <p:nvSpPr>
          <p:cNvPr id="113667"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defRPr/>
            </a:pPr>
            <a:r>
              <a:rPr lang="en-US" dirty="0" smtClean="0"/>
              <a:t>Unlike the steady decline in smoking prevalence seen in the general population, the prevalence in people with mental health problems has remained stable. Smoking is twice as common in people with mental health problems, who make up 30% of all smokers – around 3 million people.</a:t>
            </a:r>
            <a:r>
              <a:rPr lang="en-GB" dirty="0" smtClean="0"/>
              <a:t> </a:t>
            </a:r>
          </a:p>
          <a:p>
            <a:pPr marL="171450" indent="-171450">
              <a:buFontTx/>
              <a:buChar char="-"/>
              <a:defRPr/>
            </a:pPr>
            <a:endParaRPr lang="en-US" dirty="0" smtClean="0"/>
          </a:p>
          <a:p>
            <a:pPr marL="171450" indent="-171450">
              <a:buFontTx/>
              <a:buChar char="-"/>
              <a:defRPr/>
            </a:pPr>
            <a:r>
              <a:rPr lang="en-US" dirty="0" smtClean="0"/>
              <a:t>Reasons for higher smoking rates may include socio-economic deprivation, smoking as a coping mechanism or a form of self-medication, the environment and culture of mental health services - those living in psychiatric institutions have higher rates of smoking than those with similar illnesses living at home. </a:t>
            </a:r>
            <a:endParaRPr lang="en-GB" dirty="0" smtClean="0"/>
          </a:p>
          <a:p>
            <a:pPr marL="171450" indent="-171450">
              <a:buFontTx/>
              <a:buChar char="-"/>
              <a:defRPr/>
            </a:pPr>
            <a:endParaRPr lang="en-US" dirty="0" smtClean="0"/>
          </a:p>
          <a:p>
            <a:pPr marL="171450" indent="-171450">
              <a:buFontTx/>
              <a:buChar char="-"/>
              <a:defRPr/>
            </a:pPr>
            <a:r>
              <a:rPr lang="en-US" dirty="0" smtClean="0"/>
              <a:t>Suggestions as to why so many patients in psychiatric hospitals smoke include boredom and lack of recreational activities, smoking as a social activity, the use of cigarettes as incentives, staff smoking and lack of smoking policies. </a:t>
            </a:r>
            <a:endParaRPr lang="en-GB" dirty="0" smtClean="0"/>
          </a:p>
          <a:p>
            <a:pPr marL="171450" indent="-171450">
              <a:buFontTx/>
              <a:buChar char="-"/>
              <a:defRPr/>
            </a:pPr>
            <a:endParaRPr lang="en-US" dirty="0" smtClean="0"/>
          </a:p>
          <a:p>
            <a:pPr marL="171450" indent="-171450">
              <a:buFontTx/>
              <a:buChar char="-"/>
              <a:defRPr/>
            </a:pPr>
            <a:r>
              <a:rPr lang="en-US" dirty="0" smtClean="0"/>
              <a:t>Current smoking is associated with depression and anxiety. </a:t>
            </a:r>
          </a:p>
          <a:p>
            <a:pPr marL="171450" indent="-171450">
              <a:buFontTx/>
              <a:buChar char="-"/>
              <a:defRPr/>
            </a:pPr>
            <a:endParaRPr lang="en-GB" dirty="0" smtClean="0"/>
          </a:p>
          <a:p>
            <a:pPr marL="171450" indent="-171450">
              <a:buFontTx/>
              <a:buChar char="-"/>
              <a:defRPr/>
            </a:pPr>
            <a:r>
              <a:rPr lang="en-US" dirty="0" smtClean="0"/>
              <a:t>Smoking cessation can be more challenging in smokers – nicotine withdrawal symptoms can be mistaken for worsening of the underlying mental health problem. NRT is effective but may be required in higher doses and for longer. Bupropion and varenicline can be used but with adequate supervision. More intensive behavioural support is required. </a:t>
            </a:r>
            <a:endParaRPr lang="en-GB" dirty="0" smtClean="0"/>
          </a:p>
          <a:p>
            <a:pPr marL="171450" indent="-171450">
              <a:buFontTx/>
              <a:buChar char="-"/>
              <a:defRPr/>
            </a:pPr>
            <a:endParaRPr lang="en-US" dirty="0" smtClean="0"/>
          </a:p>
          <a:p>
            <a:pPr marL="171450" indent="-171450">
              <a:buFontTx/>
              <a:buChar char="-"/>
              <a:defRPr/>
            </a:pPr>
            <a:r>
              <a:rPr lang="en-US" dirty="0" smtClean="0"/>
              <a:t>Smoking cessation also reduces the metabolism of some drugs such as clozapine, so dose reduction is necessary, with an increase if smoking starts again.</a:t>
            </a:r>
            <a:endParaRPr lang="en-GB" dirty="0" smtClean="0"/>
          </a:p>
          <a:p>
            <a:pPr marL="171450" indent="-171450">
              <a:buFontTx/>
              <a:buChar char="-"/>
              <a:defRPr/>
            </a:pPr>
            <a:endParaRPr lang="en-US" dirty="0" smtClean="0"/>
          </a:p>
          <a:p>
            <a:pPr marL="171450" indent="-171450">
              <a:buFontTx/>
              <a:buChar char="-"/>
              <a:defRPr/>
            </a:pPr>
            <a:r>
              <a:rPr lang="en-US" dirty="0" smtClean="0"/>
              <a:t>People with mental health problems should receive the same education and encouragement to stop smoking as those without. To continue to make exemptions for people experiencing mental health difficulties is discriminatory and will continue the risk of smoking related disease in this community. </a:t>
            </a:r>
            <a:endParaRPr lang="en-GB" dirty="0" smtClean="0"/>
          </a:p>
          <a:p>
            <a:pPr eaLnBrk="1" hangingPunct="1">
              <a:defRPr/>
            </a:pPr>
            <a:endParaRPr lang="en-US" altLang="en-US" dirty="0" smtClean="0"/>
          </a:p>
          <a:p>
            <a:pPr eaLnBrk="1" hangingPunct="1">
              <a:defRPr/>
            </a:pPr>
            <a:r>
              <a:rPr lang="en-US" altLang="en-US" dirty="0" smtClean="0"/>
              <a:t>Refs:</a:t>
            </a:r>
            <a:br>
              <a:rPr lang="en-US" altLang="en-US" dirty="0" smtClean="0"/>
            </a:br>
            <a:r>
              <a:rPr lang="en-US" altLang="en-US" dirty="0" smtClean="0"/>
              <a:t>- RCP (2013) Smoking and Mental Health</a:t>
            </a:r>
          </a:p>
          <a:p>
            <a:pPr eaLnBrk="1" hangingPunct="1">
              <a:defRPr/>
            </a:pPr>
            <a:r>
              <a:rPr lang="en-US" altLang="en-US" dirty="0" smtClean="0"/>
              <a:t>-</a:t>
            </a:r>
            <a:r>
              <a:rPr lang="en-US" altLang="en-US" baseline="0" dirty="0" smtClean="0"/>
              <a:t> ASH (2015) Smoking and dementia</a:t>
            </a:r>
            <a:endParaRPr lang="en-US" altLang="en-US" dirty="0" smtClean="0"/>
          </a:p>
        </p:txBody>
      </p:sp>
    </p:spTree>
    <p:extLst>
      <p:ext uri="{BB962C8B-B14F-4D97-AF65-F5344CB8AC3E}">
        <p14:creationId xmlns:p14="http://schemas.microsoft.com/office/powerpoint/2010/main" val="240476115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328B0BC-1FA1-4927-9ADE-3058E6FF8B93}" type="slidenum">
              <a:rPr lang="en-US" altLang="en-US" smtClean="0">
                <a:latin typeface="Arial" charset="0"/>
              </a:rPr>
              <a:pPr eaLnBrk="1" hangingPunct="1">
                <a:spcBef>
                  <a:spcPct val="0"/>
                </a:spcBef>
              </a:pPr>
              <a:t>46</a:t>
            </a:fld>
            <a:endParaRPr lang="en-US" altLang="en-US" smtClean="0">
              <a:latin typeface="Arial" charset="0"/>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pPr>
            <a:r>
              <a:rPr lang="en-US" altLang="en-US" dirty="0" smtClean="0"/>
              <a:t>In a Danish RCT of 120 patients randomized to smoking cessation support including NRT or usual care, there was a reduced complication rate (18% vs 52% in controls). Most problems related to wound complications (5% intervention, 31% controls) and cardiovascular complications (0% vs 10%). Length of stay was also less in the intervention group. </a:t>
            </a:r>
          </a:p>
          <a:p>
            <a:pPr marL="171450" indent="-171450" eaLnBrk="1" hangingPunct="1">
              <a:buFontTx/>
              <a:buChar char="-"/>
            </a:pPr>
            <a:endParaRPr lang="en-US" altLang="en-US" dirty="0" smtClean="0"/>
          </a:p>
          <a:p>
            <a:pPr eaLnBrk="1" hangingPunct="1"/>
            <a:endParaRPr lang="en-US" altLang="en-US" dirty="0" smtClean="0"/>
          </a:p>
          <a:p>
            <a:pPr eaLnBrk="1" hangingPunct="1"/>
            <a:r>
              <a:rPr lang="en-US" altLang="en-US" dirty="0" smtClean="0"/>
              <a:t>Ref:</a:t>
            </a:r>
          </a:p>
          <a:p>
            <a:pPr marL="171450" indent="-171450" eaLnBrk="1" hangingPunct="1">
              <a:buFontTx/>
              <a:buChar char="-"/>
            </a:pPr>
            <a:r>
              <a:rPr lang="en-US" altLang="en-US" dirty="0" smtClean="0"/>
              <a:t>Moller </a:t>
            </a:r>
            <a:r>
              <a:rPr lang="en-US" altLang="en-US" i="1" dirty="0" smtClean="0"/>
              <a:t>et al</a:t>
            </a:r>
            <a:r>
              <a:rPr lang="en-US" altLang="en-US" dirty="0" smtClean="0"/>
              <a:t> (2002) </a:t>
            </a:r>
            <a:r>
              <a:rPr lang="en-GB" altLang="en-US" dirty="0" smtClean="0"/>
              <a:t>Effect of preoperative smoking intervention on postoperative complications: a randomised clinical trial. </a:t>
            </a:r>
            <a:r>
              <a:rPr lang="en-US" altLang="en-US" dirty="0" smtClean="0"/>
              <a:t>Lancet. 359(9301):114-7</a:t>
            </a:r>
          </a:p>
          <a:p>
            <a:pPr eaLnBrk="1" hangingPunct="1"/>
            <a:endParaRPr lang="en-US" altLang="en-US" dirty="0" smtClean="0"/>
          </a:p>
        </p:txBody>
      </p:sp>
    </p:spTree>
    <p:extLst>
      <p:ext uri="{BB962C8B-B14F-4D97-AF65-F5344CB8AC3E}">
        <p14:creationId xmlns:p14="http://schemas.microsoft.com/office/powerpoint/2010/main" val="413486257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1B2B40E-102B-4E00-A749-F0051C5E61C8}" type="slidenum">
              <a:rPr lang="en-US" altLang="en-US" smtClean="0">
                <a:latin typeface="Arial" charset="0"/>
              </a:rPr>
              <a:pPr eaLnBrk="1" hangingPunct="1">
                <a:spcBef>
                  <a:spcPct val="0"/>
                </a:spcBef>
              </a:pPr>
              <a:t>47</a:t>
            </a:fld>
            <a:endParaRPr lang="en-US" altLang="en-US" smtClean="0">
              <a:latin typeface="Arial" charset="0"/>
            </a:endParaRPr>
          </a:p>
        </p:txBody>
      </p:sp>
      <p:sp>
        <p:nvSpPr>
          <p:cNvPr id="115715" name="Rectangle 2"/>
          <p:cNvSpPr>
            <a:spLocks noGrp="1" noRot="1" noChangeAspect="1" noChangeArrowheads="1" noTextEdit="1"/>
          </p:cNvSpPr>
          <p:nvPr>
            <p:ph type="sldImg"/>
          </p:nvPr>
        </p:nvSpPr>
        <p:spPr>
          <a:ln/>
        </p:spPr>
      </p:sp>
      <p:sp>
        <p:nvSpPr>
          <p:cNvPr id="11571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Additional competencies for people who are able to prescribe pharmacotherapy to help with a quit attempt.</a:t>
            </a:r>
            <a:endParaRPr lang="en-US" altLang="en-US" smtClean="0"/>
          </a:p>
        </p:txBody>
      </p:sp>
    </p:spTree>
    <p:extLst>
      <p:ext uri="{BB962C8B-B14F-4D97-AF65-F5344CB8AC3E}">
        <p14:creationId xmlns:p14="http://schemas.microsoft.com/office/powerpoint/2010/main" val="121807574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211B34CE-BE31-4A46-9B27-668EE593A602}" type="slidenum">
              <a:rPr lang="en-US" altLang="en-US" smtClean="0">
                <a:latin typeface="Arial" charset="0"/>
              </a:rPr>
              <a:pPr eaLnBrk="1" hangingPunct="1">
                <a:spcBef>
                  <a:spcPct val="0"/>
                </a:spcBef>
              </a:pPr>
              <a:t>48</a:t>
            </a:fld>
            <a:endParaRPr lang="en-US" altLang="en-US" smtClean="0">
              <a:latin typeface="Arial" charset="0"/>
            </a:endParaRPr>
          </a:p>
        </p:txBody>
      </p:sp>
      <p:sp>
        <p:nvSpPr>
          <p:cNvPr id="116739"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NRT can be used in all smokers attempting to quit who are likely to have nicotine dependence (cravings, need for cigarettes early in the morning, high number of cigarettes smoked per day). </a:t>
            </a:r>
          </a:p>
          <a:p>
            <a:pPr marL="171450" indent="-171450" eaLnBrk="1" hangingPunct="1">
              <a:buFontTx/>
              <a:buChar char="-"/>
              <a:defRPr/>
            </a:pPr>
            <a:r>
              <a:rPr lang="en-US" altLang="en-US" dirty="0" smtClean="0"/>
              <a:t>It reduces symptoms of nicotine withdrawal and increases the chances of quitting successfully.</a:t>
            </a:r>
          </a:p>
          <a:p>
            <a:pPr marL="171450" indent="-171450" eaLnBrk="1" hangingPunct="1">
              <a:buFontTx/>
              <a:buChar char="-"/>
              <a:defRPr/>
            </a:pPr>
            <a:r>
              <a:rPr lang="en-US" altLang="en-US" dirty="0" smtClean="0"/>
              <a:t>NRT isn’t as effective as cigarettes at relieving nicotine withdrawal – it doesn’t act as quickly, and is a lower dose. Therefore good education and support in how to use it is important.</a:t>
            </a:r>
          </a:p>
          <a:p>
            <a:pPr marL="171450" indent="-171450" eaLnBrk="1" hangingPunct="1">
              <a:buFontTx/>
              <a:buChar char="-"/>
              <a:defRPr/>
            </a:pPr>
            <a:r>
              <a:rPr lang="en-US" altLang="en-US" dirty="0" smtClean="0"/>
              <a:t>Better than placebo in getting people to stop smoking – success rate of 17.6% with NRT compared to 10.6% with placebo according to Cochrane meta-analysis. For every 10 people who quit with placebo, around 18 would quit with NRT. </a:t>
            </a:r>
          </a:p>
          <a:p>
            <a:pPr marL="171450" indent="-171450" eaLnBrk="1" hangingPunct="1">
              <a:buFontTx/>
              <a:buChar char="-"/>
              <a:defRPr/>
            </a:pPr>
            <a:r>
              <a:rPr lang="en-US" altLang="en-US" dirty="0" smtClean="0"/>
              <a:t>Combination NRT even better – 31.5% cessation in meta-analysis. </a:t>
            </a:r>
          </a:p>
          <a:p>
            <a:pPr marL="171450" indent="-171450" eaLnBrk="1" hangingPunct="1">
              <a:buFontTx/>
              <a:buChar char="-"/>
              <a:defRPr/>
            </a:pPr>
            <a:endParaRPr lang="en-US" altLang="en-US" dirty="0" smtClean="0"/>
          </a:p>
          <a:p>
            <a:pPr eaLnBrk="1" hangingPunct="1">
              <a:defRPr/>
            </a:pPr>
            <a:r>
              <a:rPr lang="en-US" altLang="en-US" dirty="0" smtClean="0"/>
              <a:t>References:</a:t>
            </a:r>
          </a:p>
          <a:p>
            <a:pPr marL="171450" indent="-171450" eaLnBrk="1" hangingPunct="1">
              <a:buFontTx/>
              <a:buChar char="-"/>
              <a:defRPr/>
            </a:pPr>
            <a:r>
              <a:rPr lang="en-US" altLang="en-US" dirty="0" smtClean="0"/>
              <a:t>BNF – www.bnf.org</a:t>
            </a:r>
          </a:p>
          <a:p>
            <a:pPr marL="171450" indent="-171450" eaLnBrk="1" hangingPunct="1">
              <a:buFontTx/>
              <a:buChar char="-"/>
              <a:defRPr/>
            </a:pPr>
            <a:r>
              <a:rPr lang="en-US" altLang="en-US" dirty="0" smtClean="0"/>
              <a:t>Cahill </a:t>
            </a:r>
            <a:r>
              <a:rPr lang="en-US" altLang="en-US" i="1" dirty="0" smtClean="0"/>
              <a:t>et al</a:t>
            </a:r>
            <a:r>
              <a:rPr lang="en-US" altLang="en-US" dirty="0" smtClean="0"/>
              <a:t> (2013) Pharmacological intervention for smoking cessation: an overview and network meta-analysis. Cochrane Database Syst Rev. </a:t>
            </a:r>
            <a:r>
              <a:rPr lang="en-GB" dirty="0" smtClean="0"/>
              <a:t>5:CD009329. doi: 10.1002/14651858.CD009329.pub2.</a:t>
            </a:r>
          </a:p>
          <a:p>
            <a:pPr marL="171450" indent="-171450" eaLnBrk="1" hangingPunct="1">
              <a:buFontTx/>
              <a:buChar char="-"/>
              <a:defRPr/>
            </a:pPr>
            <a:r>
              <a:rPr lang="en-US" altLang="en-US" dirty="0" smtClean="0"/>
              <a:t>Cahill </a:t>
            </a:r>
            <a:r>
              <a:rPr lang="en-US" altLang="en-US" i="1" dirty="0" smtClean="0"/>
              <a:t>et al</a:t>
            </a:r>
            <a:r>
              <a:rPr lang="en-US" altLang="en-US" dirty="0" smtClean="0"/>
              <a:t> (2014) Pharmacological treatments for smoking cessation. </a:t>
            </a:r>
            <a:r>
              <a:rPr lang="en-GB" altLang="en-US" dirty="0" smtClean="0"/>
              <a:t>JAMA. 311(2):193</a:t>
            </a:r>
            <a:endParaRPr lang="en-US" altLang="en-US" dirty="0" smtClean="0"/>
          </a:p>
          <a:p>
            <a:pPr marL="171450" indent="-171450" eaLnBrk="1" hangingPunct="1">
              <a:buFontTx/>
              <a:buChar char="-"/>
              <a:defRPr/>
            </a:pPr>
            <a:r>
              <a:rPr lang="en-US" altLang="en-US" dirty="0" err="1" smtClean="0"/>
              <a:t>Zwar</a:t>
            </a:r>
            <a:r>
              <a:rPr lang="en-US" altLang="en-US" dirty="0" smtClean="0"/>
              <a:t> </a:t>
            </a:r>
            <a:r>
              <a:rPr lang="en-US" altLang="en-US" i="1" dirty="0" smtClean="0"/>
              <a:t>et al</a:t>
            </a:r>
            <a:r>
              <a:rPr lang="en-US" altLang="en-US" dirty="0" smtClean="0"/>
              <a:t> (2014) Supporting smoking cessation. BMJ. </a:t>
            </a:r>
            <a:r>
              <a:rPr lang="en-GB" dirty="0" smtClean="0"/>
              <a:t>348:f7535</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US" altLang="en-US" dirty="0" smtClean="0"/>
              <a:t>Hartmann-Boyce and Aveyard (2016) Drugs for smoking cessation. BMJ. 352:i571 </a:t>
            </a:r>
            <a:r>
              <a:rPr lang="en-US" altLang="en-US" dirty="0" err="1" smtClean="0"/>
              <a:t>doi</a:t>
            </a:r>
            <a:r>
              <a:rPr lang="en-US" altLang="en-US" dirty="0" smtClean="0"/>
              <a:t>: 10.1136/bmj.i571.</a:t>
            </a:r>
          </a:p>
          <a:p>
            <a:pPr marL="171450" indent="-171450" eaLnBrk="1" hangingPunct="1">
              <a:buFontTx/>
              <a:buChar char="-"/>
              <a:defRPr/>
            </a:pPr>
            <a:endParaRPr lang="en-US" altLang="en-US" dirty="0" smtClean="0"/>
          </a:p>
        </p:txBody>
      </p:sp>
    </p:spTree>
    <p:extLst>
      <p:ext uri="{BB962C8B-B14F-4D97-AF65-F5344CB8AC3E}">
        <p14:creationId xmlns:p14="http://schemas.microsoft.com/office/powerpoint/2010/main" val="6929471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30B82FE-A114-4848-B2A6-9BC8BF83D76B}" type="slidenum">
              <a:rPr lang="en-US" altLang="en-US" smtClean="0">
                <a:latin typeface="Arial" charset="0"/>
              </a:rPr>
              <a:pPr eaLnBrk="1" hangingPunct="1">
                <a:spcBef>
                  <a:spcPct val="0"/>
                </a:spcBef>
              </a:pPr>
              <a:t>49</a:t>
            </a:fld>
            <a:endParaRPr lang="en-US" altLang="en-US" smtClean="0">
              <a:latin typeface="Arial" charset="0"/>
            </a:endParaRPr>
          </a:p>
        </p:txBody>
      </p:sp>
      <p:sp>
        <p:nvSpPr>
          <p:cNvPr id="117763"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Nicotine patches are prolonged-release preparations, applied for either 16 or 24 hours. </a:t>
            </a:r>
          </a:p>
          <a:p>
            <a:pPr marL="171450" indent="-171450" eaLnBrk="1" hangingPunct="1">
              <a:buFontTx/>
              <a:buChar char="-"/>
              <a:defRPr/>
            </a:pPr>
            <a:r>
              <a:rPr lang="en-US" altLang="en-US" dirty="0" smtClean="0"/>
              <a:t>Patches can be used as a baseline supply of nicotine, with an immediate-release preparation such as lozenges, gum, inhalator or spray used when the urge to smoke arises. </a:t>
            </a:r>
          </a:p>
          <a:p>
            <a:pPr marL="171450" indent="-171450" eaLnBrk="1" hangingPunct="1">
              <a:buFontTx/>
              <a:buChar char="-"/>
              <a:defRPr/>
            </a:pPr>
            <a:r>
              <a:rPr lang="en-US" altLang="en-US" dirty="0" smtClean="0"/>
              <a:t>Combination NRT (patch + quick-acting as required) is more effective than mono-NRT (one preparation alone).</a:t>
            </a:r>
          </a:p>
          <a:p>
            <a:pPr marL="171450" indent="-171450" eaLnBrk="1" hangingPunct="1">
              <a:buFontTx/>
              <a:buChar char="-"/>
              <a:defRPr/>
            </a:pPr>
            <a:r>
              <a:rPr lang="en-US" altLang="en-US" dirty="0" smtClean="0"/>
              <a:t>Choice of preparation depends on patient preference: ask what type is most acceptable to them.</a:t>
            </a:r>
          </a:p>
          <a:p>
            <a:pPr eaLnBrk="1" hangingPunct="1">
              <a:defRPr/>
            </a:pPr>
            <a:endParaRPr lang="en-US" altLang="en-US" dirty="0" smtClean="0"/>
          </a:p>
          <a:p>
            <a:pPr marL="171450" indent="-171450" eaLnBrk="1" hangingPunct="1">
              <a:buFontTx/>
              <a:buChar char="-"/>
              <a:defRPr/>
            </a:pPr>
            <a:r>
              <a:rPr lang="en-US" altLang="en-US" dirty="0" smtClean="0"/>
              <a:t>There are 3 brands of NRT: Nicorette, Nicotinell, and NiQuitin. </a:t>
            </a:r>
          </a:p>
          <a:p>
            <a:pPr marL="171450" indent="-171450" eaLnBrk="1" hangingPunct="1">
              <a:buFontTx/>
              <a:buChar char="-"/>
              <a:defRPr/>
            </a:pPr>
            <a:r>
              <a:rPr lang="en-US" altLang="en-US" dirty="0" smtClean="0"/>
              <a:t>Each brand has different products available. Some products may have differences between brands, for example, Nicorette patches are 16 hourly whereas Nicotinell and NiQuitin are 24 hourly. </a:t>
            </a:r>
          </a:p>
          <a:p>
            <a:pPr eaLnBrk="1" hangingPunct="1">
              <a:defRPr/>
            </a:pPr>
            <a:endParaRPr lang="en-US" altLang="en-US" dirty="0" smtClean="0"/>
          </a:p>
          <a:p>
            <a:pPr eaLnBrk="1" hangingPunct="1">
              <a:defRPr/>
            </a:pPr>
            <a:r>
              <a:rPr lang="en-US" altLang="en-US" dirty="0" smtClean="0"/>
              <a:t>Ref:</a:t>
            </a:r>
          </a:p>
          <a:p>
            <a:pPr eaLnBrk="1" hangingPunct="1">
              <a:defRPr/>
            </a:pPr>
            <a:r>
              <a:rPr lang="en-US" altLang="en-US" dirty="0" smtClean="0"/>
              <a:t>- BNF – www.bnf.org</a:t>
            </a:r>
          </a:p>
          <a:p>
            <a:pPr eaLnBrk="1" hangingPunct="1">
              <a:defRPr/>
            </a:pPr>
            <a:endParaRPr lang="en-US" altLang="en-US" dirty="0" smtClean="0"/>
          </a:p>
        </p:txBody>
      </p:sp>
    </p:spTree>
    <p:extLst>
      <p:ext uri="{BB962C8B-B14F-4D97-AF65-F5344CB8AC3E}">
        <p14:creationId xmlns:p14="http://schemas.microsoft.com/office/powerpoint/2010/main" val="6105648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DCA2076-C66C-4273-A7B5-58D860AE4DA9}" type="slidenum">
              <a:rPr lang="en-US" altLang="en-US" smtClean="0">
                <a:latin typeface="Arial" charset="0"/>
              </a:rPr>
              <a:pPr eaLnBrk="1" hangingPunct="1">
                <a:spcBef>
                  <a:spcPct val="0"/>
                </a:spcBef>
              </a:pPr>
              <a:t>50</a:t>
            </a:fld>
            <a:endParaRPr lang="en-US" altLang="en-US" smtClean="0">
              <a:latin typeface="Arial" charset="0"/>
            </a:endParaRPr>
          </a:p>
        </p:txBody>
      </p:sp>
      <p:sp>
        <p:nvSpPr>
          <p:cNvPr id="11878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smtClean="0"/>
              <a:t>Most patients do not get prescribed enough nicotine.</a:t>
            </a:r>
          </a:p>
          <a:p>
            <a:pPr eaLnBrk="1" hangingPunct="1">
              <a:defRPr/>
            </a:pPr>
            <a:r>
              <a:rPr lang="en-US" altLang="en-US" dirty="0" smtClean="0"/>
              <a:t>The following guidance is from the BNF. Patients should spend time discussing their method with their prescriber to ensure they understand how to use it effectively.</a:t>
            </a:r>
          </a:p>
          <a:p>
            <a:pPr eaLnBrk="1" hangingPunct="1">
              <a:defRPr/>
            </a:pPr>
            <a:endParaRPr lang="en-US" altLang="en-US" dirty="0" smtClean="0"/>
          </a:p>
          <a:p>
            <a:pPr eaLnBrk="1" hangingPunct="1">
              <a:defRPr/>
            </a:pPr>
            <a:r>
              <a:rPr lang="en-US" altLang="en-US" dirty="0" smtClean="0"/>
              <a:t>[Consider</a:t>
            </a:r>
            <a:r>
              <a:rPr lang="en-US" altLang="en-US" baseline="0" dirty="0" smtClean="0"/>
              <a:t> modifying these slides to reflect your local hospital formulary choices?]</a:t>
            </a:r>
            <a:endParaRPr lang="en-US" altLang="en-US" dirty="0" smtClean="0"/>
          </a:p>
          <a:p>
            <a:pPr eaLnBrk="1" hangingPunct="1">
              <a:defRPr/>
            </a:pPr>
            <a:endParaRPr lang="en-US" altLang="en-US" dirty="0" smtClean="0"/>
          </a:p>
          <a:p>
            <a:pPr eaLnBrk="1" hangingPunct="1">
              <a:defRPr/>
            </a:pPr>
            <a:r>
              <a:rPr lang="en-US" altLang="en-US" u="sng" dirty="0" smtClean="0"/>
              <a:t>Patches</a:t>
            </a:r>
          </a:p>
          <a:p>
            <a:pPr marL="171450" indent="-171450" eaLnBrk="1" hangingPunct="1">
              <a:buFontTx/>
              <a:buChar char="-"/>
              <a:defRPr/>
            </a:pPr>
            <a:r>
              <a:rPr lang="en-US" altLang="en-US" dirty="0" smtClean="0"/>
              <a:t>Those smoking more than 10 cigarettes per day should use a high-strength patch for 6-8 weeks, then a medium-strength patch for 2 weeks, then a low-strength patch for 2 weeks. </a:t>
            </a:r>
          </a:p>
          <a:p>
            <a:pPr marL="171450" indent="-171450" eaLnBrk="1" hangingPunct="1">
              <a:buFontTx/>
              <a:buChar char="-"/>
              <a:defRPr/>
            </a:pPr>
            <a:r>
              <a:rPr lang="en-US" altLang="en-US" dirty="0" smtClean="0"/>
              <a:t>Those smoking fewer than 10 cigarettes per day can usually start with a medium-strength patch for 6-8 weeks, then a low-strength patch for 2-4 weeks.</a:t>
            </a:r>
          </a:p>
          <a:p>
            <a:pPr marL="171450" indent="-171450" eaLnBrk="1" hangingPunct="1">
              <a:buFontTx/>
              <a:buChar char="-"/>
              <a:defRPr/>
            </a:pPr>
            <a:r>
              <a:rPr lang="en-US" altLang="en-US" dirty="0" smtClean="0"/>
              <a:t>If abstinence isn’t achieved or there are withdrawal symptoms – either maintain strength or increase dose until stabilised.</a:t>
            </a:r>
          </a:p>
          <a:p>
            <a:pPr marL="171450" indent="-171450" eaLnBrk="1" hangingPunct="1">
              <a:buFontTx/>
              <a:buChar char="-"/>
              <a:defRPr/>
            </a:pPr>
            <a:r>
              <a:rPr lang="en-US" altLang="en-US" dirty="0" smtClean="0"/>
              <a:t>If there are excessive side-effects with a high-strength patch that don’t settle in a few days, switch to a medium-strength patch for the rest of the initial period.</a:t>
            </a:r>
          </a:p>
          <a:p>
            <a:pPr marL="171450" indent="-171450" eaLnBrk="1" hangingPunct="1">
              <a:buFontTx/>
              <a:buChar char="-"/>
              <a:defRPr/>
            </a:pPr>
            <a:r>
              <a:rPr lang="en-US" altLang="en-US" dirty="0" smtClean="0"/>
              <a:t>Patches should be placed on waking to dry, non-hairy skin (hip, trunk or upper arm) and held on for 10 seconds. Sites should be rotated on different days. </a:t>
            </a:r>
          </a:p>
          <a:p>
            <a:pPr marL="171450" indent="-171450" eaLnBrk="1" hangingPunct="1">
              <a:buFontTx/>
              <a:buChar char="-"/>
              <a:defRPr/>
            </a:pPr>
            <a:r>
              <a:rPr lang="en-US" altLang="en-US" dirty="0" smtClean="0"/>
              <a:t>24 hour patches are preferred if morning cravings are a problem – but can disturb sleep. </a:t>
            </a:r>
          </a:p>
          <a:p>
            <a:pPr eaLnBrk="1" hangingPunct="1">
              <a:defRPr/>
            </a:pPr>
            <a:endParaRPr lang="en-US" altLang="en-US" dirty="0" smtClean="0"/>
          </a:p>
          <a:p>
            <a:pPr eaLnBrk="1" hangingPunct="1">
              <a:defRPr/>
            </a:pPr>
            <a:r>
              <a:rPr lang="en-US" altLang="en-US" u="sng" dirty="0" smtClean="0"/>
              <a:t>Gum</a:t>
            </a:r>
          </a:p>
          <a:p>
            <a:pPr marL="171450" indent="-171450">
              <a:buFontTx/>
              <a:buChar char="-"/>
              <a:defRPr/>
            </a:pPr>
            <a:r>
              <a:rPr lang="en-GB" dirty="0" smtClean="0"/>
              <a:t>Those smoking &lt;20 cigarettes/day should use 1 piece of 2mg gum when the urge to smoke occurs or to prevent cravings</a:t>
            </a:r>
          </a:p>
          <a:p>
            <a:pPr marL="171450" indent="-171450">
              <a:buFontTx/>
              <a:buChar char="-"/>
              <a:defRPr/>
            </a:pPr>
            <a:r>
              <a:rPr lang="en-GB" dirty="0" smtClean="0"/>
              <a:t>Those smoking &gt;20 cigarettes/day or who require more than 15 pieces of 2mg strength gum each day should use the 4-mg strength. </a:t>
            </a:r>
          </a:p>
          <a:p>
            <a:pPr marL="171450" indent="-171450">
              <a:buFontTx/>
              <a:buChar char="-"/>
              <a:defRPr/>
            </a:pPr>
            <a:r>
              <a:rPr lang="en-GB" dirty="0" smtClean="0"/>
              <a:t>Patients should not exceed 15 pieces of 4mg strength gum daily. </a:t>
            </a:r>
          </a:p>
          <a:p>
            <a:pPr marL="171450" indent="-171450">
              <a:buFontTx/>
              <a:buChar char="-"/>
              <a:defRPr/>
            </a:pPr>
            <a:r>
              <a:rPr lang="en-GB" dirty="0" smtClean="0"/>
              <a:t>Patients should chew the gum until the taste becomes strong, then rest it between the cheek and gum, repeating when the taste starts to fade. One piece of gum lasts ~30 minutes.</a:t>
            </a:r>
          </a:p>
          <a:p>
            <a:pPr eaLnBrk="1" hangingPunct="1">
              <a:defRPr/>
            </a:pPr>
            <a:endParaRPr lang="en-US" altLang="en-US" dirty="0" smtClean="0"/>
          </a:p>
          <a:p>
            <a:pPr>
              <a:defRPr/>
            </a:pPr>
            <a:r>
              <a:rPr lang="en-GB" u="sng" dirty="0" smtClean="0"/>
              <a:t>Inhalator</a:t>
            </a:r>
          </a:p>
          <a:p>
            <a:pPr marL="171450" indent="-171450">
              <a:buFontTx/>
              <a:buChar char="-"/>
              <a:defRPr/>
            </a:pPr>
            <a:r>
              <a:rPr lang="en-GB" dirty="0" smtClean="0"/>
              <a:t>This should be used when the urge to smoke occurs or to prevent cravings. The hand-mouth action may be useful to some patients in mimicking the process of smoking. </a:t>
            </a:r>
          </a:p>
          <a:p>
            <a:pPr marL="171450" indent="-171450">
              <a:buFontTx/>
              <a:buChar char="-"/>
              <a:defRPr/>
            </a:pPr>
            <a:r>
              <a:rPr lang="en-GB" dirty="0" smtClean="0"/>
              <a:t>Patients shouldn’t use more than 12 cartridges of the 10mg strength daily, or 6 cartridges of the 15 mg strength daily.</a:t>
            </a:r>
          </a:p>
          <a:p>
            <a:pPr marL="171450" indent="-171450">
              <a:buFontTx/>
              <a:buChar char="-"/>
              <a:defRPr/>
            </a:pPr>
            <a:r>
              <a:rPr lang="en-GB" dirty="0" smtClean="0"/>
              <a:t>The amount of nicotine from 1 inhalator puff is less than that from a cigarette, so it is necessary to inhale more often than when smoking a cigarette. </a:t>
            </a:r>
          </a:p>
          <a:p>
            <a:pPr marL="171450" indent="-171450">
              <a:buFontTx/>
              <a:buChar char="-"/>
              <a:defRPr/>
            </a:pPr>
            <a:r>
              <a:rPr lang="en-GB" dirty="0" smtClean="0"/>
              <a:t>A single 10 mg cartridge lasts for ~20 minutes of intense use; a single 15 mg cartridge lasts for ~40 minutes of intense use.</a:t>
            </a:r>
            <a:endParaRPr lang="en-US" altLang="en-US" dirty="0" smtClean="0"/>
          </a:p>
          <a:p>
            <a:pPr eaLnBrk="1" hangingPunct="1">
              <a:defRPr/>
            </a:pPr>
            <a:endParaRPr lang="en-US" altLang="en-US" dirty="0" smtClean="0"/>
          </a:p>
          <a:p>
            <a:pPr eaLnBrk="1" hangingPunct="1">
              <a:defRPr/>
            </a:pPr>
            <a:r>
              <a:rPr lang="en-US" altLang="en-US" u="sng" dirty="0" smtClean="0"/>
              <a:t>Lozenges</a:t>
            </a:r>
          </a:p>
          <a:p>
            <a:pPr marL="171450" indent="-171450" eaLnBrk="1" hangingPunct="1">
              <a:buFontTx/>
              <a:buChar char="-"/>
              <a:defRPr/>
            </a:pPr>
            <a:r>
              <a:rPr lang="en-GB" dirty="0" smtClean="0"/>
              <a:t>One lozenge should be used every 1–2 hours when the urge to smoke occurs. </a:t>
            </a:r>
          </a:p>
          <a:p>
            <a:pPr marL="171450" indent="-171450" eaLnBrk="1" hangingPunct="1">
              <a:buFontTx/>
              <a:buChar char="-"/>
              <a:defRPr/>
            </a:pPr>
            <a:r>
              <a:rPr lang="en-GB" dirty="0" smtClean="0"/>
              <a:t>Those smoking &lt;20 cigarettes/day should start with the lower-strength lozenges</a:t>
            </a:r>
          </a:p>
          <a:p>
            <a:pPr marL="171450" indent="-171450" eaLnBrk="1" hangingPunct="1">
              <a:buFontTx/>
              <a:buChar char="-"/>
              <a:defRPr/>
            </a:pPr>
            <a:r>
              <a:rPr lang="en-GB" dirty="0" smtClean="0"/>
              <a:t>Those smoking &gt;20 cigarettes/day and those who fail to stop with the low-strength lozenges should use the higher-strength lozenges. </a:t>
            </a:r>
          </a:p>
          <a:p>
            <a:pPr marL="171450" indent="-171450" eaLnBrk="1" hangingPunct="1">
              <a:buFontTx/>
              <a:buChar char="-"/>
              <a:defRPr/>
            </a:pPr>
            <a:r>
              <a:rPr lang="en-GB" dirty="0" smtClean="0"/>
              <a:t>Patients should not exceed 15 lozenges daily.</a:t>
            </a:r>
            <a:endParaRPr lang="en-US" altLang="en-US" dirty="0" smtClean="0"/>
          </a:p>
          <a:p>
            <a:pPr eaLnBrk="1" hangingPunct="1">
              <a:defRPr/>
            </a:pPr>
            <a:endParaRPr lang="en-US" altLang="en-US" dirty="0" smtClean="0"/>
          </a:p>
          <a:p>
            <a:pPr eaLnBrk="1" hangingPunct="1">
              <a:defRPr/>
            </a:pPr>
            <a:r>
              <a:rPr lang="en-US" altLang="en-US" u="sng" dirty="0" smtClean="0"/>
              <a:t>Sublingual tablets</a:t>
            </a:r>
          </a:p>
          <a:p>
            <a:pPr marL="171450" indent="-171450" eaLnBrk="1" hangingPunct="1">
              <a:buFontTx/>
              <a:buChar char="-"/>
              <a:defRPr/>
            </a:pPr>
            <a:r>
              <a:rPr lang="en-GB" dirty="0" smtClean="0"/>
              <a:t>Those smoking &lt;20 cigarettes/day should start with 1 tablet each hour, increased to 2 tablets each hour if necessary</a:t>
            </a:r>
          </a:p>
          <a:p>
            <a:pPr marL="171450" indent="-171450" eaLnBrk="1" hangingPunct="1">
              <a:buFontTx/>
              <a:buChar char="-"/>
              <a:defRPr/>
            </a:pPr>
            <a:r>
              <a:rPr lang="en-GB" dirty="0" smtClean="0"/>
              <a:t>Those smoking &gt;20 cigarettes/day should use 2 tablets each hour. </a:t>
            </a:r>
          </a:p>
          <a:p>
            <a:pPr marL="171450" indent="-171450" eaLnBrk="1" hangingPunct="1">
              <a:buFontTx/>
              <a:buChar char="-"/>
              <a:defRPr/>
            </a:pPr>
            <a:r>
              <a:rPr lang="en-GB" dirty="0" smtClean="0"/>
              <a:t>Patients should not exceed 40 tablets daily.</a:t>
            </a:r>
            <a:endParaRPr lang="en-US" altLang="en-US" dirty="0" smtClean="0"/>
          </a:p>
          <a:p>
            <a:pPr eaLnBrk="1" hangingPunct="1">
              <a:defRPr/>
            </a:pPr>
            <a:endParaRPr lang="en-US" altLang="en-US" dirty="0" smtClean="0"/>
          </a:p>
          <a:p>
            <a:pPr eaLnBrk="1" hangingPunct="1">
              <a:defRPr/>
            </a:pPr>
            <a:r>
              <a:rPr lang="en-US" altLang="en-US" u="sng" dirty="0" smtClean="0"/>
              <a:t>Oral spray</a:t>
            </a:r>
          </a:p>
          <a:p>
            <a:pPr marL="171450" indent="-171450" eaLnBrk="1" hangingPunct="1">
              <a:buFontTx/>
              <a:buChar char="-"/>
              <a:defRPr/>
            </a:pPr>
            <a:r>
              <a:rPr lang="en-GB" dirty="0" smtClean="0"/>
              <a:t>Patients can use 1–2 sprays in the mouth when the urge to smoke occurs or to prevent cravings. </a:t>
            </a:r>
          </a:p>
          <a:p>
            <a:pPr marL="171450" indent="-171450" eaLnBrk="1" hangingPunct="1">
              <a:buFontTx/>
              <a:buChar char="-"/>
              <a:defRPr/>
            </a:pPr>
            <a:r>
              <a:rPr lang="en-GB" dirty="0" smtClean="0"/>
              <a:t>Patients should not exceed 2 sprays per episode (up to 4 sprays every hour), and a maximum of 64 sprays daily.</a:t>
            </a:r>
            <a:endParaRPr lang="en-US" altLang="en-US" dirty="0" smtClean="0"/>
          </a:p>
          <a:p>
            <a:pPr eaLnBrk="1" hangingPunct="1">
              <a:defRPr/>
            </a:pPr>
            <a:endParaRPr lang="en-US" altLang="en-US" dirty="0" smtClean="0"/>
          </a:p>
          <a:p>
            <a:pPr eaLnBrk="1" hangingPunct="1">
              <a:defRPr/>
            </a:pPr>
            <a:r>
              <a:rPr lang="en-US" altLang="en-US" u="sng" dirty="0" smtClean="0"/>
              <a:t>Nasal spray</a:t>
            </a:r>
          </a:p>
          <a:p>
            <a:pPr marL="171450" indent="-171450" eaLnBrk="1" hangingPunct="1">
              <a:buFontTx/>
              <a:buChar char="-"/>
              <a:defRPr/>
            </a:pPr>
            <a:r>
              <a:rPr lang="en-GB" dirty="0" smtClean="0"/>
              <a:t>Patients can use 1 spray in each nostril when the urge to smoke occurs, up to twice every hour for 16 hours daily (maximum 64 sprays daily).</a:t>
            </a:r>
          </a:p>
          <a:p>
            <a:pPr marL="171450" indent="-171450" eaLnBrk="1" hangingPunct="1">
              <a:buFontTx/>
              <a:buChar char="-"/>
              <a:defRPr/>
            </a:pPr>
            <a:r>
              <a:rPr lang="en-GB" altLang="en-US" dirty="0" smtClean="0"/>
              <a:t>May be the quickest acting type of NRT but can cause nasal irritation / watery eyes</a:t>
            </a:r>
            <a:endParaRPr lang="en-US" altLang="en-US" dirty="0" smtClean="0"/>
          </a:p>
          <a:p>
            <a:pPr eaLnBrk="1" hangingPunct="1">
              <a:defRPr/>
            </a:pPr>
            <a:endParaRPr lang="en-US" altLang="en-US" dirty="0" smtClean="0"/>
          </a:p>
          <a:p>
            <a:pPr eaLnBrk="1" hangingPunct="1">
              <a:defRPr/>
            </a:pPr>
            <a:r>
              <a:rPr lang="en-US" altLang="en-US" dirty="0" smtClean="0"/>
              <a:t>Ref:</a:t>
            </a:r>
          </a:p>
          <a:p>
            <a:pPr eaLnBrk="1" hangingPunct="1">
              <a:defRPr/>
            </a:pPr>
            <a:r>
              <a:rPr lang="en-US" altLang="en-US" dirty="0" smtClean="0"/>
              <a:t>- BNF – www.bnf.org</a:t>
            </a:r>
          </a:p>
        </p:txBody>
      </p:sp>
    </p:spTree>
    <p:extLst>
      <p:ext uri="{BB962C8B-B14F-4D97-AF65-F5344CB8AC3E}">
        <p14:creationId xmlns:p14="http://schemas.microsoft.com/office/powerpoint/2010/main" val="4103102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F87B1C5C-D346-4FFE-B6B3-33FDFCF3A01C}" type="slidenum">
              <a:rPr lang="en-US" altLang="en-US" smtClean="0">
                <a:latin typeface="Arial" charset="0"/>
              </a:rPr>
              <a:pPr eaLnBrk="1" hangingPunct="1">
                <a:spcBef>
                  <a:spcPct val="0"/>
                </a:spcBef>
              </a:pPr>
              <a:t>51</a:t>
            </a:fld>
            <a:endParaRPr lang="en-US" altLang="en-US" smtClean="0">
              <a:latin typeface="Arial" charset="0"/>
            </a:endParaRPr>
          </a:p>
        </p:txBody>
      </p:sp>
      <p:sp>
        <p:nvSpPr>
          <p:cNvPr id="119811"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smtClean="0"/>
              <a:t>Initial guidance on smoking cessation focussed purely on </a:t>
            </a:r>
            <a:r>
              <a:rPr lang="en-US" altLang="en-US" u="sng" dirty="0" smtClean="0"/>
              <a:t>stopping completely</a:t>
            </a:r>
            <a:r>
              <a:rPr lang="en-US" altLang="en-US" dirty="0" smtClean="0"/>
              <a:t>. However, some people are unable to do this, and NICE guidance from 2013 provided advice on harm reduction, including cutting down slowly. There was also advice on managing temporary abstinence, for example those admitted to hospital who did not want to stop but needed help with cravings during admission. While recognising that stopping smoking completely was the best option, the guidance acknowledged the difficulties some would have with this, and emphasised that longer term use of NRT was less harmful that use of tobacco.</a:t>
            </a:r>
          </a:p>
          <a:p>
            <a:pPr eaLnBrk="1" hangingPunct="1">
              <a:defRPr/>
            </a:pPr>
            <a:endParaRPr lang="en-US" altLang="en-US" dirty="0" smtClean="0"/>
          </a:p>
          <a:p>
            <a:pPr eaLnBrk="1" hangingPunct="1">
              <a:defRPr/>
            </a:pPr>
            <a:r>
              <a:rPr lang="en-US" altLang="en-US" dirty="0" smtClean="0"/>
              <a:t>One review identified 16 of 19 studies as showing that cutting down increased the chance of future cessation. This may relate to these people having greater motivation to stop, but may also be due to behavioural and physiological reasons, with decreased nicotine ‘on board’ resulting in greater ability to ‘break away’ and stop completely. Therefore while stopping completely may be ideal, smoking cessation advisors should encourage those that are unable to quit immediately to slowly reduce their intake with the aim of quitting in subsequent weeks. Others who did not want to quit could be encouraged to reduce harm by using NRT in place of tobacco at times to reduce overall cigarette consumption.</a:t>
            </a:r>
          </a:p>
          <a:p>
            <a:pPr eaLnBrk="1" hangingPunct="1">
              <a:defRPr/>
            </a:pPr>
            <a:endParaRPr lang="en-US" altLang="en-US" dirty="0" smtClean="0"/>
          </a:p>
          <a:p>
            <a:pPr eaLnBrk="1" hangingPunct="1">
              <a:defRPr/>
            </a:pPr>
            <a:r>
              <a:rPr lang="en-US" altLang="en-US" dirty="0" smtClean="0"/>
              <a:t>Why could NRT substituting for tobacco be controversial? Ethical issues concerning patients being ‘maintained’ long-term on pharmaceutical products, and tobacco companies offering ‘lower risk’ products like e-cigarettes, thereby making it the patient’s choice which level of risk to accept, while still being addicted. Although nicotine is less harmful than other most tobacco constituents, some commentators are concerned that it is not harm-free and long-term use of NRT has not been assessed. </a:t>
            </a:r>
          </a:p>
          <a:p>
            <a:pPr eaLnBrk="1" hangingPunct="1">
              <a:defRPr/>
            </a:pPr>
            <a:endParaRPr lang="en-US" altLang="en-US" dirty="0" smtClean="0"/>
          </a:p>
          <a:p>
            <a:pPr eaLnBrk="1" hangingPunct="1">
              <a:defRPr/>
            </a:pPr>
            <a:r>
              <a:rPr lang="en-US" altLang="en-US" dirty="0" smtClean="0"/>
              <a:t>Overall, NICE has supported the use of harm reduction strategies as an option for smokers. </a:t>
            </a:r>
          </a:p>
          <a:p>
            <a:pPr eaLnBrk="1" hangingPunct="1">
              <a:defRPr/>
            </a:pPr>
            <a:endParaRPr lang="en-US" altLang="en-US" dirty="0" smtClean="0"/>
          </a:p>
          <a:p>
            <a:pPr eaLnBrk="1" hangingPunct="1">
              <a:defRPr/>
            </a:pPr>
            <a:r>
              <a:rPr lang="en-US" altLang="en-US" dirty="0" smtClean="0"/>
              <a:t>Refs:</a:t>
            </a:r>
          </a:p>
          <a:p>
            <a:pPr marL="171450" indent="-171450" eaLnBrk="1" hangingPunct="1">
              <a:buFontTx/>
              <a:buChar char="-"/>
              <a:defRPr/>
            </a:pPr>
            <a:r>
              <a:rPr lang="en-US" altLang="en-US" dirty="0" smtClean="0"/>
              <a:t>NICE (2013) – Tobacco: harm-reduction approaches to smoking. PH45</a:t>
            </a:r>
          </a:p>
          <a:p>
            <a:pPr marL="171450" indent="-171450" eaLnBrk="1" hangingPunct="1">
              <a:buFontTx/>
              <a:buChar char="-"/>
              <a:defRPr/>
            </a:pPr>
            <a:r>
              <a:rPr lang="en-US" altLang="en-US" dirty="0" smtClean="0"/>
              <a:t>Hughes and Carpenter (2006) Does smoking reduction increase future cessation and decrease disease risk? A qualitative review. Nicotine Tob Res. 8(6):739</a:t>
            </a:r>
          </a:p>
          <a:p>
            <a:pPr marL="171450" indent="-171450" eaLnBrk="1" hangingPunct="1">
              <a:buFontTx/>
              <a:buChar char="-"/>
              <a:defRPr/>
            </a:pPr>
            <a:r>
              <a:rPr lang="en-US" altLang="en-US" dirty="0" smtClean="0"/>
              <a:t>BMJ Head To Head (2014) – Should smokers be advised to cut down as well as quit? 348:g2787. doi: 10.1136/bmj.g2787</a:t>
            </a:r>
          </a:p>
          <a:p>
            <a:pPr eaLnBrk="1" hangingPunct="1">
              <a:defRPr/>
            </a:pPr>
            <a:endParaRPr lang="en-US" altLang="en-US" dirty="0" smtClean="0"/>
          </a:p>
          <a:p>
            <a:pPr eaLnBrk="1" hangingPunct="1">
              <a:defRPr/>
            </a:pPr>
            <a:endParaRPr lang="en-US" altLang="en-US" dirty="0" smtClean="0"/>
          </a:p>
        </p:txBody>
      </p:sp>
    </p:spTree>
    <p:extLst>
      <p:ext uri="{BB962C8B-B14F-4D97-AF65-F5344CB8AC3E}">
        <p14:creationId xmlns:p14="http://schemas.microsoft.com/office/powerpoint/2010/main" val="306545772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03BE70E-9874-435C-98E2-72D4FD58E981}" type="slidenum">
              <a:rPr lang="en-US" altLang="en-US" smtClean="0">
                <a:latin typeface="Arial" charset="0"/>
              </a:rPr>
              <a:pPr eaLnBrk="1" hangingPunct="1">
                <a:spcBef>
                  <a:spcPct val="0"/>
                </a:spcBef>
              </a:pPr>
              <a:t>52</a:t>
            </a:fld>
            <a:endParaRPr lang="en-US" altLang="en-US" smtClean="0">
              <a:latin typeface="Arial" charset="0"/>
            </a:endParaRPr>
          </a:p>
        </p:txBody>
      </p:sp>
      <p:sp>
        <p:nvSpPr>
          <p:cNvPr id="120835"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Side-effects can be confused with symptoms of nicotine withdrawal.</a:t>
            </a:r>
          </a:p>
          <a:p>
            <a:pPr marL="171450" indent="-171450" eaLnBrk="1" hangingPunct="1">
              <a:buFontTx/>
              <a:buChar char="-"/>
              <a:defRPr/>
            </a:pPr>
            <a:r>
              <a:rPr lang="en-GB" dirty="0" smtClean="0"/>
              <a:t>Common symptoms of nicotine withdrawal include malaise, headache, dizziness, poor sleep, cough, flu-like symptoms, depression, irritability, increased appetite, anxiety, drowsiness, mouth ulcers.</a:t>
            </a:r>
          </a:p>
          <a:p>
            <a:pPr marL="171450" indent="-171450" eaLnBrk="1" hangingPunct="1">
              <a:buFontTx/>
              <a:buChar char="-"/>
              <a:defRPr/>
            </a:pPr>
            <a:endParaRPr lang="en-GB" dirty="0" smtClean="0"/>
          </a:p>
          <a:p>
            <a:pPr marL="171450" indent="-171450" eaLnBrk="1" hangingPunct="1">
              <a:buFontTx/>
              <a:buChar char="-"/>
              <a:defRPr/>
            </a:pPr>
            <a:r>
              <a:rPr lang="en-GB" dirty="0" smtClean="0"/>
              <a:t>Most preparations can cause local irritation eg skin rash, sore throat, watery eyes.</a:t>
            </a:r>
          </a:p>
          <a:p>
            <a:pPr marL="171450" indent="-171450" eaLnBrk="1" hangingPunct="1">
              <a:buFontTx/>
              <a:buChar char="-"/>
              <a:defRPr/>
            </a:pPr>
            <a:endParaRPr lang="en-GB" dirty="0" smtClean="0"/>
          </a:p>
          <a:p>
            <a:pPr marL="171450" indent="-171450" eaLnBrk="1" hangingPunct="1">
              <a:buFontTx/>
              <a:buChar char="-"/>
              <a:defRPr/>
            </a:pPr>
            <a:r>
              <a:rPr lang="en-GB" dirty="0" smtClean="0"/>
              <a:t>Swallowed nicotine can cause gastric symptoms including nausea, vomiting, dyspepsia, and hiccups. </a:t>
            </a:r>
          </a:p>
          <a:p>
            <a:pPr marL="171450" indent="-171450" eaLnBrk="1" hangingPunct="1">
              <a:buFontTx/>
              <a:buChar char="-"/>
              <a:defRPr/>
            </a:pPr>
            <a:r>
              <a:rPr lang="en-GB" dirty="0" smtClean="0"/>
              <a:t>Dry mouth can be due NRT</a:t>
            </a:r>
          </a:p>
          <a:p>
            <a:pPr marL="171450" indent="-171450" eaLnBrk="1" hangingPunct="1">
              <a:buFontTx/>
              <a:buChar char="-"/>
              <a:defRPr/>
            </a:pPr>
            <a:r>
              <a:rPr lang="en-GB" dirty="0" smtClean="0"/>
              <a:t>Abnormal dreams can occur with 24 hour patches</a:t>
            </a:r>
          </a:p>
          <a:p>
            <a:pPr marL="171450" indent="-171450" eaLnBrk="1" hangingPunct="1">
              <a:buFontTx/>
              <a:buChar char="-"/>
              <a:defRPr/>
            </a:pPr>
            <a:r>
              <a:rPr lang="en-GB" altLang="en-US" dirty="0" smtClean="0"/>
              <a:t>Palpitations can occur with NRT</a:t>
            </a:r>
          </a:p>
          <a:p>
            <a:pPr marL="171450" indent="-171450" eaLnBrk="1" hangingPunct="1">
              <a:buFontTx/>
              <a:buChar char="-"/>
              <a:defRPr/>
            </a:pPr>
            <a:endParaRPr lang="en-GB" altLang="en-US" dirty="0" smtClean="0"/>
          </a:p>
          <a:p>
            <a:pPr marL="171450" indent="-171450" eaLnBrk="1" hangingPunct="1">
              <a:buFontTx/>
              <a:buChar char="-"/>
              <a:defRPr/>
            </a:pPr>
            <a:r>
              <a:rPr lang="en-GB" altLang="en-US" dirty="0" smtClean="0"/>
              <a:t>For further reported side-effects, see BNF.</a:t>
            </a:r>
          </a:p>
          <a:p>
            <a:pPr marL="171450" indent="-171450" eaLnBrk="1" hangingPunct="1">
              <a:buFontTx/>
              <a:buChar char="-"/>
              <a:defRPr/>
            </a:pPr>
            <a:endParaRPr lang="en-US" altLang="en-US" dirty="0" smtClean="0"/>
          </a:p>
          <a:p>
            <a:pPr eaLnBrk="1" hangingPunct="1">
              <a:defRPr/>
            </a:pPr>
            <a:r>
              <a:rPr lang="en-US" altLang="en-US" dirty="0" smtClean="0"/>
              <a:t>Ref:</a:t>
            </a:r>
          </a:p>
          <a:p>
            <a:pPr eaLnBrk="1" hangingPunct="1">
              <a:defRPr/>
            </a:pPr>
            <a:r>
              <a:rPr lang="en-US" altLang="en-US" dirty="0" smtClean="0"/>
              <a:t>- BNF – www.bnf.org</a:t>
            </a:r>
          </a:p>
        </p:txBody>
      </p:sp>
    </p:spTree>
    <p:extLst>
      <p:ext uri="{BB962C8B-B14F-4D97-AF65-F5344CB8AC3E}">
        <p14:creationId xmlns:p14="http://schemas.microsoft.com/office/powerpoint/2010/main" val="31857109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10C55F30-8320-4B95-B8C4-EA6BD27EB352}" type="slidenum">
              <a:rPr lang="en-US" altLang="en-US" smtClean="0">
                <a:latin typeface="Arial" charset="0"/>
              </a:rPr>
              <a:pPr eaLnBrk="1" hangingPunct="1">
                <a:spcBef>
                  <a:spcPct val="0"/>
                </a:spcBef>
              </a:pPr>
              <a:t>53</a:t>
            </a:fld>
            <a:endParaRPr lang="en-US" altLang="en-US" smtClean="0">
              <a:latin typeface="Arial" charset="0"/>
            </a:endParaRPr>
          </a:p>
        </p:txBody>
      </p:sp>
      <p:sp>
        <p:nvSpPr>
          <p:cNvPr id="121859"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Most cautions of NRT also apply to smoking, which is far more hazardous to long-term health.</a:t>
            </a:r>
          </a:p>
          <a:p>
            <a:pPr marL="171450" indent="-171450" eaLnBrk="1" hangingPunct="1">
              <a:buFontTx/>
              <a:buChar char="-"/>
              <a:defRPr/>
            </a:pPr>
            <a:r>
              <a:rPr lang="en-US" altLang="en-US" dirty="0" smtClean="0"/>
              <a:t>Caution advised in haemodynamically unstable patients in hospital with myocardial infarction, stroke or severe arrhythmias. However, it could be argued that leaving the Coronary Care Unit to walk off-site to have a cigarette is more risky than applying NRT following an MI, so risks need to be weighed up. Short-acting products may be preferable. </a:t>
            </a:r>
          </a:p>
          <a:p>
            <a:pPr marL="171450" indent="-171450" eaLnBrk="1" hangingPunct="1">
              <a:buFontTx/>
              <a:buChar char="-"/>
              <a:defRPr/>
            </a:pPr>
            <a:r>
              <a:rPr lang="en-US" altLang="en-US" dirty="0" smtClean="0"/>
              <a:t>Safe in chronic cardiovascular disease</a:t>
            </a:r>
          </a:p>
          <a:p>
            <a:pPr marL="171450" indent="-171450" eaLnBrk="1" hangingPunct="1">
              <a:buFontTx/>
              <a:buChar char="-"/>
              <a:defRPr/>
            </a:pPr>
            <a:r>
              <a:rPr lang="en-US" altLang="en-US" dirty="0" smtClean="0"/>
              <a:t>Blood sugars can be altered in diabetics after starting NRT</a:t>
            </a:r>
          </a:p>
          <a:p>
            <a:pPr marL="171450" indent="-171450" eaLnBrk="1" hangingPunct="1">
              <a:buFontTx/>
              <a:buChar char="-"/>
              <a:defRPr/>
            </a:pPr>
            <a:endParaRPr lang="en-US" altLang="en-US" dirty="0" smtClean="0"/>
          </a:p>
          <a:p>
            <a:pPr marL="171450" indent="-171450" eaLnBrk="1" hangingPunct="1">
              <a:buFontTx/>
              <a:buChar char="-"/>
              <a:defRPr/>
            </a:pPr>
            <a:r>
              <a:rPr lang="en-US" altLang="en-US" dirty="0" smtClean="0"/>
              <a:t>Oral preparations of NRT may irritate pre-existing disorders such as oesophagitis or peptic ulcers.</a:t>
            </a:r>
          </a:p>
          <a:p>
            <a:pPr marL="171450" indent="-171450" eaLnBrk="1" hangingPunct="1">
              <a:buFontTx/>
              <a:buChar char="-"/>
              <a:defRPr/>
            </a:pPr>
            <a:r>
              <a:rPr lang="en-GB" dirty="0" smtClean="0"/>
              <a:t>Acidic drinks, such as coffee or fruit juice, may decrease absorption of nicotine through the buccal mucosa and should be avoided for 15 minutes before the use of oral NRT. </a:t>
            </a:r>
          </a:p>
          <a:p>
            <a:pPr marL="171450" indent="-171450" eaLnBrk="1" hangingPunct="1">
              <a:buFontTx/>
              <a:buChar char="-"/>
              <a:defRPr/>
            </a:pPr>
            <a:r>
              <a:rPr lang="en-GB" dirty="0" smtClean="0"/>
              <a:t>Patches should be used carefully in patients with skin disorders </a:t>
            </a:r>
          </a:p>
          <a:p>
            <a:pPr marL="171450" indent="-171450" eaLnBrk="1" hangingPunct="1">
              <a:buFontTx/>
              <a:buChar char="-"/>
              <a:defRPr/>
            </a:pPr>
            <a:r>
              <a:rPr lang="en-GB" dirty="0" smtClean="0"/>
              <a:t>Inhalators should be used with care in patients with COPD, and the nasal spray may exacerbate asthma.</a:t>
            </a:r>
          </a:p>
          <a:p>
            <a:pPr marL="171450" indent="-171450" eaLnBrk="1" hangingPunct="1">
              <a:buFontTx/>
              <a:buChar char="-"/>
              <a:defRPr/>
            </a:pPr>
            <a:r>
              <a:rPr lang="en-GB" dirty="0" smtClean="0"/>
              <a:t>Use with caution in mod-severe hepatic impairment or severe renal impairment.</a:t>
            </a:r>
          </a:p>
          <a:p>
            <a:pPr marL="171450" indent="-171450" eaLnBrk="1" hangingPunct="1">
              <a:buFontTx/>
              <a:buChar char="-"/>
              <a:defRPr/>
            </a:pPr>
            <a:endParaRPr lang="en-GB" dirty="0" smtClean="0"/>
          </a:p>
          <a:p>
            <a:pPr marL="171450" indent="-171450" eaLnBrk="1" hangingPunct="1">
              <a:buFontTx/>
              <a:buChar char="-"/>
              <a:defRPr/>
            </a:pPr>
            <a:r>
              <a:rPr lang="en-GB" dirty="0" smtClean="0"/>
              <a:t>NRT is better than smoking in pregnancy, but should only be used if behavioural support alone does not work. Intermittent therapy is better than patches. Nicotine is present in breast milk, but would cause less harm than second-hand smoke – again, short-acting products would be best. </a:t>
            </a:r>
            <a:endParaRPr lang="en-US" altLang="en-US" dirty="0" smtClean="0"/>
          </a:p>
          <a:p>
            <a:pPr eaLnBrk="1" hangingPunct="1">
              <a:defRPr/>
            </a:pPr>
            <a:endParaRPr lang="en-US" altLang="en-US" dirty="0" smtClean="0"/>
          </a:p>
          <a:p>
            <a:pPr eaLnBrk="1" hangingPunct="1">
              <a:defRPr/>
            </a:pPr>
            <a:r>
              <a:rPr lang="en-US" altLang="en-US" dirty="0" smtClean="0"/>
              <a:t>Ref:</a:t>
            </a:r>
          </a:p>
          <a:p>
            <a:pPr eaLnBrk="1" hangingPunct="1">
              <a:defRPr/>
            </a:pPr>
            <a:r>
              <a:rPr lang="en-US" altLang="en-US" dirty="0" smtClean="0"/>
              <a:t>- BNF – www.bnf.org</a:t>
            </a:r>
          </a:p>
        </p:txBody>
      </p:sp>
    </p:spTree>
    <p:extLst>
      <p:ext uri="{BB962C8B-B14F-4D97-AF65-F5344CB8AC3E}">
        <p14:creationId xmlns:p14="http://schemas.microsoft.com/office/powerpoint/2010/main" val="210019214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D6F8B0D-43D4-453A-88E9-75780CF33AD9}" type="slidenum">
              <a:rPr lang="en-US" altLang="en-US" smtClean="0">
                <a:latin typeface="Arial" charset="0"/>
              </a:rPr>
              <a:pPr eaLnBrk="1" hangingPunct="1">
                <a:spcBef>
                  <a:spcPct val="0"/>
                </a:spcBef>
              </a:pPr>
              <a:t>54</a:t>
            </a:fld>
            <a:endParaRPr lang="en-US" altLang="en-US" smtClean="0">
              <a:latin typeface="Arial" charset="0"/>
            </a:endParaRPr>
          </a:p>
        </p:txBody>
      </p:sp>
      <p:sp>
        <p:nvSpPr>
          <p:cNvPr id="122883"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Bupropion was originally developed as an antidepressant – the way it helps with smoking cessation is not entirely clear. </a:t>
            </a:r>
          </a:p>
          <a:p>
            <a:pPr marL="171450" indent="-171450" eaLnBrk="1" hangingPunct="1">
              <a:buFontTx/>
              <a:buChar char="-"/>
              <a:defRPr/>
            </a:pPr>
            <a:r>
              <a:rPr lang="en-US" altLang="en-US" dirty="0" smtClean="0"/>
              <a:t>Not quite as effective as varenicline and more contraindications than NRT so generally used second-line, but as effective as single preparation NRT and better than placebo.</a:t>
            </a:r>
          </a:p>
          <a:p>
            <a:pPr marL="171450" indent="-171450" eaLnBrk="1" hangingPunct="1">
              <a:buFontTx/>
              <a:buChar char="-"/>
              <a:defRPr/>
            </a:pPr>
            <a:r>
              <a:rPr lang="en-US" altLang="en-US" dirty="0" smtClean="0"/>
              <a:t>Cochrane meta-analysis showed for every 10 people quitting with placebo, 18 could be expected to quit with bupropion, ie ~doubles chances of quitting. </a:t>
            </a:r>
          </a:p>
          <a:p>
            <a:pPr eaLnBrk="1" hangingPunct="1">
              <a:defRPr/>
            </a:pPr>
            <a:endParaRPr lang="en-US" altLang="en-US" dirty="0" smtClean="0"/>
          </a:p>
          <a:p>
            <a:pPr eaLnBrk="1" hangingPunct="1">
              <a:defRPr/>
            </a:pPr>
            <a:r>
              <a:rPr lang="en-US" altLang="en-US" dirty="0" smtClean="0"/>
              <a:t>References:</a:t>
            </a:r>
          </a:p>
          <a:p>
            <a:pPr marL="171450" indent="-171450" eaLnBrk="1" hangingPunct="1">
              <a:buFontTx/>
              <a:buChar char="-"/>
              <a:defRPr/>
            </a:pPr>
            <a:r>
              <a:rPr lang="en-US" altLang="en-US" dirty="0" smtClean="0"/>
              <a:t>BNF – www.bnf.org</a:t>
            </a:r>
          </a:p>
          <a:p>
            <a:pPr marL="171450" indent="-171450" eaLnBrk="1" hangingPunct="1">
              <a:buFontTx/>
              <a:buChar char="-"/>
              <a:defRPr/>
            </a:pPr>
            <a:r>
              <a:rPr lang="en-US" altLang="en-US" dirty="0" smtClean="0"/>
              <a:t>Cahill </a:t>
            </a:r>
            <a:r>
              <a:rPr lang="en-US" altLang="en-US" i="1" dirty="0" smtClean="0"/>
              <a:t>et al</a:t>
            </a:r>
            <a:r>
              <a:rPr lang="en-US" altLang="en-US" dirty="0" smtClean="0"/>
              <a:t> (2013) Pharmacological intervention for smoking cessation: an overview and network meta-analysis. Cochrane Database Syst Rev. </a:t>
            </a:r>
            <a:r>
              <a:rPr lang="en-GB" dirty="0" smtClean="0"/>
              <a:t>5:CD009329. doi: 10.1002/14651858.CD009329.pub2.</a:t>
            </a:r>
          </a:p>
          <a:p>
            <a:pPr marL="171450" indent="-171450" eaLnBrk="1" hangingPunct="1">
              <a:buFontTx/>
              <a:buChar char="-"/>
              <a:defRPr/>
            </a:pPr>
            <a:r>
              <a:rPr lang="en-US" altLang="en-US" dirty="0" smtClean="0"/>
              <a:t>Cahill </a:t>
            </a:r>
            <a:r>
              <a:rPr lang="en-US" altLang="en-US" i="1" dirty="0" smtClean="0"/>
              <a:t>et al</a:t>
            </a:r>
            <a:r>
              <a:rPr lang="en-US" altLang="en-US" dirty="0" smtClean="0"/>
              <a:t> (2014) Pharmacological treatments for smoking cessation. </a:t>
            </a:r>
            <a:r>
              <a:rPr lang="en-GB" altLang="en-US" dirty="0" smtClean="0"/>
              <a:t>JAMA. 311(2):193</a:t>
            </a:r>
            <a:endParaRPr lang="en-US" altLang="en-US" dirty="0" smtClean="0"/>
          </a:p>
          <a:p>
            <a:pPr marL="171450" indent="-171450" eaLnBrk="1" hangingPunct="1">
              <a:buFontTx/>
              <a:buChar char="-"/>
              <a:defRPr/>
            </a:pPr>
            <a:r>
              <a:rPr lang="en-US" altLang="en-US" dirty="0" err="1" smtClean="0"/>
              <a:t>Zwar</a:t>
            </a:r>
            <a:r>
              <a:rPr lang="en-US" altLang="en-US" dirty="0" smtClean="0"/>
              <a:t> </a:t>
            </a:r>
            <a:r>
              <a:rPr lang="en-US" altLang="en-US" i="1" dirty="0" smtClean="0"/>
              <a:t>et al</a:t>
            </a:r>
            <a:r>
              <a:rPr lang="en-US" altLang="en-US" dirty="0" smtClean="0"/>
              <a:t> (2014) Supporting smoking cessation. BMJ. </a:t>
            </a:r>
            <a:r>
              <a:rPr lang="en-GB" dirty="0" smtClean="0"/>
              <a:t>348:f7535</a:t>
            </a:r>
            <a:endParaRPr lang="en-US" altLang="en-US" dirty="0" smtClean="0"/>
          </a:p>
          <a:p>
            <a:pPr marL="171450" indent="-171450" eaLnBrk="1" hangingPunct="1">
              <a:buFontTx/>
              <a:buChar char="-"/>
              <a:defRPr/>
            </a:pPr>
            <a:endParaRPr lang="en-US" altLang="en-US" dirty="0" smtClean="0"/>
          </a:p>
        </p:txBody>
      </p:sp>
    </p:spTree>
    <p:extLst>
      <p:ext uri="{BB962C8B-B14F-4D97-AF65-F5344CB8AC3E}">
        <p14:creationId xmlns:p14="http://schemas.microsoft.com/office/powerpoint/2010/main" val="156848255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39F6ACE-8912-472A-BFA6-7C6BB073CC4C}" type="slidenum">
              <a:rPr lang="en-US" altLang="en-US" smtClean="0">
                <a:latin typeface="Arial" charset="0"/>
              </a:rPr>
              <a:pPr eaLnBrk="1" hangingPunct="1">
                <a:spcBef>
                  <a:spcPct val="0"/>
                </a:spcBef>
              </a:pPr>
              <a:t>55</a:t>
            </a:fld>
            <a:endParaRPr lang="en-US" altLang="en-US" smtClean="0">
              <a:latin typeface="Arial" charset="0"/>
            </a:endParaRPr>
          </a:p>
        </p:txBody>
      </p:sp>
      <p:sp>
        <p:nvSpPr>
          <p:cNvPr id="123907" name="Rectangle 2"/>
          <p:cNvSpPr>
            <a:spLocks noGrp="1" noRot="1" noChangeAspect="1" noChangeArrowheads="1" noTextEdit="1"/>
          </p:cNvSpPr>
          <p:nvPr>
            <p:ph type="sldImg"/>
          </p:nvPr>
        </p:nvSpPr>
        <p:spPr>
          <a:ln/>
        </p:spPr>
      </p:sp>
      <p:sp>
        <p:nvSpPr>
          <p:cNvPr id="12390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smtClean="0"/>
              <a:t>References:</a:t>
            </a:r>
          </a:p>
          <a:p>
            <a:pPr eaLnBrk="1" hangingPunct="1"/>
            <a:r>
              <a:rPr lang="en-US" altLang="en-US" dirty="0" smtClean="0"/>
              <a:t>- BNF – www.bnf.org</a:t>
            </a:r>
          </a:p>
        </p:txBody>
      </p:sp>
    </p:spTree>
    <p:extLst>
      <p:ext uri="{BB962C8B-B14F-4D97-AF65-F5344CB8AC3E}">
        <p14:creationId xmlns:p14="http://schemas.microsoft.com/office/powerpoint/2010/main" val="6771503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D3645B6F-F05B-487F-84ED-99E05B0A8E35}" type="slidenum">
              <a:rPr lang="en-US" altLang="en-US" smtClean="0">
                <a:latin typeface="Arial" charset="0"/>
              </a:rPr>
              <a:pPr eaLnBrk="1" hangingPunct="1">
                <a:spcBef>
                  <a:spcPct val="0"/>
                </a:spcBef>
              </a:pPr>
              <a:t>56</a:t>
            </a:fld>
            <a:endParaRPr lang="en-US" altLang="en-US" smtClean="0">
              <a:latin typeface="Arial" charset="0"/>
            </a:endParaRPr>
          </a:p>
        </p:txBody>
      </p:sp>
      <p:sp>
        <p:nvSpPr>
          <p:cNvPr id="124931"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US" altLang="en-US" dirty="0" smtClean="0"/>
              <a:t>Generally a safe drug</a:t>
            </a:r>
          </a:p>
          <a:p>
            <a:pPr marL="171450" indent="-171450" eaLnBrk="1" hangingPunct="1">
              <a:buFontTx/>
              <a:buChar char="-"/>
              <a:defRPr/>
            </a:pPr>
            <a:r>
              <a:rPr lang="en-US" altLang="en-US" dirty="0" smtClean="0"/>
              <a:t>Reported seizure risk of 1:1000, but less in both Cochrane review (6 seizures in 7510 participants) and case-series analysis (</a:t>
            </a:r>
            <a:r>
              <a:rPr lang="en-GB" dirty="0" smtClean="0"/>
              <a:t>one additional seizure per 6219 first time bupropion users).</a:t>
            </a:r>
          </a:p>
          <a:p>
            <a:pPr marL="171450" indent="-171450" eaLnBrk="1" hangingPunct="1">
              <a:buFontTx/>
              <a:buChar char="-"/>
              <a:defRPr/>
            </a:pPr>
            <a:r>
              <a:rPr lang="en-GB" altLang="en-US" dirty="0" smtClean="0"/>
              <a:t>Contra-indicated in current or past epilepsy</a:t>
            </a:r>
          </a:p>
          <a:p>
            <a:pPr marL="171450" indent="-171450" eaLnBrk="1" hangingPunct="1">
              <a:buFontTx/>
              <a:buChar char="-"/>
              <a:defRPr/>
            </a:pPr>
            <a:r>
              <a:rPr lang="en-US" altLang="en-US" dirty="0" smtClean="0"/>
              <a:t>Contra-indicated in patients with anorexia, bulimia, bipolar disorder, liver cirrhosis, acute alcohol withdrawal, concurrent use of monoamine oxidase inhibitors.</a:t>
            </a:r>
          </a:p>
          <a:p>
            <a:pPr marL="171450" indent="-171450" eaLnBrk="1" hangingPunct="1">
              <a:buFontTx/>
              <a:buChar char="-"/>
              <a:defRPr/>
            </a:pPr>
            <a:r>
              <a:rPr lang="en-US" altLang="en-US" dirty="0" smtClean="0"/>
              <a:t>Caution in those with conditions predisposing to low seizure threshold, for example history of head trauma, alcohol misuse, on oral hypoglycaemics or insulin, on drugs such as theophylline, antipsychotics, ciprofloxacin. </a:t>
            </a:r>
            <a:br>
              <a:rPr lang="en-US" altLang="en-US" dirty="0" smtClean="0"/>
            </a:br>
            <a:r>
              <a:rPr lang="en-US" altLang="en-US" dirty="0" smtClean="0"/>
              <a:t>BNF states caution also in the elderly. No evidence in pregnancy so AVOID.</a:t>
            </a:r>
          </a:p>
          <a:p>
            <a:pPr marL="171450" indent="-171450" eaLnBrk="1" hangingPunct="1">
              <a:buFontTx/>
              <a:buChar char="-"/>
              <a:defRPr/>
            </a:pPr>
            <a:r>
              <a:rPr lang="en-US" altLang="en-US" dirty="0" smtClean="0"/>
              <a:t>Other side effects include dry mouth, headache, insomnia.</a:t>
            </a:r>
          </a:p>
          <a:p>
            <a:pPr eaLnBrk="1" hangingPunct="1">
              <a:defRPr/>
            </a:pPr>
            <a:endParaRPr lang="en-GB" cap="small" dirty="0" smtClean="0"/>
          </a:p>
          <a:p>
            <a:pPr eaLnBrk="1" hangingPunct="1">
              <a:defRPr/>
            </a:pPr>
            <a:r>
              <a:rPr lang="en-US" altLang="en-US" dirty="0" smtClean="0"/>
              <a:t>References:</a:t>
            </a:r>
          </a:p>
          <a:p>
            <a:pPr marL="171450" indent="-171450" eaLnBrk="1" hangingPunct="1">
              <a:buFontTx/>
              <a:buChar char="-"/>
              <a:defRPr/>
            </a:pPr>
            <a:r>
              <a:rPr lang="en-US" altLang="en-US" dirty="0" smtClean="0"/>
              <a:t>BNF – www.bnf.org</a:t>
            </a:r>
          </a:p>
          <a:p>
            <a:pPr marL="171450" indent="-171450" eaLnBrk="1" hangingPunct="1">
              <a:buFontTx/>
              <a:buChar char="-"/>
              <a:defRPr/>
            </a:pPr>
            <a:r>
              <a:rPr lang="en-US" altLang="en-US" dirty="0" smtClean="0"/>
              <a:t>Cahill </a:t>
            </a:r>
            <a:r>
              <a:rPr lang="en-US" altLang="en-US" i="1" dirty="0" smtClean="0"/>
              <a:t>et al</a:t>
            </a:r>
            <a:r>
              <a:rPr lang="en-US" altLang="en-US" dirty="0" smtClean="0"/>
              <a:t> (2013) Pharmacological intervention for smoking cessation: an overview and network meta-analysis. Cochrane Database Syst Rev. </a:t>
            </a:r>
            <a:r>
              <a:rPr lang="en-GB" dirty="0" smtClean="0"/>
              <a:t>5:CD009329. doi: 10.1002/14651858.CD009329.pub2.</a:t>
            </a:r>
          </a:p>
          <a:p>
            <a:pPr marL="171450" indent="-171450" eaLnBrk="1" hangingPunct="1">
              <a:buFontTx/>
              <a:buChar char="-"/>
              <a:defRPr/>
            </a:pPr>
            <a:r>
              <a:rPr lang="en-US" altLang="en-US" dirty="0" smtClean="0"/>
              <a:t>Cahill </a:t>
            </a:r>
            <a:r>
              <a:rPr lang="en-US" altLang="en-US" i="1" dirty="0" smtClean="0"/>
              <a:t>et al</a:t>
            </a:r>
            <a:r>
              <a:rPr lang="en-US" altLang="en-US" dirty="0" smtClean="0"/>
              <a:t> (2014) Pharmacological treatments for smoking cessation. </a:t>
            </a:r>
            <a:r>
              <a:rPr lang="en-GB" altLang="en-US" dirty="0" smtClean="0"/>
              <a:t>JAMA. 311(2):193</a:t>
            </a:r>
            <a:endParaRPr lang="en-US" altLang="en-US" dirty="0" smtClean="0"/>
          </a:p>
          <a:p>
            <a:pPr marL="171450" indent="-171450" eaLnBrk="1" hangingPunct="1">
              <a:buFontTx/>
              <a:buChar char="-"/>
              <a:defRPr/>
            </a:pPr>
            <a:r>
              <a:rPr lang="en-US" altLang="en-US" dirty="0" smtClean="0"/>
              <a:t>Hubbard </a:t>
            </a:r>
            <a:r>
              <a:rPr lang="en-US" altLang="en-US" i="1" dirty="0" smtClean="0"/>
              <a:t>et al</a:t>
            </a:r>
            <a:r>
              <a:rPr lang="en-US" altLang="en-US" dirty="0" smtClean="0"/>
              <a:t> (2005) </a:t>
            </a:r>
            <a:r>
              <a:rPr lang="en-GB" dirty="0" smtClean="0"/>
              <a:t>Bupropion and the risk of sudden death: a self-controlled case-series analysis using The Health Improvement Network. Thorax. 60(10): 848–850.</a:t>
            </a:r>
          </a:p>
          <a:p>
            <a:pPr marL="171450" indent="-171450" eaLnBrk="1" hangingPunct="1">
              <a:buFontTx/>
              <a:buChar char="-"/>
              <a:defRPr/>
            </a:pPr>
            <a:r>
              <a:rPr lang="en-US" altLang="en-US" dirty="0" err="1" smtClean="0"/>
              <a:t>Zwar</a:t>
            </a:r>
            <a:r>
              <a:rPr lang="en-US" altLang="en-US" dirty="0" smtClean="0"/>
              <a:t> </a:t>
            </a:r>
            <a:r>
              <a:rPr lang="en-US" altLang="en-US" i="1" dirty="0" smtClean="0"/>
              <a:t>et al</a:t>
            </a:r>
            <a:r>
              <a:rPr lang="en-US" altLang="en-US" dirty="0" smtClean="0"/>
              <a:t> (2014) Supporting smoking cessation. BMJ. </a:t>
            </a:r>
            <a:r>
              <a:rPr lang="en-GB" dirty="0" smtClean="0"/>
              <a:t>348:f7535</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US" altLang="en-US" dirty="0" smtClean="0"/>
              <a:t>Hartmann-Boyce and Aveyard (2016) Drugs for smoking cessation. BMJ. 352:i571 </a:t>
            </a:r>
            <a:r>
              <a:rPr lang="en-US" altLang="en-US" dirty="0" err="1" smtClean="0"/>
              <a:t>doi</a:t>
            </a:r>
            <a:r>
              <a:rPr lang="en-US" altLang="en-US" dirty="0" smtClean="0"/>
              <a:t>: 10.1136/bmj.i571.</a:t>
            </a:r>
          </a:p>
          <a:p>
            <a:pPr marL="171450" indent="-171450" eaLnBrk="1" hangingPunct="1">
              <a:buFontTx/>
              <a:buChar char="-"/>
              <a:defRPr/>
            </a:pPr>
            <a:endParaRPr lang="en-US" altLang="en-US" dirty="0" smtClean="0"/>
          </a:p>
          <a:p>
            <a:pPr marL="171450" indent="-171450" eaLnBrk="1" hangingPunct="1">
              <a:buFontTx/>
              <a:buChar char="-"/>
              <a:defRPr/>
            </a:pPr>
            <a:endParaRPr lang="en-US" altLang="en-US" dirty="0" smtClean="0"/>
          </a:p>
        </p:txBody>
      </p:sp>
    </p:spTree>
    <p:extLst>
      <p:ext uri="{BB962C8B-B14F-4D97-AF65-F5344CB8AC3E}">
        <p14:creationId xmlns:p14="http://schemas.microsoft.com/office/powerpoint/2010/main" val="358668299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B682B8A0-B5F1-4B76-A26F-6E0804C05B11}" type="slidenum">
              <a:rPr lang="en-US" altLang="en-US" smtClean="0">
                <a:latin typeface="Arial" charset="0"/>
              </a:rPr>
              <a:pPr eaLnBrk="1" hangingPunct="1">
                <a:spcBef>
                  <a:spcPct val="0"/>
                </a:spcBef>
              </a:pPr>
              <a:t>57</a:t>
            </a:fld>
            <a:endParaRPr lang="en-US" altLang="en-US" smtClean="0">
              <a:latin typeface="Arial" charset="0"/>
            </a:endParaRPr>
          </a:p>
        </p:txBody>
      </p:sp>
      <p:sp>
        <p:nvSpPr>
          <p:cNvPr id="125955"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dirty="0" smtClean="0"/>
              <a:t>Varenicline is a selective nicotine-receptor partial agonist. </a:t>
            </a:r>
          </a:p>
          <a:p>
            <a:pPr marL="171450" indent="-171450" eaLnBrk="1" hangingPunct="1">
              <a:buFontTx/>
              <a:buChar char="-"/>
              <a:defRPr/>
            </a:pPr>
            <a:r>
              <a:rPr lang="en-GB" dirty="0" smtClean="0"/>
              <a:t>In Cochrane meta-analysis, varenicline was associated with 27.6% smoking cessation, vs 10.6% with placebo. For every 10 who quit with placebo, 28 would be expected to quit with varenicline. </a:t>
            </a:r>
          </a:p>
          <a:p>
            <a:pPr marL="171450" indent="-171450" eaLnBrk="1" hangingPunct="1">
              <a:buFontTx/>
              <a:buChar char="-"/>
              <a:defRPr/>
            </a:pPr>
            <a:r>
              <a:rPr lang="en-GB" dirty="0" smtClean="0"/>
              <a:t>The EVITA study examined the effectiveness of </a:t>
            </a:r>
            <a:r>
              <a:rPr lang="en-GB" dirty="0" err="1" smtClean="0"/>
              <a:t>varenicline</a:t>
            </a:r>
            <a:r>
              <a:rPr lang="en-GB" dirty="0" smtClean="0"/>
              <a:t> in hospitalised patients with acute coronary syndromes and noted significantly higher rates of abstinence with </a:t>
            </a:r>
            <a:r>
              <a:rPr lang="en-GB" dirty="0" err="1" smtClean="0"/>
              <a:t>varenicline</a:t>
            </a:r>
            <a:r>
              <a:rPr lang="en-GB" dirty="0" smtClean="0"/>
              <a:t> compared to placebo. Although this study wasn’t powered to examine safety, there was also no increase in adverse events between study groups.</a:t>
            </a:r>
          </a:p>
          <a:p>
            <a:pPr eaLnBrk="1" hangingPunct="1">
              <a:defRPr/>
            </a:pPr>
            <a:endParaRPr lang="en-US" altLang="en-US" dirty="0" smtClean="0"/>
          </a:p>
          <a:p>
            <a:pPr eaLnBrk="1" hangingPunct="1">
              <a:defRPr/>
            </a:pPr>
            <a:r>
              <a:rPr lang="en-US" altLang="en-US" dirty="0" smtClean="0"/>
              <a:t>References:</a:t>
            </a:r>
          </a:p>
          <a:p>
            <a:pPr marL="171450" indent="-171450" eaLnBrk="1" hangingPunct="1">
              <a:buFontTx/>
              <a:buChar char="-"/>
              <a:defRPr/>
            </a:pPr>
            <a:r>
              <a:rPr lang="en-US" altLang="en-US" dirty="0" smtClean="0"/>
              <a:t>BNF – www.bnf.org</a:t>
            </a:r>
          </a:p>
          <a:p>
            <a:pPr marL="171450" indent="-171450" eaLnBrk="1" hangingPunct="1">
              <a:buFontTx/>
              <a:buChar char="-"/>
              <a:defRPr/>
            </a:pPr>
            <a:r>
              <a:rPr lang="en-US" altLang="en-US" dirty="0" smtClean="0"/>
              <a:t>Cahill </a:t>
            </a:r>
            <a:r>
              <a:rPr lang="en-US" altLang="en-US" i="1" dirty="0" smtClean="0"/>
              <a:t>et al</a:t>
            </a:r>
            <a:r>
              <a:rPr lang="en-US" altLang="en-US" dirty="0" smtClean="0"/>
              <a:t> (2013) Pharmacological intervention for smoking cessation: an overview and network meta-analysis. Cochrane Database Syst Rev. </a:t>
            </a:r>
            <a:r>
              <a:rPr lang="en-GB" dirty="0" smtClean="0"/>
              <a:t>5:CD009329. doi: 10.1002/14651858.CD009329.pub2.</a:t>
            </a:r>
          </a:p>
          <a:p>
            <a:pPr marL="171450" indent="-171450" eaLnBrk="1" hangingPunct="1">
              <a:buFontTx/>
              <a:buChar char="-"/>
              <a:defRPr/>
            </a:pPr>
            <a:r>
              <a:rPr lang="en-US" altLang="en-US" dirty="0" smtClean="0"/>
              <a:t>Cahill </a:t>
            </a:r>
            <a:r>
              <a:rPr lang="en-US" altLang="en-US" i="1" dirty="0" smtClean="0"/>
              <a:t>et al</a:t>
            </a:r>
            <a:r>
              <a:rPr lang="en-US" altLang="en-US" dirty="0" smtClean="0"/>
              <a:t> (2014) Pharmacological treatments for smoking cessation. </a:t>
            </a:r>
            <a:r>
              <a:rPr lang="en-GB" altLang="en-US" dirty="0" smtClean="0"/>
              <a:t>JAMA. 311(2):193</a:t>
            </a:r>
            <a:endParaRPr lang="en-US" altLang="en-US" dirty="0" smtClean="0"/>
          </a:p>
          <a:p>
            <a:pPr marL="171450" indent="-171450" eaLnBrk="1" hangingPunct="1">
              <a:buFontTx/>
              <a:buChar char="-"/>
              <a:defRPr/>
            </a:pPr>
            <a:r>
              <a:rPr lang="en-US" altLang="en-US" dirty="0" err="1" smtClean="0"/>
              <a:t>Zwar</a:t>
            </a:r>
            <a:r>
              <a:rPr lang="en-US" altLang="en-US" dirty="0" smtClean="0"/>
              <a:t> </a:t>
            </a:r>
            <a:r>
              <a:rPr lang="en-US" altLang="en-US" i="1" dirty="0" smtClean="0"/>
              <a:t>et al</a:t>
            </a:r>
            <a:r>
              <a:rPr lang="en-US" altLang="en-US" dirty="0" smtClean="0"/>
              <a:t> (2014) Supporting smoking cessation. BMJ. </a:t>
            </a:r>
            <a:r>
              <a:rPr lang="en-GB" dirty="0" smtClean="0"/>
              <a:t>348:f7535</a:t>
            </a:r>
          </a:p>
          <a:p>
            <a:pPr marL="171450" indent="-171450" eaLnBrk="1" hangingPunct="1">
              <a:buFontTx/>
              <a:buChar char="-"/>
              <a:defRPr/>
            </a:pPr>
            <a:r>
              <a:rPr lang="en-GB" altLang="en-US" dirty="0" smtClean="0"/>
              <a:t>Eisenberg </a:t>
            </a:r>
            <a:r>
              <a:rPr lang="en-GB" altLang="en-US" i="1" dirty="0" smtClean="0"/>
              <a:t>et al</a:t>
            </a:r>
            <a:r>
              <a:rPr lang="en-GB" altLang="en-US" dirty="0" smtClean="0"/>
              <a:t> (2016) </a:t>
            </a:r>
            <a:r>
              <a:rPr lang="en-GB" altLang="en-US" dirty="0" err="1" smtClean="0"/>
              <a:t>Varenicline</a:t>
            </a:r>
            <a:r>
              <a:rPr lang="en-GB" altLang="en-US" dirty="0" smtClean="0"/>
              <a:t> for smoking cessation in hospitalised patients with acute coronary syndrome. Circulation. </a:t>
            </a:r>
            <a:r>
              <a:rPr lang="en-GB" altLang="en-US" dirty="0" err="1" smtClean="0"/>
              <a:t>doi</a:t>
            </a:r>
            <a:r>
              <a:rPr lang="en-GB" altLang="en-US" dirty="0" smtClean="0"/>
              <a:t>: 10.1161/CIRCULATIONAHA.115.019634</a:t>
            </a:r>
            <a:endParaRPr lang="en-US" altLang="en-US" dirty="0" smtClean="0"/>
          </a:p>
          <a:p>
            <a:pPr eaLnBrk="1" hangingPunct="1">
              <a:defRPr/>
            </a:pPr>
            <a:endParaRPr lang="en-GB" altLang="en-US" dirty="0" smtClean="0"/>
          </a:p>
        </p:txBody>
      </p:sp>
    </p:spTree>
    <p:extLst>
      <p:ext uri="{BB962C8B-B14F-4D97-AF65-F5344CB8AC3E}">
        <p14:creationId xmlns:p14="http://schemas.microsoft.com/office/powerpoint/2010/main" val="3038666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4975342-EDD2-4BB1-9784-0C2D8D44C6B2}" type="slidenum">
              <a:rPr lang="en-US" altLang="en-US" smtClean="0">
                <a:latin typeface="Arial" charset="0"/>
              </a:rPr>
              <a:pPr eaLnBrk="1" hangingPunct="1">
                <a:spcBef>
                  <a:spcPct val="0"/>
                </a:spcBef>
              </a:pPr>
              <a:t>58</a:t>
            </a:fld>
            <a:endParaRPr lang="en-US" altLang="en-US" smtClean="0">
              <a:latin typeface="Arial" charset="0"/>
            </a:endParaRPr>
          </a:p>
        </p:txBody>
      </p:sp>
      <p:sp>
        <p:nvSpPr>
          <p:cNvPr id="126979"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eaLnBrk="1" hangingPunct="1">
              <a:buFontTx/>
              <a:buChar char="-"/>
              <a:defRPr/>
            </a:pPr>
            <a:r>
              <a:rPr lang="en-GB" dirty="0" smtClean="0"/>
              <a:t>Can reduce dose to 500 micrograms twice daily if not tolerated.</a:t>
            </a:r>
          </a:p>
          <a:p>
            <a:pPr marL="171450" indent="-171450" eaLnBrk="1" hangingPunct="1">
              <a:buFontTx/>
              <a:buChar char="-"/>
              <a:defRPr/>
            </a:pPr>
            <a:r>
              <a:rPr lang="en-GB" dirty="0" smtClean="0"/>
              <a:t>Consider tapering dose at 12 weeks to prevent relapse. </a:t>
            </a:r>
          </a:p>
          <a:p>
            <a:pPr marL="171450" indent="-171450" eaLnBrk="1" hangingPunct="1">
              <a:buFontTx/>
              <a:buChar char="-"/>
              <a:defRPr/>
            </a:pPr>
            <a:r>
              <a:rPr lang="en-GB" dirty="0" smtClean="0"/>
              <a:t>Can repeat 12-week course in abstinent individuals to reduce risk of relapse. </a:t>
            </a:r>
            <a:endParaRPr lang="en-US" altLang="en-US" dirty="0" smtClean="0"/>
          </a:p>
          <a:p>
            <a:pPr eaLnBrk="1" hangingPunct="1">
              <a:defRPr/>
            </a:pPr>
            <a:endParaRPr lang="en-US" altLang="en-US" dirty="0" smtClean="0"/>
          </a:p>
          <a:p>
            <a:pPr eaLnBrk="1" hangingPunct="1">
              <a:defRPr/>
            </a:pPr>
            <a:r>
              <a:rPr lang="en-US" altLang="en-US" dirty="0" smtClean="0"/>
              <a:t>References:</a:t>
            </a:r>
          </a:p>
          <a:p>
            <a:pPr eaLnBrk="1" hangingPunct="1">
              <a:defRPr/>
            </a:pPr>
            <a:r>
              <a:rPr lang="en-US" altLang="en-US" dirty="0" smtClean="0"/>
              <a:t>- BNF – www.bnf.org</a:t>
            </a:r>
          </a:p>
        </p:txBody>
      </p:sp>
    </p:spTree>
    <p:extLst>
      <p:ext uri="{BB962C8B-B14F-4D97-AF65-F5344CB8AC3E}">
        <p14:creationId xmlns:p14="http://schemas.microsoft.com/office/powerpoint/2010/main" val="385756563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CA6F760-7052-43F2-A420-326B944D4147}" type="slidenum">
              <a:rPr lang="en-US" altLang="en-US" smtClean="0">
                <a:latin typeface="Arial" charset="0"/>
              </a:rPr>
              <a:pPr eaLnBrk="1" hangingPunct="1">
                <a:spcBef>
                  <a:spcPct val="0"/>
                </a:spcBef>
              </a:pPr>
              <a:t>59</a:t>
            </a:fld>
            <a:endParaRPr lang="en-US" altLang="en-US" smtClean="0">
              <a:latin typeface="Arial" charset="0"/>
            </a:endParaRPr>
          </a:p>
        </p:txBody>
      </p:sp>
      <p:sp>
        <p:nvSpPr>
          <p:cNvPr id="128003"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defRPr/>
            </a:pPr>
            <a:r>
              <a:rPr lang="en-GB" dirty="0" smtClean="0"/>
              <a:t>There have been reports of mood change and suicidal ideation in patients on varenicline, but no causation has been established, and a recent meta-analysis of 17 trials found no evidence of higher rates of suicidal events, depression, or aggression/agitation in those on varenicline compared to placebo. </a:t>
            </a:r>
          </a:p>
          <a:p>
            <a:pPr marL="171450" indent="-171450">
              <a:buFontTx/>
              <a:buChar char="-"/>
              <a:defRPr/>
            </a:pPr>
            <a:r>
              <a:rPr lang="en-GB" dirty="0" smtClean="0"/>
              <a:t>Caution has been advised in cardiovascular disease, but again meta-analyses have not shown increased rate of cardiac events, and adverse events were equal in both arms of the post-acute coronary syndrome Evita RCT of </a:t>
            </a:r>
            <a:r>
              <a:rPr lang="en-GB" dirty="0" err="1" smtClean="0"/>
              <a:t>varenicline</a:t>
            </a:r>
            <a:r>
              <a:rPr lang="en-GB" dirty="0" smtClean="0"/>
              <a:t> vs placebo (although this wasn’t powered to assess safety).</a:t>
            </a:r>
          </a:p>
          <a:p>
            <a:pPr marL="171450" indent="-171450">
              <a:buFontTx/>
              <a:buChar char="-"/>
              <a:defRPr/>
            </a:pPr>
            <a:r>
              <a:rPr lang="en-GB" dirty="0" smtClean="0"/>
              <a:t>A study using general practice data also showed no increased evidence of neuropsychiatric or cardiac events.</a:t>
            </a:r>
          </a:p>
          <a:p>
            <a:pPr marL="171450" indent="-171450">
              <a:buFontTx/>
              <a:buChar char="-"/>
              <a:defRPr/>
            </a:pPr>
            <a:r>
              <a:rPr lang="en-GB" dirty="0" smtClean="0"/>
              <a:t>BNF advises caution in mental illness (including depression) and stopping treatment in event of new agitation or suicidal thoughts. Close follow-up and monitoring would seem a sensible approach in those with pre-existing psychiatric illness. </a:t>
            </a:r>
          </a:p>
          <a:p>
            <a:pPr>
              <a:defRPr/>
            </a:pPr>
            <a:endParaRPr lang="en-GB" dirty="0" smtClean="0"/>
          </a:p>
          <a:p>
            <a:pPr>
              <a:defRPr/>
            </a:pPr>
            <a:r>
              <a:rPr lang="en-GB" dirty="0" smtClean="0"/>
              <a:t>References:</a:t>
            </a:r>
          </a:p>
          <a:p>
            <a:pPr marL="171450" indent="-171450">
              <a:buFontTx/>
              <a:buChar char="-"/>
              <a:defRPr/>
            </a:pPr>
            <a:r>
              <a:rPr lang="en-US" altLang="en-US" dirty="0" smtClean="0"/>
              <a:t>BNF – www.bnf.org</a:t>
            </a:r>
            <a:endParaRPr lang="en-GB" altLang="en-US" dirty="0" smtClean="0"/>
          </a:p>
          <a:p>
            <a:pPr marL="171450" indent="-171450">
              <a:buFontTx/>
              <a:buChar char="-"/>
              <a:defRPr/>
            </a:pPr>
            <a:r>
              <a:rPr lang="en-US" altLang="en-US" dirty="0" smtClean="0"/>
              <a:t>Cahill </a:t>
            </a:r>
            <a:r>
              <a:rPr lang="en-US" altLang="en-US" i="1" dirty="0" smtClean="0"/>
              <a:t>et al</a:t>
            </a:r>
            <a:r>
              <a:rPr lang="en-US" altLang="en-US" dirty="0" smtClean="0"/>
              <a:t> (2013) Pharmacological intervention for smoking cessation: an overview and network meta-analysis. Cochrane Database Syst Rev. </a:t>
            </a:r>
            <a:r>
              <a:rPr lang="en-GB" dirty="0" smtClean="0"/>
              <a:t>5:CD009329. doi: 10.1002/14651858.CD009329.pub2.</a:t>
            </a:r>
          </a:p>
          <a:p>
            <a:pPr marL="171450" indent="-171450">
              <a:buFontTx/>
              <a:buChar char="-"/>
              <a:defRPr/>
            </a:pPr>
            <a:r>
              <a:rPr lang="en-US" altLang="en-US" dirty="0" smtClean="0"/>
              <a:t>Cahill </a:t>
            </a:r>
            <a:r>
              <a:rPr lang="en-US" altLang="en-US" i="1" dirty="0" smtClean="0"/>
              <a:t>et al</a:t>
            </a:r>
            <a:r>
              <a:rPr lang="en-US" altLang="en-US" dirty="0" smtClean="0"/>
              <a:t> (2014) Pharmacological treatments for smoking cessation. </a:t>
            </a:r>
            <a:r>
              <a:rPr lang="en-GB" altLang="en-US" dirty="0" smtClean="0"/>
              <a:t>JAMA. 311(2):193</a:t>
            </a:r>
          </a:p>
          <a:p>
            <a:pPr marL="171450" indent="-171450">
              <a:buFontTx/>
              <a:buChar char="-"/>
              <a:defRPr/>
            </a:pPr>
            <a:r>
              <a:rPr lang="en-GB" dirty="0" smtClean="0"/>
              <a:t>Gibbons and Mann (2013). Varenicline, smoking cessation, and neuropsychiatric adverse events. Am J Psychiatry. 170:1460-7.</a:t>
            </a:r>
            <a:r>
              <a:rPr lang="en-US" altLang="en-US" dirty="0" smtClean="0"/>
              <a:t> </a:t>
            </a:r>
          </a:p>
          <a:p>
            <a:pPr marL="171450" indent="-171450">
              <a:buFontTx/>
              <a:buChar char="-"/>
              <a:defRPr/>
            </a:pPr>
            <a:r>
              <a:rPr lang="en-GB" altLang="en-US" dirty="0" smtClean="0"/>
              <a:t>Eisenberg </a:t>
            </a:r>
            <a:r>
              <a:rPr lang="en-GB" altLang="en-US" i="1" dirty="0" smtClean="0"/>
              <a:t>et al</a:t>
            </a:r>
            <a:r>
              <a:rPr lang="en-GB" altLang="en-US" dirty="0" smtClean="0"/>
              <a:t> (2016) </a:t>
            </a:r>
            <a:r>
              <a:rPr lang="en-GB" altLang="en-US" dirty="0" err="1" smtClean="0"/>
              <a:t>Varenicline</a:t>
            </a:r>
            <a:r>
              <a:rPr lang="en-GB" altLang="en-US" dirty="0" smtClean="0"/>
              <a:t> for smoking cessation in hospitalised patients with acute coronary syndrome. Circulation. </a:t>
            </a:r>
            <a:r>
              <a:rPr lang="en-GB" altLang="en-US" dirty="0" err="1" smtClean="0"/>
              <a:t>doi</a:t>
            </a:r>
            <a:r>
              <a:rPr lang="en-GB" altLang="en-US" dirty="0" smtClean="0"/>
              <a:t>: 10.1161/CIRCULATIONAHA.115.019634</a:t>
            </a:r>
            <a:endParaRPr lang="en-US" altLang="en-US" dirty="0" smtClean="0"/>
          </a:p>
          <a:p>
            <a:pPr marL="171450" indent="-171450">
              <a:buFontTx/>
              <a:buChar char="-"/>
              <a:defRPr/>
            </a:pPr>
            <a:r>
              <a:rPr lang="en-US" altLang="en-US" dirty="0" err="1" smtClean="0"/>
              <a:t>Kotz</a:t>
            </a:r>
            <a:r>
              <a:rPr lang="en-US" altLang="en-US" dirty="0" smtClean="0"/>
              <a:t> </a:t>
            </a:r>
            <a:r>
              <a:rPr lang="en-US" altLang="en-US" i="1" dirty="0" smtClean="0"/>
              <a:t>et al</a:t>
            </a:r>
            <a:r>
              <a:rPr lang="en-US" altLang="en-US" dirty="0" smtClean="0"/>
              <a:t> (2015) Cardiovascular and neuropsychiatric risks of </a:t>
            </a:r>
            <a:r>
              <a:rPr lang="en-US" altLang="en-US" dirty="0" err="1" smtClean="0"/>
              <a:t>varenicline</a:t>
            </a:r>
            <a:r>
              <a:rPr lang="en-US" altLang="en-US" dirty="0" smtClean="0"/>
              <a:t>: a retrospective cohort study. Lancet Respiratory Medicine. </a:t>
            </a:r>
            <a:r>
              <a:rPr lang="en-GB" dirty="0" smtClean="0"/>
              <a:t>http://dx.doi.org/10.1016/S2213-2600(15)00320-3</a:t>
            </a:r>
            <a:endParaRPr lang="en-US" altLang="en-US" dirty="0" smtClean="0"/>
          </a:p>
          <a:p>
            <a:pPr marL="171450" indent="-171450">
              <a:buFontTx/>
              <a:buChar char="-"/>
              <a:defRPr/>
            </a:pPr>
            <a:r>
              <a:rPr lang="en-US" altLang="en-US" dirty="0" err="1" smtClean="0"/>
              <a:t>Zwar</a:t>
            </a:r>
            <a:r>
              <a:rPr lang="en-US" altLang="en-US" dirty="0" smtClean="0"/>
              <a:t> </a:t>
            </a:r>
            <a:r>
              <a:rPr lang="en-US" altLang="en-US" i="1" dirty="0" smtClean="0"/>
              <a:t>et al</a:t>
            </a:r>
            <a:r>
              <a:rPr lang="en-US" altLang="en-US" dirty="0" smtClean="0"/>
              <a:t> (2014) Supporting smoking cessation. BMJ. </a:t>
            </a:r>
            <a:r>
              <a:rPr lang="en-GB" dirty="0" smtClean="0"/>
              <a:t>348:f7535</a:t>
            </a:r>
          </a:p>
          <a:p>
            <a:pPr marL="171450" marR="0" indent="-171450" algn="l" defTabSz="914400" rtl="0" eaLnBrk="0" fontAlgn="base" latinLnBrk="0" hangingPunct="0">
              <a:lnSpc>
                <a:spcPct val="100000"/>
              </a:lnSpc>
              <a:spcBef>
                <a:spcPct val="30000"/>
              </a:spcBef>
              <a:spcAft>
                <a:spcPct val="0"/>
              </a:spcAft>
              <a:buClrTx/>
              <a:buSzTx/>
              <a:buFontTx/>
              <a:buChar char="-"/>
              <a:tabLst/>
              <a:defRPr/>
            </a:pPr>
            <a:r>
              <a:rPr lang="en-US" altLang="en-US" dirty="0" smtClean="0"/>
              <a:t>Hartmann-Boyce and Aveyard (2016) Drugs for smoking cessation. BMJ. 352:i571 </a:t>
            </a:r>
            <a:r>
              <a:rPr lang="en-US" altLang="en-US" dirty="0" err="1" smtClean="0"/>
              <a:t>doi</a:t>
            </a:r>
            <a:r>
              <a:rPr lang="en-US" altLang="en-US" dirty="0" smtClean="0"/>
              <a:t>: 10.1136/bmj.i571.</a:t>
            </a:r>
          </a:p>
          <a:p>
            <a:pPr marL="171450" indent="-171450">
              <a:buFontTx/>
              <a:buChar char="-"/>
              <a:defRPr/>
            </a:pPr>
            <a:endParaRPr lang="en-US" altLang="en-US" dirty="0" smtClean="0"/>
          </a:p>
          <a:p>
            <a:pPr>
              <a:defRPr/>
            </a:pPr>
            <a:endParaRPr lang="en-US" altLang="en-US" b="1" dirty="0" smtClean="0"/>
          </a:p>
        </p:txBody>
      </p:sp>
    </p:spTree>
    <p:extLst>
      <p:ext uri="{BB962C8B-B14F-4D97-AF65-F5344CB8AC3E}">
        <p14:creationId xmlns:p14="http://schemas.microsoft.com/office/powerpoint/2010/main" val="64534845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507B4D96-E25F-4E76-AA76-D178CD97D002}" type="slidenum">
              <a:rPr lang="en-US" altLang="en-US" smtClean="0">
                <a:latin typeface="Arial" charset="0"/>
              </a:rPr>
              <a:pPr eaLnBrk="1" hangingPunct="1">
                <a:spcBef>
                  <a:spcPct val="0"/>
                </a:spcBef>
              </a:pPr>
              <a:t>60</a:t>
            </a:fld>
            <a:endParaRPr lang="en-US" altLang="en-US" smtClean="0">
              <a:latin typeface="Arial" charset="0"/>
            </a:endParaRPr>
          </a:p>
        </p:txBody>
      </p:sp>
      <p:sp>
        <p:nvSpPr>
          <p:cNvPr id="129027" name="Rectangle 2"/>
          <p:cNvSpPr>
            <a:spLocks noGrp="1" noRot="1" noChangeAspect="1" noChangeArrowheads="1" noTextEdit="1"/>
          </p:cNvSpPr>
          <p:nvPr>
            <p:ph type="sldImg"/>
          </p:nvPr>
        </p:nvSpPr>
        <p:spPr>
          <a:ln/>
        </p:spPr>
      </p:sp>
      <p:sp>
        <p:nvSpPr>
          <p:cNvPr id="118788"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en-US" dirty="0" smtClean="0"/>
              <a:t>References:</a:t>
            </a:r>
          </a:p>
          <a:p>
            <a:pPr marL="171450" indent="-171450" eaLnBrk="1" hangingPunct="1">
              <a:buFontTx/>
              <a:buChar char="-"/>
              <a:defRPr/>
            </a:pPr>
            <a:r>
              <a:rPr lang="en-US" altLang="en-US" dirty="0" smtClean="0"/>
              <a:t>BNF – www.bnf.org</a:t>
            </a:r>
          </a:p>
          <a:p>
            <a:pPr marL="171450" indent="-171450" eaLnBrk="1" hangingPunct="1">
              <a:buFontTx/>
              <a:buChar char="-"/>
              <a:defRPr/>
            </a:pPr>
            <a:r>
              <a:rPr lang="en-US" altLang="en-US" dirty="0" smtClean="0"/>
              <a:t>Cahill </a:t>
            </a:r>
            <a:r>
              <a:rPr lang="en-US" altLang="en-US" i="1" dirty="0" smtClean="0"/>
              <a:t>et al</a:t>
            </a:r>
            <a:r>
              <a:rPr lang="en-US" altLang="en-US" dirty="0" smtClean="0"/>
              <a:t> (2013) Pharmacological intervention for smoking cessation: an overview and network meta-analysis. Cochrane Database Syst Rev. </a:t>
            </a:r>
            <a:r>
              <a:rPr lang="en-GB" dirty="0" smtClean="0"/>
              <a:t>5:CD009329. doi: 10.1002/14651858.CD009329.pub2.</a:t>
            </a:r>
          </a:p>
          <a:p>
            <a:pPr marL="171450" indent="-171450" eaLnBrk="1" hangingPunct="1">
              <a:buFontTx/>
              <a:buChar char="-"/>
              <a:defRPr/>
            </a:pPr>
            <a:r>
              <a:rPr lang="en-US" altLang="en-US" dirty="0" smtClean="0"/>
              <a:t>Cahill </a:t>
            </a:r>
            <a:r>
              <a:rPr lang="en-US" altLang="en-US" i="1" dirty="0" smtClean="0"/>
              <a:t>et al</a:t>
            </a:r>
            <a:r>
              <a:rPr lang="en-US" altLang="en-US" dirty="0" smtClean="0"/>
              <a:t> (2014) Pharmacological treatments for smoking cessation. </a:t>
            </a:r>
            <a:r>
              <a:rPr lang="en-GB" altLang="en-US" dirty="0" smtClean="0"/>
              <a:t>JAMA. 311(2):193</a:t>
            </a:r>
            <a:endParaRPr lang="en-US" altLang="en-US" dirty="0" smtClean="0"/>
          </a:p>
          <a:p>
            <a:pPr marL="171450" indent="-171450" eaLnBrk="1" hangingPunct="1">
              <a:buFontTx/>
              <a:buChar char="-"/>
              <a:defRPr/>
            </a:pPr>
            <a:r>
              <a:rPr lang="en-US" altLang="en-US" dirty="0" err="1" smtClean="0"/>
              <a:t>Zwar</a:t>
            </a:r>
            <a:r>
              <a:rPr lang="en-US" altLang="en-US" dirty="0" smtClean="0"/>
              <a:t> </a:t>
            </a:r>
            <a:r>
              <a:rPr lang="en-US" altLang="en-US" i="1" dirty="0" smtClean="0"/>
              <a:t>et al</a:t>
            </a:r>
            <a:r>
              <a:rPr lang="en-US" altLang="en-US" dirty="0" smtClean="0"/>
              <a:t> (2014) Supporting smoking cessation. BMJ. </a:t>
            </a:r>
            <a:r>
              <a:rPr lang="en-GB" dirty="0" smtClean="0"/>
              <a:t>348:f7535</a:t>
            </a:r>
            <a:endParaRPr lang="en-US" altLang="en-US" dirty="0" smtClean="0"/>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US" altLang="en-US" dirty="0" smtClean="0"/>
              <a:t>Hartmann-Boyce and Aveyard (2016) Drugs for smoking cessation. BMJ. 352:i571 </a:t>
            </a:r>
            <a:r>
              <a:rPr lang="en-US" altLang="en-US" dirty="0" err="1" smtClean="0"/>
              <a:t>doi</a:t>
            </a:r>
            <a:r>
              <a:rPr lang="en-US" altLang="en-US" dirty="0" smtClean="0"/>
              <a:t>: 10.1136/bmj.i571.</a:t>
            </a:r>
          </a:p>
          <a:p>
            <a:pPr marL="171450" indent="-171450" eaLnBrk="1" hangingPunct="1">
              <a:buFontTx/>
              <a:buChar char="-"/>
              <a:defRPr/>
            </a:pPr>
            <a:endParaRPr lang="en-US" altLang="en-US" dirty="0" smtClean="0"/>
          </a:p>
        </p:txBody>
      </p:sp>
    </p:spTree>
    <p:extLst>
      <p:ext uri="{BB962C8B-B14F-4D97-AF65-F5344CB8AC3E}">
        <p14:creationId xmlns:p14="http://schemas.microsoft.com/office/powerpoint/2010/main" val="6748731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15BF943-F0A8-4961-A30A-344FE4BC71AF}" type="slidenum">
              <a:rPr lang="en-US" altLang="en-US" smtClean="0">
                <a:latin typeface="Arial" charset="0"/>
              </a:rPr>
              <a:pPr eaLnBrk="1" hangingPunct="1">
                <a:spcBef>
                  <a:spcPct val="0"/>
                </a:spcBef>
              </a:pPr>
              <a:t>61</a:t>
            </a:fld>
            <a:endParaRPr lang="en-US" altLang="en-US" smtClean="0">
              <a:latin typeface="Arial" charset="0"/>
            </a:endParaRPr>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p>
        </p:txBody>
      </p:sp>
    </p:spTree>
    <p:extLst>
      <p:ext uri="{BB962C8B-B14F-4D97-AF65-F5344CB8AC3E}">
        <p14:creationId xmlns:p14="http://schemas.microsoft.com/office/powerpoint/2010/main" val="105337128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4F41CD6-B195-4436-8AAC-FECECBA50775}" type="slidenum">
              <a:rPr lang="en-GB" smtClean="0"/>
              <a:pPr>
                <a:defRPr/>
              </a:pPr>
              <a:t>62</a:t>
            </a:fld>
            <a:endParaRPr lang="en-GB"/>
          </a:p>
        </p:txBody>
      </p:sp>
    </p:spTree>
    <p:extLst>
      <p:ext uri="{BB962C8B-B14F-4D97-AF65-F5344CB8AC3E}">
        <p14:creationId xmlns:p14="http://schemas.microsoft.com/office/powerpoint/2010/main" val="55268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5E22A913-CC76-4C86-9A62-C26EB4600B28}" type="datetime1">
              <a:rPr lang="en-GB"/>
              <a:pPr>
                <a:defRPr/>
              </a:pPr>
              <a:t>11/10/2018</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dirty="0"/>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ED3A9FA4-0EE6-4C68-A8B2-FA74A86B9264}" type="slidenum">
              <a:rPr lang="en-GB"/>
              <a:pPr>
                <a:defRPr/>
              </a:pPr>
              <a:t>‹#›</a:t>
            </a:fld>
            <a:endParaRPr lang="en-GB" dirty="0"/>
          </a:p>
        </p:txBody>
      </p:sp>
    </p:spTree>
    <p:extLst>
      <p:ext uri="{BB962C8B-B14F-4D97-AF65-F5344CB8AC3E}">
        <p14:creationId xmlns:p14="http://schemas.microsoft.com/office/powerpoint/2010/main" val="16502719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2" name="Title 1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26127981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5C753EE-2B35-4795-86CC-E8C4596F8998}" type="datetime1">
              <a:rPr lang="en-GB"/>
              <a:pPr>
                <a:defRPr/>
              </a:pPr>
              <a:t>11/10/2018</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sz="1400" dirty="0" smtClean="0"/>
              <a:t>Better Lung Health for All</a:t>
            </a:r>
          </a:p>
          <a:p>
            <a:pPr>
              <a:defRPr/>
            </a:pPr>
            <a:r>
              <a:rPr lang="en-GB" dirty="0" smtClean="0"/>
              <a:t>Copyright©2014 British Thoracic Society</a:t>
            </a:r>
            <a:endParaRPr lang="en-GB" dirty="0"/>
          </a:p>
        </p:txBody>
      </p:sp>
      <p:sp>
        <p:nvSpPr>
          <p:cNvPr id="6" name="Slide Number Placeholder 5"/>
          <p:cNvSpPr>
            <a:spLocks noGrp="1"/>
          </p:cNvSpPr>
          <p:nvPr>
            <p:ph type="sldNum" sz="quarter" idx="12"/>
          </p:nvPr>
        </p:nvSpPr>
        <p:spPr/>
        <p:txBody>
          <a:bodyPr/>
          <a:lstStyle>
            <a:lvl1pPr>
              <a:defRPr/>
            </a:lvl1pPr>
          </a:lstStyle>
          <a:p>
            <a:pPr>
              <a:defRPr/>
            </a:pPr>
            <a:fld id="{35D096E1-E406-4D1D-BCEA-8259B90D5563}" type="slidenum">
              <a:rPr lang="en-GB"/>
              <a:pPr>
                <a:defRPr/>
              </a:pPr>
              <a:t>‹#›</a:t>
            </a:fld>
            <a:endParaRPr lang="en-GB" dirty="0"/>
          </a:p>
        </p:txBody>
      </p:sp>
    </p:spTree>
    <p:extLst>
      <p:ext uri="{BB962C8B-B14F-4D97-AF65-F5344CB8AC3E}">
        <p14:creationId xmlns:p14="http://schemas.microsoft.com/office/powerpoint/2010/main" val="59594785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Date Placeholder 3"/>
          <p:cNvSpPr>
            <a:spLocks noGrp="1"/>
          </p:cNvSpPr>
          <p:nvPr>
            <p:ph type="dt" sz="half" idx="10"/>
          </p:nvPr>
        </p:nvSpPr>
        <p:spPr/>
        <p:txBody>
          <a:bodyPr/>
          <a:lstStyle>
            <a:lvl1pPr>
              <a:defRPr/>
            </a:lvl1pPr>
          </a:lstStyle>
          <a:p>
            <a:pPr>
              <a:defRPr/>
            </a:pPr>
            <a:fld id="{E9826DA4-EEAE-4825-BBDF-AE128687E654}" type="datetime1">
              <a:rPr lang="en-GB"/>
              <a:pPr>
                <a:defRPr/>
              </a:pPr>
              <a:t>11/10/2018</a:t>
            </a:fld>
            <a:endParaRPr lang="en-GB" dirty="0"/>
          </a:p>
        </p:txBody>
      </p:sp>
      <p:sp>
        <p:nvSpPr>
          <p:cNvPr id="6"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7" name="Slide Number Placeholder 5"/>
          <p:cNvSpPr>
            <a:spLocks noGrp="1"/>
          </p:cNvSpPr>
          <p:nvPr>
            <p:ph type="sldNum" sz="quarter" idx="12"/>
          </p:nvPr>
        </p:nvSpPr>
        <p:spPr/>
        <p:txBody>
          <a:bodyPr/>
          <a:lstStyle>
            <a:lvl1pPr>
              <a:defRPr/>
            </a:lvl1pPr>
          </a:lstStyle>
          <a:p>
            <a:pPr>
              <a:defRPr/>
            </a:pPr>
            <a:fld id="{4083470A-FDC7-478E-9402-18052FE2B957}" type="slidenum">
              <a:rPr lang="en-GB"/>
              <a:pPr>
                <a:defRPr/>
              </a:pPr>
              <a:t>‹#›</a:t>
            </a:fld>
            <a:endParaRPr lang="en-GB" dirty="0"/>
          </a:p>
        </p:txBody>
      </p:sp>
    </p:spTree>
    <p:extLst>
      <p:ext uri="{BB962C8B-B14F-4D97-AF65-F5344CB8AC3E}">
        <p14:creationId xmlns:p14="http://schemas.microsoft.com/office/powerpoint/2010/main" val="17287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38098AA1-E782-468B-A089-F47EAF90D145}" type="datetime1">
              <a:rPr lang="en-GB"/>
              <a:pPr>
                <a:defRPr/>
              </a:pPr>
              <a:t>11/10/2018</a:t>
            </a:fld>
            <a:endParaRPr lang="en-GB" dirty="0"/>
          </a:p>
        </p:txBody>
      </p:sp>
      <p:sp>
        <p:nvSpPr>
          <p:cNvPr id="8"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9" name="Slide Number Placeholder 5"/>
          <p:cNvSpPr>
            <a:spLocks noGrp="1"/>
          </p:cNvSpPr>
          <p:nvPr>
            <p:ph type="sldNum" sz="quarter" idx="12"/>
          </p:nvPr>
        </p:nvSpPr>
        <p:spPr/>
        <p:txBody>
          <a:bodyPr/>
          <a:lstStyle>
            <a:lvl1pPr>
              <a:defRPr/>
            </a:lvl1pPr>
          </a:lstStyle>
          <a:p>
            <a:pPr>
              <a:defRPr/>
            </a:pPr>
            <a:fld id="{FCE2D5B6-520B-40F5-A46D-BE37D225EB5C}" type="slidenum">
              <a:rPr lang="en-GB"/>
              <a:pPr>
                <a:defRPr/>
              </a:pPr>
              <a:t>‹#›</a:t>
            </a:fld>
            <a:endParaRPr lang="en-GB" dirty="0"/>
          </a:p>
        </p:txBody>
      </p:sp>
    </p:spTree>
    <p:extLst>
      <p:ext uri="{BB962C8B-B14F-4D97-AF65-F5344CB8AC3E}">
        <p14:creationId xmlns:p14="http://schemas.microsoft.com/office/powerpoint/2010/main" val="4156840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4FE3CACC-8962-425D-99C4-0F48D19CCC40}" type="datetime1">
              <a:rPr lang="en-GB"/>
              <a:pPr>
                <a:defRPr/>
              </a:pPr>
              <a:t>11/10/2018</a:t>
            </a:fld>
            <a:endParaRPr lang="en-GB"/>
          </a:p>
        </p:txBody>
      </p:sp>
      <p:sp>
        <p:nvSpPr>
          <p:cNvPr id="4" name="Footer Placeholder 4"/>
          <p:cNvSpPr>
            <a:spLocks noGrp="1"/>
          </p:cNvSpPr>
          <p:nvPr>
            <p:ph type="ftr" sz="quarter" idx="11"/>
          </p:nvPr>
        </p:nvSpPr>
        <p:spPr>
          <a:xfrm>
            <a:off x="3059113" y="6453188"/>
            <a:ext cx="2895600" cy="339725"/>
          </a:xfrm>
        </p:spPr>
        <p:txBody>
          <a:bodyPr/>
          <a:lstStyle>
            <a:lvl1pPr>
              <a:defRPr/>
            </a:lvl1pPr>
          </a:lstStyle>
          <a:p>
            <a:pPr>
              <a:defRPr/>
            </a:pPr>
            <a:r>
              <a:rPr lang="en-GB" sz="1400" dirty="0" smtClean="0"/>
              <a:t>Better Lung Health for All</a:t>
            </a:r>
          </a:p>
          <a:p>
            <a:pPr>
              <a:defRPr/>
            </a:pPr>
            <a:r>
              <a:rPr lang="en-GB" dirty="0" smtClean="0"/>
              <a:t>Copyright©2014 British Thoracic Society</a:t>
            </a:r>
            <a:endParaRPr lang="en-GB" dirty="0"/>
          </a:p>
        </p:txBody>
      </p:sp>
      <p:sp>
        <p:nvSpPr>
          <p:cNvPr id="5" name="Slide Number Placeholder 5"/>
          <p:cNvSpPr>
            <a:spLocks noGrp="1"/>
          </p:cNvSpPr>
          <p:nvPr>
            <p:ph type="sldNum" sz="quarter" idx="12"/>
          </p:nvPr>
        </p:nvSpPr>
        <p:spPr/>
        <p:txBody>
          <a:bodyPr/>
          <a:lstStyle>
            <a:lvl1pPr>
              <a:defRPr/>
            </a:lvl1pPr>
          </a:lstStyle>
          <a:p>
            <a:pPr>
              <a:defRPr/>
            </a:pPr>
            <a:fld id="{74CF0DE8-A3D3-468F-A415-7FF10867ECEF}" type="slidenum">
              <a:rPr lang="en-GB"/>
              <a:pPr>
                <a:defRPr/>
              </a:pPr>
              <a:t>‹#›</a:t>
            </a:fld>
            <a:endParaRPr lang="en-GB"/>
          </a:p>
        </p:txBody>
      </p:sp>
    </p:spTree>
    <p:extLst>
      <p:ext uri="{BB962C8B-B14F-4D97-AF65-F5344CB8AC3E}">
        <p14:creationId xmlns:p14="http://schemas.microsoft.com/office/powerpoint/2010/main" val="239186108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6857567D-DAA9-40AD-9BED-B4814C4CC33D}" type="datetime1">
              <a:rPr lang="en-GB"/>
              <a:pPr>
                <a:defRPr/>
              </a:pPr>
              <a:t>11/10/2018</a:t>
            </a:fld>
            <a:endParaRPr lang="en-GB" dirty="0"/>
          </a:p>
        </p:txBody>
      </p:sp>
      <p:sp>
        <p:nvSpPr>
          <p:cNvPr id="4"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5" name="Slide Number Placeholder 5"/>
          <p:cNvSpPr>
            <a:spLocks noGrp="1"/>
          </p:cNvSpPr>
          <p:nvPr>
            <p:ph type="sldNum" sz="quarter" idx="12"/>
          </p:nvPr>
        </p:nvSpPr>
        <p:spPr/>
        <p:txBody>
          <a:bodyPr/>
          <a:lstStyle>
            <a:lvl1pPr>
              <a:defRPr/>
            </a:lvl1pPr>
          </a:lstStyle>
          <a:p>
            <a:pPr>
              <a:defRPr/>
            </a:pPr>
            <a:fld id="{473CDD58-11EE-43C8-9B7D-22888D975BCC}" type="slidenum">
              <a:rPr lang="en-GB"/>
              <a:pPr>
                <a:defRPr/>
              </a:pPr>
              <a:t>‹#›</a:t>
            </a:fld>
            <a:endParaRPr lang="en-GB" dirty="0"/>
          </a:p>
        </p:txBody>
      </p:sp>
    </p:spTree>
    <p:extLst>
      <p:ext uri="{BB962C8B-B14F-4D97-AF65-F5344CB8AC3E}">
        <p14:creationId xmlns:p14="http://schemas.microsoft.com/office/powerpoint/2010/main" val="97159538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4BFE8AC-122A-4211-86AD-8BCD3CC2868F}" type="datetime1">
              <a:rPr lang="en-GB"/>
              <a:pPr>
                <a:defRPr/>
              </a:pPr>
              <a:t>11/10/2018</a:t>
            </a:fld>
            <a:endParaRPr lang="en-GB" dirty="0"/>
          </a:p>
        </p:txBody>
      </p:sp>
      <p:sp>
        <p:nvSpPr>
          <p:cNvPr id="3"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4" name="Slide Number Placeholder 5"/>
          <p:cNvSpPr>
            <a:spLocks noGrp="1"/>
          </p:cNvSpPr>
          <p:nvPr>
            <p:ph type="sldNum" sz="quarter" idx="12"/>
          </p:nvPr>
        </p:nvSpPr>
        <p:spPr/>
        <p:txBody>
          <a:bodyPr/>
          <a:lstStyle>
            <a:lvl1pPr>
              <a:defRPr/>
            </a:lvl1pPr>
          </a:lstStyle>
          <a:p>
            <a:pPr>
              <a:defRPr/>
            </a:pPr>
            <a:fld id="{2CEA644F-E1BD-444C-AED7-85A98035DA4A}" type="slidenum">
              <a:rPr lang="en-GB"/>
              <a:pPr>
                <a:defRPr/>
              </a:pPr>
              <a:t>‹#›</a:t>
            </a:fld>
            <a:endParaRPr lang="en-GB" dirty="0"/>
          </a:p>
        </p:txBody>
      </p:sp>
    </p:spTree>
    <p:extLst>
      <p:ext uri="{BB962C8B-B14F-4D97-AF65-F5344CB8AC3E}">
        <p14:creationId xmlns:p14="http://schemas.microsoft.com/office/powerpoint/2010/main" val="3575837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503F583-EB8F-48C4-8389-A3FBDCA005F3}" type="datetime1">
              <a:rPr lang="en-GB"/>
              <a:pPr>
                <a:defRPr/>
              </a:pPr>
              <a:t>11/10/2018</a:t>
            </a:fld>
            <a:endParaRPr lang="en-GB" dirty="0"/>
          </a:p>
        </p:txBody>
      </p:sp>
      <p:sp>
        <p:nvSpPr>
          <p:cNvPr id="6"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7" name="Slide Number Placeholder 5"/>
          <p:cNvSpPr>
            <a:spLocks noGrp="1"/>
          </p:cNvSpPr>
          <p:nvPr>
            <p:ph type="sldNum" sz="quarter" idx="12"/>
          </p:nvPr>
        </p:nvSpPr>
        <p:spPr/>
        <p:txBody>
          <a:bodyPr/>
          <a:lstStyle>
            <a:lvl1pPr>
              <a:defRPr/>
            </a:lvl1pPr>
          </a:lstStyle>
          <a:p>
            <a:pPr>
              <a:defRPr/>
            </a:pPr>
            <a:fld id="{41AA1F35-4D73-49F4-A999-34B70D871801}" type="slidenum">
              <a:rPr lang="en-GB"/>
              <a:pPr>
                <a:defRPr/>
              </a:pPr>
              <a:t>‹#›</a:t>
            </a:fld>
            <a:endParaRPr lang="en-GB" dirty="0"/>
          </a:p>
        </p:txBody>
      </p:sp>
    </p:spTree>
    <p:extLst>
      <p:ext uri="{BB962C8B-B14F-4D97-AF65-F5344CB8AC3E}">
        <p14:creationId xmlns:p14="http://schemas.microsoft.com/office/powerpoint/2010/main" val="2580739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0DC5BAA-443D-47DF-AE27-A06E37237D58}" type="datetime1">
              <a:rPr lang="en-GB"/>
              <a:pPr>
                <a:defRPr/>
              </a:pPr>
              <a:t>11/10/2018</a:t>
            </a:fld>
            <a:endParaRPr lang="en-GB" dirty="0"/>
          </a:p>
        </p:txBody>
      </p:sp>
      <p:sp>
        <p:nvSpPr>
          <p:cNvPr id="6"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7" name="Slide Number Placeholder 5"/>
          <p:cNvSpPr>
            <a:spLocks noGrp="1"/>
          </p:cNvSpPr>
          <p:nvPr>
            <p:ph type="sldNum" sz="quarter" idx="12"/>
          </p:nvPr>
        </p:nvSpPr>
        <p:spPr/>
        <p:txBody>
          <a:bodyPr/>
          <a:lstStyle>
            <a:lvl1pPr>
              <a:defRPr/>
            </a:lvl1pPr>
          </a:lstStyle>
          <a:p>
            <a:pPr>
              <a:defRPr/>
            </a:pPr>
            <a:fld id="{E91FDEFF-AB8E-4CE8-A32C-6FD3BCB1F80D}" type="slidenum">
              <a:rPr lang="en-GB"/>
              <a:pPr>
                <a:defRPr/>
              </a:pPr>
              <a:t>‹#›</a:t>
            </a:fld>
            <a:endParaRPr lang="en-GB" dirty="0"/>
          </a:p>
        </p:txBody>
      </p:sp>
    </p:spTree>
    <p:extLst>
      <p:ext uri="{BB962C8B-B14F-4D97-AF65-F5344CB8AC3E}">
        <p14:creationId xmlns:p14="http://schemas.microsoft.com/office/powerpoint/2010/main" val="1781080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958A3BAA-F6AC-43F0-B543-E4D001906576}" type="datetime1">
              <a:rPr lang="en-GB"/>
              <a:pPr>
                <a:defRPr/>
              </a:pPr>
              <a:t>11/10/2018</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EEB57083-435B-4FA8-949B-BADB192888C7}" type="slidenum">
              <a:rPr lang="en-GB"/>
              <a:pPr>
                <a:defRPr/>
              </a:pPr>
              <a:t>‹#›</a:t>
            </a:fld>
            <a:endParaRPr lang="en-GB" dirty="0"/>
          </a:p>
        </p:txBody>
      </p:sp>
    </p:spTree>
    <p:extLst>
      <p:ext uri="{BB962C8B-B14F-4D97-AF65-F5344CB8AC3E}">
        <p14:creationId xmlns:p14="http://schemas.microsoft.com/office/powerpoint/2010/main" val="2092626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122FA6D7-DCAA-413F-A3EA-62C671061E70}" type="datetime1">
              <a:rPr lang="en-GB"/>
              <a:pPr>
                <a:defRPr/>
              </a:pPr>
              <a:t>11/10/2018</a:t>
            </a:fld>
            <a:endParaRPr lang="en-GB" dirty="0"/>
          </a:p>
        </p:txBody>
      </p:sp>
      <p:sp>
        <p:nvSpPr>
          <p:cNvPr id="5"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13F95BC3-C304-4461-A6C4-6C5BDD90FF99}" type="slidenum">
              <a:rPr lang="en-GB"/>
              <a:pPr>
                <a:defRPr/>
              </a:pPr>
              <a:t>‹#›</a:t>
            </a:fld>
            <a:endParaRPr lang="en-GB" dirty="0"/>
          </a:p>
        </p:txBody>
      </p:sp>
    </p:spTree>
    <p:extLst>
      <p:ext uri="{BB962C8B-B14F-4D97-AF65-F5344CB8AC3E}">
        <p14:creationId xmlns:p14="http://schemas.microsoft.com/office/powerpoint/2010/main" val="34339577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hart Placeholder 2"/>
          <p:cNvSpPr>
            <a:spLocks noGrp="1"/>
          </p:cNvSpPr>
          <p:nvPr>
            <p:ph type="chart" idx="1"/>
          </p:nvPr>
        </p:nvSpPr>
        <p:spPr>
          <a:xfrm>
            <a:off x="457200" y="1600201"/>
            <a:ext cx="8229600" cy="4525963"/>
          </a:xfrm>
        </p:spPr>
        <p:txBody>
          <a:bodyPr>
            <a:normAutofit/>
          </a:bodyPr>
          <a:lstStyle/>
          <a:p>
            <a:pPr lvl="0"/>
            <a:endParaRPr lang="en-GB" noProof="0" dirty="0" smtClean="0"/>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CE24EB34-9698-4C5E-ADF8-E263FE3E19DA}" type="slidenum">
              <a:rPr lang="en-US"/>
              <a:pPr>
                <a:defRPr/>
              </a:pPr>
              <a:t>‹#›</a:t>
            </a:fld>
            <a:endParaRPr lang="en-US" dirty="0"/>
          </a:p>
        </p:txBody>
      </p:sp>
    </p:spTree>
    <p:extLst>
      <p:ext uri="{BB962C8B-B14F-4D97-AF65-F5344CB8AC3E}">
        <p14:creationId xmlns:p14="http://schemas.microsoft.com/office/powerpoint/2010/main" val="3052505203"/>
      </p:ext>
    </p:extLst>
  </p:cSld>
  <p:clrMapOvr>
    <a:masterClrMapping/>
  </p:clrMapOvr>
  <p:transition spd="slow">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CBA39BA-F4A3-43D1-9C79-E6E6F1BAC9D6}" type="datetimeFigureOut">
              <a:rPr lang="en-GB" smtClean="0"/>
              <a:t>11/10/2018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22304410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CBA39BA-F4A3-43D1-9C79-E6E6F1BAC9D6}" type="datetimeFigureOut">
              <a:rPr lang="en-GB" smtClean="0"/>
              <a:t>11/10/2018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523764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CBA39BA-F4A3-43D1-9C79-E6E6F1BAC9D6}" type="datetimeFigureOut">
              <a:rPr lang="en-GB" smtClean="0"/>
              <a:t>11/10/2018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19180103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CBA39BA-F4A3-43D1-9C79-E6E6F1BAC9D6}" type="datetimeFigureOut">
              <a:rPr lang="en-GB" smtClean="0"/>
              <a:t>11/10/2018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12069931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CBA39BA-F4A3-43D1-9C79-E6E6F1BAC9D6}" type="datetimeFigureOut">
              <a:rPr lang="en-GB" smtClean="0"/>
              <a:t>11/10/2018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354546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CBA39BA-F4A3-43D1-9C79-E6E6F1BAC9D6}" type="datetimeFigureOut">
              <a:rPr lang="en-GB" smtClean="0"/>
              <a:t>11/10/2018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25786804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BA39BA-F4A3-43D1-9C79-E6E6F1BAC9D6}" type="datetimeFigureOut">
              <a:rPr lang="en-GB" smtClean="0"/>
              <a:t>11/10/2018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28260337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BA39BA-F4A3-43D1-9C79-E6E6F1BAC9D6}" type="datetimeFigureOut">
              <a:rPr lang="en-GB" smtClean="0"/>
              <a:t>11/10/2018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13678011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BA39BA-F4A3-43D1-9C79-E6E6F1BAC9D6}" type="datetimeFigureOut">
              <a:rPr lang="en-GB" smtClean="0"/>
              <a:t>11/10/2018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6040046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CBA39BA-F4A3-43D1-9C79-E6E6F1BAC9D6}" type="datetimeFigureOut">
              <a:rPr lang="en-GB" smtClean="0"/>
              <a:t>11/10/2018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37789167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CBA39BA-F4A3-43D1-9C79-E6E6F1BAC9D6}" type="datetimeFigureOut">
              <a:rPr lang="en-GB" smtClean="0"/>
              <a:t>11/10/2018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80930A-A693-4A2F-ABF4-178936419B60}" type="slidenum">
              <a:rPr lang="en-GB" smtClean="0"/>
              <a:t>‹#›</a:t>
            </a:fld>
            <a:endParaRPr lang="en-GB"/>
          </a:p>
        </p:txBody>
      </p:sp>
    </p:spTree>
    <p:extLst>
      <p:ext uri="{BB962C8B-B14F-4D97-AF65-F5344CB8AC3E}">
        <p14:creationId xmlns:p14="http://schemas.microsoft.com/office/powerpoint/2010/main" val="39907246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B6E6E066-4D34-476F-A2BC-EA2005A2C797}" type="datetime1">
              <a:rPr lang="en-GB"/>
              <a:pPr>
                <a:defRPr/>
              </a:pPr>
              <a:t>11/10/2018</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C16CA039-A7F8-4E7D-B71E-A789E8B42C1B}" type="slidenum">
              <a:rPr lang="en-GB"/>
              <a:pPr>
                <a:defRPr/>
              </a:pPr>
              <a:t>‹#›</a:t>
            </a:fld>
            <a:endParaRPr lang="en-GB"/>
          </a:p>
        </p:txBody>
      </p:sp>
    </p:spTree>
    <p:extLst>
      <p:ext uri="{BB962C8B-B14F-4D97-AF65-F5344CB8AC3E}">
        <p14:creationId xmlns:p14="http://schemas.microsoft.com/office/powerpoint/2010/main" val="31619943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A8E5FFA-67A2-4E0C-A3CC-B1881B796AA9}" type="datetime1">
              <a:rPr lang="en-GB"/>
              <a:pPr>
                <a:defRPr/>
              </a:pPr>
              <a:t>11/10/2018</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292CEF4F-32E5-4CE9-8380-C91D18D059AC}" type="slidenum">
              <a:rPr lang="en-GB"/>
              <a:pPr>
                <a:defRPr/>
              </a:pPr>
              <a:t>‹#›</a:t>
            </a:fld>
            <a:endParaRPr lang="en-GB"/>
          </a:p>
        </p:txBody>
      </p:sp>
    </p:spTree>
    <p:extLst>
      <p:ext uri="{BB962C8B-B14F-4D97-AF65-F5344CB8AC3E}">
        <p14:creationId xmlns:p14="http://schemas.microsoft.com/office/powerpoint/2010/main" val="6861792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A08A15F-78D7-4FB3-811D-70736122F4F9}" type="datetime1">
              <a:rPr lang="en-GB"/>
              <a:pPr>
                <a:defRPr/>
              </a:pPr>
              <a:t>11/10/2018</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77A9F352-A20C-4C6A-8A06-1F6E94BCD9AB}" type="slidenum">
              <a:rPr lang="en-GB"/>
              <a:pPr>
                <a:defRPr/>
              </a:pPr>
              <a:t>‹#›</a:t>
            </a:fld>
            <a:endParaRPr lang="en-GB"/>
          </a:p>
        </p:txBody>
      </p:sp>
    </p:spTree>
    <p:extLst>
      <p:ext uri="{BB962C8B-B14F-4D97-AF65-F5344CB8AC3E}">
        <p14:creationId xmlns:p14="http://schemas.microsoft.com/office/powerpoint/2010/main" val="4033157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AF30E166-A433-4CD7-B74A-00AF97931CE0}" type="datetime1">
              <a:rPr lang="en-GB"/>
              <a:pPr>
                <a:defRPr/>
              </a:pPr>
              <a:t>11/10/2018</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7" name="Slide Number Placeholder 5"/>
          <p:cNvSpPr>
            <a:spLocks noGrp="1"/>
          </p:cNvSpPr>
          <p:nvPr>
            <p:ph type="sldNum" sz="quarter" idx="12"/>
          </p:nvPr>
        </p:nvSpPr>
        <p:spPr/>
        <p:txBody>
          <a:bodyPr/>
          <a:lstStyle>
            <a:lvl1pPr>
              <a:defRPr/>
            </a:lvl1pPr>
          </a:lstStyle>
          <a:p>
            <a:pPr>
              <a:defRPr/>
            </a:pPr>
            <a:fld id="{7CBCFF83-797B-457A-BF44-7A79B53CE9DF}" type="slidenum">
              <a:rPr lang="en-GB"/>
              <a:pPr>
                <a:defRPr/>
              </a:pPr>
              <a:t>‹#›</a:t>
            </a:fld>
            <a:endParaRPr lang="en-GB"/>
          </a:p>
        </p:txBody>
      </p:sp>
    </p:spTree>
    <p:extLst>
      <p:ext uri="{BB962C8B-B14F-4D97-AF65-F5344CB8AC3E}">
        <p14:creationId xmlns:p14="http://schemas.microsoft.com/office/powerpoint/2010/main" val="39258544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59F3CDE7-75F0-4C83-B5DE-0B1FDCB49860}" type="datetime1">
              <a:rPr lang="en-GB"/>
              <a:pPr>
                <a:defRPr/>
              </a:pPr>
              <a:t>11/10/2018</a:t>
            </a:fld>
            <a:endParaRPr lang="en-GB"/>
          </a:p>
        </p:txBody>
      </p:sp>
      <p:sp>
        <p:nvSpPr>
          <p:cNvPr id="8"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9" name="Slide Number Placeholder 5"/>
          <p:cNvSpPr>
            <a:spLocks noGrp="1"/>
          </p:cNvSpPr>
          <p:nvPr>
            <p:ph type="sldNum" sz="quarter" idx="12"/>
          </p:nvPr>
        </p:nvSpPr>
        <p:spPr/>
        <p:txBody>
          <a:bodyPr/>
          <a:lstStyle>
            <a:lvl1pPr>
              <a:defRPr/>
            </a:lvl1pPr>
          </a:lstStyle>
          <a:p>
            <a:pPr>
              <a:defRPr/>
            </a:pPr>
            <a:fld id="{8F592EDB-4BE0-4CAF-82CC-41C43AE6843D}" type="slidenum">
              <a:rPr lang="en-GB"/>
              <a:pPr>
                <a:defRPr/>
              </a:pPr>
              <a:t>‹#›</a:t>
            </a:fld>
            <a:endParaRPr lang="en-GB"/>
          </a:p>
        </p:txBody>
      </p:sp>
    </p:spTree>
    <p:extLst>
      <p:ext uri="{BB962C8B-B14F-4D97-AF65-F5344CB8AC3E}">
        <p14:creationId xmlns:p14="http://schemas.microsoft.com/office/powerpoint/2010/main" val="428244813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E7809D-B403-4CB2-8945-96D4D03552A6}" type="datetime1">
              <a:rPr lang="en-GB"/>
              <a:pPr>
                <a:defRPr/>
              </a:pPr>
              <a:t>11/10/2018</a:t>
            </a:fld>
            <a:endParaRPr lang="en-GB"/>
          </a:p>
        </p:txBody>
      </p:sp>
      <p:sp>
        <p:nvSpPr>
          <p:cNvPr id="4"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5" name="Slide Number Placeholder 5"/>
          <p:cNvSpPr>
            <a:spLocks noGrp="1"/>
          </p:cNvSpPr>
          <p:nvPr>
            <p:ph type="sldNum" sz="quarter" idx="12"/>
          </p:nvPr>
        </p:nvSpPr>
        <p:spPr/>
        <p:txBody>
          <a:bodyPr/>
          <a:lstStyle>
            <a:lvl1pPr>
              <a:defRPr/>
            </a:lvl1pPr>
          </a:lstStyle>
          <a:p>
            <a:pPr>
              <a:defRPr/>
            </a:pPr>
            <a:fld id="{8DE71504-CF1D-475A-B136-7A706A1565C7}" type="slidenum">
              <a:rPr lang="en-GB"/>
              <a:pPr>
                <a:defRPr/>
              </a:pPr>
              <a:t>‹#›</a:t>
            </a:fld>
            <a:endParaRPr lang="en-GB"/>
          </a:p>
        </p:txBody>
      </p:sp>
    </p:spTree>
    <p:extLst>
      <p:ext uri="{BB962C8B-B14F-4D97-AF65-F5344CB8AC3E}">
        <p14:creationId xmlns:p14="http://schemas.microsoft.com/office/powerpoint/2010/main" val="8835113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AE1C918-4100-460F-9917-3CD93A07614F}" type="datetime1">
              <a:rPr lang="en-GB"/>
              <a:pPr>
                <a:defRPr/>
              </a:pPr>
              <a:t>11/10/2018</a:t>
            </a:fld>
            <a:endParaRPr lang="en-GB"/>
          </a:p>
        </p:txBody>
      </p:sp>
      <p:sp>
        <p:nvSpPr>
          <p:cNvPr id="3"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4" name="Slide Number Placeholder 5"/>
          <p:cNvSpPr>
            <a:spLocks noGrp="1"/>
          </p:cNvSpPr>
          <p:nvPr>
            <p:ph type="sldNum" sz="quarter" idx="12"/>
          </p:nvPr>
        </p:nvSpPr>
        <p:spPr/>
        <p:txBody>
          <a:bodyPr/>
          <a:lstStyle>
            <a:lvl1pPr>
              <a:defRPr/>
            </a:lvl1pPr>
          </a:lstStyle>
          <a:p>
            <a:pPr>
              <a:defRPr/>
            </a:pPr>
            <a:fld id="{F792CBB2-C875-401A-8C0C-3169A8C185B4}" type="slidenum">
              <a:rPr lang="en-GB"/>
              <a:pPr>
                <a:defRPr/>
              </a:pPr>
              <a:t>‹#›</a:t>
            </a:fld>
            <a:endParaRPr lang="en-GB"/>
          </a:p>
        </p:txBody>
      </p:sp>
    </p:spTree>
    <p:extLst>
      <p:ext uri="{BB962C8B-B14F-4D97-AF65-F5344CB8AC3E}">
        <p14:creationId xmlns:p14="http://schemas.microsoft.com/office/powerpoint/2010/main" val="2237412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90255DC-E486-4A9A-8C0F-DFF11FCD439E}" type="datetime1">
              <a:rPr lang="en-GB"/>
              <a:pPr>
                <a:defRPr/>
              </a:pPr>
              <a:t>11/10/2018</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7" name="Slide Number Placeholder 5"/>
          <p:cNvSpPr>
            <a:spLocks noGrp="1"/>
          </p:cNvSpPr>
          <p:nvPr>
            <p:ph type="sldNum" sz="quarter" idx="12"/>
          </p:nvPr>
        </p:nvSpPr>
        <p:spPr/>
        <p:txBody>
          <a:bodyPr/>
          <a:lstStyle>
            <a:lvl1pPr>
              <a:defRPr/>
            </a:lvl1pPr>
          </a:lstStyle>
          <a:p>
            <a:pPr>
              <a:defRPr/>
            </a:pPr>
            <a:fld id="{6019AAD8-F606-42A5-B34F-0FE7D986A04E}" type="slidenum">
              <a:rPr lang="en-GB"/>
              <a:pPr>
                <a:defRPr/>
              </a:pPr>
              <a:t>‹#›</a:t>
            </a:fld>
            <a:endParaRPr lang="en-GB"/>
          </a:p>
        </p:txBody>
      </p:sp>
    </p:spTree>
    <p:extLst>
      <p:ext uri="{BB962C8B-B14F-4D97-AF65-F5344CB8AC3E}">
        <p14:creationId xmlns:p14="http://schemas.microsoft.com/office/powerpoint/2010/main" val="9914402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54DBE21-982D-49FB-A097-38320DEEFB56}" type="datetime1">
              <a:rPr lang="en-GB"/>
              <a:pPr>
                <a:defRPr/>
              </a:pPr>
              <a:t>11/10/2018</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7" name="Slide Number Placeholder 5"/>
          <p:cNvSpPr>
            <a:spLocks noGrp="1"/>
          </p:cNvSpPr>
          <p:nvPr>
            <p:ph type="sldNum" sz="quarter" idx="12"/>
          </p:nvPr>
        </p:nvSpPr>
        <p:spPr/>
        <p:txBody>
          <a:bodyPr/>
          <a:lstStyle>
            <a:lvl1pPr>
              <a:defRPr/>
            </a:lvl1pPr>
          </a:lstStyle>
          <a:p>
            <a:pPr>
              <a:defRPr/>
            </a:pPr>
            <a:fld id="{9849AA1A-F7C2-48F8-8DC1-6A2CCE492A64}" type="slidenum">
              <a:rPr lang="en-GB"/>
              <a:pPr>
                <a:defRPr/>
              </a:pPr>
              <a:t>‹#›</a:t>
            </a:fld>
            <a:endParaRPr lang="en-GB"/>
          </a:p>
        </p:txBody>
      </p:sp>
    </p:spTree>
    <p:extLst>
      <p:ext uri="{BB962C8B-B14F-4D97-AF65-F5344CB8AC3E}">
        <p14:creationId xmlns:p14="http://schemas.microsoft.com/office/powerpoint/2010/main" val="19741228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F7EFB38C-9E9C-4F62-B2F7-C00C6667BC41}" type="datetime1">
              <a:rPr lang="en-GB"/>
              <a:pPr>
                <a:defRPr/>
              </a:pPr>
              <a:t>11/10/2018</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857DC9B2-8B69-49B9-9FEE-C994F7020F5E}" type="slidenum">
              <a:rPr lang="en-GB"/>
              <a:pPr>
                <a:defRPr/>
              </a:pPr>
              <a:t>‹#›</a:t>
            </a:fld>
            <a:endParaRPr lang="en-GB"/>
          </a:p>
        </p:txBody>
      </p:sp>
    </p:spTree>
    <p:extLst>
      <p:ext uri="{BB962C8B-B14F-4D97-AF65-F5344CB8AC3E}">
        <p14:creationId xmlns:p14="http://schemas.microsoft.com/office/powerpoint/2010/main" val="394411426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4056A05D-AAE3-4CE3-AAED-26979B1E6043}" type="datetime1">
              <a:rPr lang="en-GB"/>
              <a:pPr>
                <a:defRPr/>
              </a:pPr>
              <a:t>11/10/2018</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6" name="Slide Number Placeholder 5"/>
          <p:cNvSpPr>
            <a:spLocks noGrp="1"/>
          </p:cNvSpPr>
          <p:nvPr>
            <p:ph type="sldNum" sz="quarter" idx="12"/>
          </p:nvPr>
        </p:nvSpPr>
        <p:spPr/>
        <p:txBody>
          <a:bodyPr/>
          <a:lstStyle>
            <a:lvl1pPr>
              <a:defRPr/>
            </a:lvl1pPr>
          </a:lstStyle>
          <a:p>
            <a:pPr>
              <a:defRPr/>
            </a:pPr>
            <a:fld id="{C4A8DB7E-F535-4B3A-B77A-D731D03C62F2}" type="slidenum">
              <a:rPr lang="en-GB"/>
              <a:pPr>
                <a:defRPr/>
              </a:pPr>
              <a:t>‹#›</a:t>
            </a:fld>
            <a:endParaRPr lang="en-GB"/>
          </a:p>
        </p:txBody>
      </p:sp>
    </p:spTree>
    <p:extLst>
      <p:ext uri="{BB962C8B-B14F-4D97-AF65-F5344CB8AC3E}">
        <p14:creationId xmlns:p14="http://schemas.microsoft.com/office/powerpoint/2010/main" val="72587662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543E2EAB-FCD1-4C5D-8A49-188F9EFFB934}" type="datetime1">
              <a:rPr lang="en-GB"/>
              <a:pPr>
                <a:defRPr/>
              </a:pPr>
              <a:t>11/10/2018</a:t>
            </a:fld>
            <a:endParaRPr lang="en-GB"/>
          </a:p>
        </p:txBody>
      </p:sp>
      <p:sp>
        <p:nvSpPr>
          <p:cNvPr id="4" name="Footer Placeholder 4"/>
          <p:cNvSpPr>
            <a:spLocks noGrp="1"/>
          </p:cNvSpPr>
          <p:nvPr>
            <p:ph type="ftr" sz="quarter" idx="11"/>
          </p:nvPr>
        </p:nvSpPr>
        <p:spPr/>
        <p:txBody>
          <a:bodyPr/>
          <a:lstStyle>
            <a:lvl1pPr>
              <a:defRPr/>
            </a:lvl1pPr>
          </a:lstStyle>
          <a:p>
            <a:pPr>
              <a:defRPr/>
            </a:pPr>
            <a:r>
              <a:rPr lang="en-GB"/>
              <a:t>Copyright©2014 British Thoracic Society</a:t>
            </a:r>
          </a:p>
        </p:txBody>
      </p:sp>
      <p:sp>
        <p:nvSpPr>
          <p:cNvPr id="5" name="Slide Number Placeholder 5"/>
          <p:cNvSpPr>
            <a:spLocks noGrp="1"/>
          </p:cNvSpPr>
          <p:nvPr>
            <p:ph type="sldNum" sz="quarter" idx="12"/>
          </p:nvPr>
        </p:nvSpPr>
        <p:spPr/>
        <p:txBody>
          <a:bodyPr/>
          <a:lstStyle>
            <a:lvl1pPr>
              <a:defRPr/>
            </a:lvl1pPr>
          </a:lstStyle>
          <a:p>
            <a:pPr>
              <a:defRPr/>
            </a:pPr>
            <a:fld id="{1D268CC5-A2CB-427B-AEB7-8CAA6AB227B6}" type="slidenum">
              <a:rPr lang="en-GB"/>
              <a:pPr>
                <a:defRPr/>
              </a:pPr>
              <a:t>‹#›</a:t>
            </a:fld>
            <a:endParaRPr lang="en-GB"/>
          </a:p>
        </p:txBody>
      </p:sp>
    </p:spTree>
    <p:extLst>
      <p:ext uri="{BB962C8B-B14F-4D97-AF65-F5344CB8AC3E}">
        <p14:creationId xmlns:p14="http://schemas.microsoft.com/office/powerpoint/2010/main" val="697988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34480" y="1748062"/>
            <a:ext cx="8229600" cy="3836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endParaRPr lang="en-GB" altLang="en-US" dirty="0"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58E15BC1-27FC-4534-B2C1-74BEFE557118}" type="datetime1">
              <a:rPr lang="en-GB"/>
              <a:pPr>
                <a:defRPr/>
              </a:pPr>
              <a:t>11/10/2018</a:t>
            </a:fld>
            <a:endParaRPr lang="en-GB" dirty="0"/>
          </a:p>
        </p:txBody>
      </p:sp>
      <p:sp>
        <p:nvSpPr>
          <p:cNvPr id="5" name="Footer Placeholder 4"/>
          <p:cNvSpPr>
            <a:spLocks noGrp="1"/>
          </p:cNvSpPr>
          <p:nvPr>
            <p:ph type="ftr" sz="quarter" idx="3"/>
          </p:nvPr>
        </p:nvSpPr>
        <p:spPr>
          <a:xfrm>
            <a:off x="2137012" y="5991225"/>
            <a:ext cx="4824536" cy="730250"/>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r>
              <a:rPr lang="en-GB" sz="2800" i="1" dirty="0" smtClean="0"/>
              <a:t>Better Lung Health for All</a:t>
            </a:r>
          </a:p>
          <a:p>
            <a:pPr>
              <a:defRPr/>
            </a:pPr>
            <a:r>
              <a:rPr lang="en-GB" dirty="0" smtClean="0"/>
              <a:t>Copyright©2014 British Thoracic Society</a:t>
            </a:r>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7FA10F11-00B7-430E-8D8F-66B2CF7037CD}" type="slidenum">
              <a:rPr lang="en-GB"/>
              <a:pPr>
                <a:defRPr/>
              </a:pPr>
              <a:t>‹#›</a:t>
            </a:fld>
            <a:endParaRPr lang="en-GB" dirty="0"/>
          </a:p>
        </p:txBody>
      </p:sp>
      <p:sp>
        <p:nvSpPr>
          <p:cNvPr id="7" name="Footer Placeholder 4"/>
          <p:cNvSpPr txBox="1">
            <a:spLocks/>
          </p:cNvSpPr>
          <p:nvPr userDrawn="1"/>
        </p:nvSpPr>
        <p:spPr>
          <a:xfrm>
            <a:off x="2268538" y="6356350"/>
            <a:ext cx="4751387" cy="365125"/>
          </a:xfrm>
          <a:prstGeom prst="rect">
            <a:avLst/>
          </a:prstGeom>
        </p:spPr>
        <p:txBody>
          <a:bodyPr anchor="ctr"/>
          <a:lstStyle>
            <a:lvl1pPr algn="ctr" fontAlgn="auto">
              <a:spcBef>
                <a:spcPts val="0"/>
              </a:spcBef>
              <a:spcAft>
                <a:spcPts val="0"/>
              </a:spcAft>
              <a:defRPr sz="2800" i="1" dirty="0" smtClean="0">
                <a:solidFill>
                  <a:srgbClr val="595959"/>
                </a:solidFill>
                <a:latin typeface="+mn-lt"/>
              </a:defRPr>
            </a:lvl1pPr>
          </a:lstStyle>
          <a:p>
            <a:pPr>
              <a:defRPr/>
            </a:pPr>
            <a:endParaRPr lang="en-US"/>
          </a:p>
        </p:txBody>
      </p:sp>
      <p:pic>
        <p:nvPicPr>
          <p:cNvPr id="1032" name="Picture 1"/>
          <p:cNvPicPr>
            <a:picLocks noChangeAspect="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4716463" y="0"/>
            <a:ext cx="3959225"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468313" y="260350"/>
            <a:ext cx="930275"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4196" r:id="rId1"/>
    <p:sldLayoutId id="2147484218" r:id="rId2"/>
    <p:sldLayoutId id="2147484197" r:id="rId3"/>
    <p:sldLayoutId id="2147484198" r:id="rId4"/>
    <p:sldLayoutId id="2147484199" r:id="rId5"/>
    <p:sldLayoutId id="2147484219" r:id="rId6"/>
    <p:sldLayoutId id="2147484200" r:id="rId7"/>
    <p:sldLayoutId id="2147484201" r:id="rId8"/>
    <p:sldLayoutId id="2147484202" r:id="rId9"/>
    <p:sldLayoutId id="2147484203" r:id="rId10"/>
    <p:sldLayoutId id="2147484204" r:id="rId11"/>
    <p:sldLayoutId id="2147484205" r:id="rId12"/>
    <p:sldLayoutId id="2147484220" r:id="rId13"/>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BA39BA-F4A3-43D1-9C79-E6E6F1BAC9D6}" type="datetimeFigureOut">
              <a:rPr lang="en-GB" smtClean="0"/>
              <a:t>11/10/2018</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80930A-A693-4A2F-ABF4-178936419B60}" type="slidenum">
              <a:rPr lang="en-GB" smtClean="0"/>
              <a:t>‹#›</a:t>
            </a:fld>
            <a:endParaRPr lang="en-GB"/>
          </a:p>
        </p:txBody>
      </p:sp>
    </p:spTree>
    <p:extLst>
      <p:ext uri="{BB962C8B-B14F-4D97-AF65-F5344CB8AC3E}">
        <p14:creationId xmlns:p14="http://schemas.microsoft.com/office/powerpoint/2010/main" val="2277099791"/>
      </p:ext>
    </p:extLst>
  </p:cSld>
  <p:clrMap bg1="lt1" tx1="dk1" bg2="lt2" tx2="dk2" accent1="accent1" accent2="accent2" accent3="accent3" accent4="accent4" accent5="accent5" accent6="accent6" hlink="hlink" folHlink="folHlink"/>
  <p:sldLayoutIdLst>
    <p:sldLayoutId id="2147484222" r:id="rId1"/>
    <p:sldLayoutId id="2147484223" r:id="rId2"/>
    <p:sldLayoutId id="2147484224" r:id="rId3"/>
    <p:sldLayoutId id="2147484225" r:id="rId4"/>
    <p:sldLayoutId id="2147484226" r:id="rId5"/>
    <p:sldLayoutId id="2147484227" r:id="rId6"/>
    <p:sldLayoutId id="2147484228" r:id="rId7"/>
    <p:sldLayoutId id="2147484229" r:id="rId8"/>
    <p:sldLayoutId id="2147484230" r:id="rId9"/>
    <p:sldLayoutId id="2147484231" r:id="rId10"/>
    <p:sldLayoutId id="2147484232"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DF5EC7D5-9048-4A9B-AC1A-E9D0C84D7733}" type="datetime1">
              <a:rPr lang="en-GB"/>
              <a:pPr>
                <a:defRPr/>
              </a:pPr>
              <a:t>11/10/2018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r>
              <a:rPr lang="en-GB"/>
              <a:t>Copyright©2014 British Thoracic Society</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8FCD91A8-7EAB-4CC3-8911-57CC87AE2A83}"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4206" r:id="rId1"/>
    <p:sldLayoutId id="2147484207" r:id="rId2"/>
    <p:sldLayoutId id="2147484208" r:id="rId3"/>
    <p:sldLayoutId id="2147484209" r:id="rId4"/>
    <p:sldLayoutId id="2147484210" r:id="rId5"/>
    <p:sldLayoutId id="2147484211" r:id="rId6"/>
    <p:sldLayoutId id="2147484212" r:id="rId7"/>
    <p:sldLayoutId id="2147484213" r:id="rId8"/>
    <p:sldLayoutId id="2147484214" r:id="rId9"/>
    <p:sldLayoutId id="2147484215" r:id="rId10"/>
    <p:sldLayoutId id="2147484216" r:id="rId11"/>
    <p:sldLayoutId id="2147484217"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image" Target="../media/image9.png"/><Relationship Id="rId5" Type="http://schemas.openxmlformats.org/officeDocument/2006/relationships/oleObject" Target="../embeddings/Microsoft_Excel_97-2003_Worksheet1.xls"/><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hyperlink" Target="http://www.smokinginengland.info/" TargetMode="External"/><Relationship Id="rId2" Type="http://schemas.openxmlformats.org/officeDocument/2006/relationships/slideLayout" Target="../slideLayouts/slideLayout13.xml"/><Relationship Id="rId1" Type="http://schemas.openxmlformats.org/officeDocument/2006/relationships/vmlDrawing" Target="../drawings/vmlDrawing2.vml"/><Relationship Id="rId6" Type="http://schemas.openxmlformats.org/officeDocument/2006/relationships/image" Target="../media/image10.png"/><Relationship Id="rId5" Type="http://schemas.openxmlformats.org/officeDocument/2006/relationships/oleObject" Target="../embeddings/Microsoft_Excel_97-2003_Worksheet2.xls"/><Relationship Id="rId4"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ncsct.co.uk/"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nice.org.uk/guidance/lifestyle-and-wellbeing/smoking-and-tobacco" TargetMode="External"/><Relationship Id="rId7" Type="http://schemas.openxmlformats.org/officeDocument/2006/relationships/hyperlink" Target="http://www.nhs.uk/livewell/smoking/Pages/stopsmokingnewhome.aspx"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www.nhs.uk/smokefree" TargetMode="External"/><Relationship Id="rId5" Type="http://schemas.openxmlformats.org/officeDocument/2006/relationships/hyperlink" Target="http://www.ash.org.uk/" TargetMode="External"/><Relationship Id="rId4" Type="http://schemas.openxmlformats.org/officeDocument/2006/relationships/hyperlink" Target="http://www.ncsct.co.uk/"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rcplondon.ac.uk/topics/tobacco" TargetMode="External"/><Relationship Id="rId7" Type="http://schemas.openxmlformats.org/officeDocument/2006/relationships/hyperlink" Target="https://www.gov.uk/government/publications/healthy-lives-healthy-people-our-strategy-for-public-health-in-england"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s://www.gov.uk/government/publications/a-white-paper-on-tobacco" TargetMode="External"/><Relationship Id="rId5" Type="http://schemas.openxmlformats.org/officeDocument/2006/relationships/hyperlink" Target="http://www.ash.org.uk/current-policy-issues/smoking-still-kills" TargetMode="External"/><Relationship Id="rId4" Type="http://schemas.openxmlformats.org/officeDocument/2006/relationships/hyperlink" Target="https://www.brit-thoracic.org.uk/clinical-information/smoking-cessation/"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168400" y="4046295"/>
            <a:ext cx="6588125" cy="1830978"/>
          </a:xfrm>
        </p:spPr>
        <p:txBody>
          <a:bodyPr/>
          <a:lstStyle/>
          <a:p>
            <a:pPr eaLnBrk="1" hangingPunct="1"/>
            <a:r>
              <a:rPr lang="en-GB" altLang="en-US" sz="2400" dirty="0" smtClean="0"/>
              <a:t/>
            </a:r>
            <a:br>
              <a:rPr lang="en-GB" altLang="en-US" sz="2400" dirty="0" smtClean="0"/>
            </a:br>
            <a:r>
              <a:rPr lang="en-GB" altLang="en-US" sz="2800" dirty="0" smtClean="0">
                <a:latin typeface="+mn-lt"/>
                <a:cs typeface="Arial" charset="0"/>
              </a:rPr>
              <a:t>British Thoracic Society </a:t>
            </a:r>
            <a:br>
              <a:rPr lang="en-GB" altLang="en-US" sz="2800" dirty="0" smtClean="0">
                <a:latin typeface="+mn-lt"/>
                <a:cs typeface="Arial" charset="0"/>
              </a:rPr>
            </a:br>
            <a:r>
              <a:rPr lang="en-GB" altLang="en-US" sz="2800" dirty="0" smtClean="0">
                <a:latin typeface="+mn-lt"/>
                <a:cs typeface="Arial" charset="0"/>
              </a:rPr>
              <a:t>Tobacco Specialist Advisory Group</a:t>
            </a:r>
            <a:br>
              <a:rPr lang="en-GB" altLang="en-US" sz="2800" dirty="0" smtClean="0">
                <a:latin typeface="+mn-lt"/>
                <a:cs typeface="Arial" charset="0"/>
              </a:rPr>
            </a:br>
            <a:r>
              <a:rPr lang="en-GB" altLang="en-US" sz="2800" dirty="0" smtClean="0">
                <a:latin typeface="+mn-lt"/>
                <a:cs typeface="Arial" charset="0"/>
              </a:rPr>
              <a:t>December 2014 </a:t>
            </a:r>
            <a:br>
              <a:rPr lang="en-GB" altLang="en-US" sz="2800" dirty="0" smtClean="0">
                <a:latin typeface="+mn-lt"/>
                <a:cs typeface="Arial" charset="0"/>
              </a:rPr>
            </a:br>
            <a:r>
              <a:rPr lang="en-GB" altLang="en-US" sz="2800" i="1" dirty="0" smtClean="0">
                <a:latin typeface="+mn-lt"/>
                <a:cs typeface="Arial" charset="0"/>
              </a:rPr>
              <a:t>(updated March 2016)</a:t>
            </a:r>
            <a:br>
              <a:rPr lang="en-GB" altLang="en-US" sz="2800" i="1" dirty="0" smtClean="0">
                <a:latin typeface="+mn-lt"/>
                <a:cs typeface="Arial" charset="0"/>
              </a:rPr>
            </a:br>
            <a:endParaRPr lang="en-US" altLang="en-US" sz="2800" i="1" dirty="0" smtClean="0">
              <a:latin typeface="+mn-lt"/>
              <a:cs typeface="Arial" charset="0"/>
            </a:endParaRPr>
          </a:p>
        </p:txBody>
      </p:sp>
      <p:sp>
        <p:nvSpPr>
          <p:cNvPr id="3" name="TextBox 2"/>
          <p:cNvSpPr txBox="1"/>
          <p:nvPr/>
        </p:nvSpPr>
        <p:spPr>
          <a:xfrm>
            <a:off x="755576" y="1415425"/>
            <a:ext cx="7488237" cy="2554545"/>
          </a:xfrm>
          <a:prstGeom prst="rect">
            <a:avLst/>
          </a:prstGeom>
          <a:noFill/>
        </p:spPr>
        <p:txBody>
          <a:bodyPr>
            <a:spAutoFit/>
          </a:bodyPr>
          <a:lstStyle/>
          <a:p>
            <a:pPr algn="ctr">
              <a:defRPr/>
            </a:pPr>
            <a:r>
              <a:rPr lang="en-GB" altLang="en-US" sz="4000" dirty="0">
                <a:solidFill>
                  <a:schemeClr val="tx2"/>
                </a:solidFill>
                <a:latin typeface="+mn-lt"/>
                <a:ea typeface="+mj-ea"/>
                <a:cs typeface="Arial" panose="020B0604020202020204" pitchFamily="34" charset="0"/>
              </a:rPr>
              <a:t>Stopping </a:t>
            </a:r>
            <a:r>
              <a:rPr lang="en-GB" altLang="en-US" sz="4000" dirty="0" smtClean="0">
                <a:solidFill>
                  <a:schemeClr val="tx2"/>
                </a:solidFill>
                <a:latin typeface="+mn-lt"/>
                <a:ea typeface="+mj-ea"/>
                <a:cs typeface="Arial" panose="020B0604020202020204" pitchFamily="34" charset="0"/>
              </a:rPr>
              <a:t>Smoking</a:t>
            </a:r>
            <a:endParaRPr lang="en-GB" altLang="en-US" sz="4000" dirty="0">
              <a:solidFill>
                <a:schemeClr val="tx2"/>
              </a:solidFill>
              <a:latin typeface="+mn-lt"/>
              <a:ea typeface="+mj-ea"/>
              <a:cs typeface="Arial" panose="020B0604020202020204" pitchFamily="34" charset="0"/>
            </a:endParaRPr>
          </a:p>
          <a:p>
            <a:pPr algn="ctr">
              <a:defRPr/>
            </a:pPr>
            <a:r>
              <a:rPr lang="en-GB" altLang="en-US" sz="4000" dirty="0">
                <a:solidFill>
                  <a:schemeClr val="tx2"/>
                </a:solidFill>
                <a:latin typeface="+mn-lt"/>
                <a:ea typeface="+mj-ea"/>
                <a:cs typeface="Arial" panose="020B0604020202020204" pitchFamily="34" charset="0"/>
              </a:rPr>
              <a:t>What health professionals should know and how to encourage smokers to quit</a:t>
            </a:r>
            <a:endParaRPr lang="en-GB" sz="4000" dirty="0">
              <a:solidFill>
                <a:schemeClr val="tx2"/>
              </a:solidFill>
              <a:latin typeface="+mn-lt"/>
              <a:ea typeface="+mj-ea"/>
              <a:cs typeface="Arial" panose="020B0604020202020204" pitchFamily="34" charset="0"/>
            </a:endParaRPr>
          </a:p>
        </p:txBody>
      </p:sp>
      <p:sp>
        <p:nvSpPr>
          <p:cNvPr id="4" name="Footer Placeholder 3"/>
          <p:cNvSpPr>
            <a:spLocks noGrp="1"/>
          </p:cNvSpPr>
          <p:nvPr>
            <p:ph type="ftr" sz="quarter" idx="11"/>
          </p:nvPr>
        </p:nvSpPr>
        <p:spPr>
          <a:xfrm>
            <a:off x="2195513" y="5949950"/>
            <a:ext cx="4464050" cy="842963"/>
          </a:xfrm>
        </p:spPr>
        <p:txBody>
          <a:bodyPr/>
          <a:lstStyle/>
          <a:p>
            <a:pPr>
              <a:defRPr/>
            </a:pPr>
            <a:r>
              <a:rPr lang="en-GB" sz="2400" i="1" dirty="0" smtClean="0"/>
              <a:t>Better Lung Health for All</a:t>
            </a:r>
          </a:p>
          <a:p>
            <a:pPr>
              <a:defRPr/>
            </a:pPr>
            <a:endParaRPr lang="en-GB" sz="1600" dirty="0"/>
          </a:p>
          <a:p>
            <a:pPr>
              <a:defRPr/>
            </a:pPr>
            <a:r>
              <a:rPr lang="en-GB" dirty="0" smtClean="0"/>
              <a:t>Copyright©2014 British Thoracic Society</a:t>
            </a:r>
            <a:endParaRPr lang="en-GB"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63958" y="1052736"/>
            <a:ext cx="8229600" cy="936402"/>
          </a:xfrm>
        </p:spPr>
        <p:txBody>
          <a:bodyPr/>
          <a:lstStyle/>
          <a:p>
            <a:pPr eaLnBrk="1" hangingPunct="1"/>
            <a:r>
              <a:rPr lang="en-GB" altLang="en-US" sz="4000" dirty="0" smtClean="0">
                <a:latin typeface="+mn-lt"/>
                <a:cs typeface="Arial" charset="0"/>
              </a:rPr>
              <a:t>Objectives</a:t>
            </a:r>
            <a:endParaRPr lang="en-US" altLang="en-US" sz="4000" dirty="0" smtClean="0">
              <a:latin typeface="+mn-lt"/>
              <a:cs typeface="Arial" charset="0"/>
            </a:endParaRPr>
          </a:p>
        </p:txBody>
      </p:sp>
      <p:sp>
        <p:nvSpPr>
          <p:cNvPr id="6147" name="Rectangle 3"/>
          <p:cNvSpPr>
            <a:spLocks noGrp="1" noChangeArrowheads="1"/>
          </p:cNvSpPr>
          <p:nvPr>
            <p:ph idx="1"/>
          </p:nvPr>
        </p:nvSpPr>
        <p:spPr>
          <a:xfrm>
            <a:off x="468313" y="1989138"/>
            <a:ext cx="8229600" cy="4320182"/>
          </a:xfrm>
        </p:spPr>
        <p:txBody>
          <a:bodyPr/>
          <a:lstStyle/>
          <a:p>
            <a:pPr eaLnBrk="1" hangingPunct="1">
              <a:buClr>
                <a:schemeClr val="accent1">
                  <a:lumMod val="50000"/>
                </a:schemeClr>
              </a:buClr>
              <a:defRPr/>
            </a:pPr>
            <a:r>
              <a:rPr lang="en-GB" altLang="en-US" sz="2800" dirty="0" smtClean="0">
                <a:cs typeface="Arial" charset="0"/>
              </a:rPr>
              <a:t>To outline the effects of smoking on health</a:t>
            </a:r>
          </a:p>
          <a:p>
            <a:pPr eaLnBrk="1" hangingPunct="1">
              <a:buClr>
                <a:schemeClr val="accent1">
                  <a:lumMod val="50000"/>
                </a:schemeClr>
              </a:buClr>
              <a:defRPr/>
            </a:pPr>
            <a:r>
              <a:rPr lang="en-GB" altLang="en-US" sz="2800" dirty="0" smtClean="0">
                <a:cs typeface="Arial" charset="0"/>
              </a:rPr>
              <a:t>To be aware of different approaches to smoking cessation</a:t>
            </a:r>
          </a:p>
          <a:p>
            <a:pPr eaLnBrk="1" hangingPunct="1">
              <a:buClr>
                <a:schemeClr val="accent1">
                  <a:lumMod val="50000"/>
                </a:schemeClr>
              </a:buClr>
              <a:defRPr/>
            </a:pPr>
            <a:r>
              <a:rPr lang="en-GB" altLang="en-US" sz="2800" dirty="0" smtClean="0">
                <a:cs typeface="Arial" charset="0"/>
              </a:rPr>
              <a:t>To be aware of the need for support during quit attempts and to recognise the role of local stop smoking services</a:t>
            </a:r>
          </a:p>
          <a:p>
            <a:pPr eaLnBrk="1" hangingPunct="1">
              <a:buClr>
                <a:schemeClr val="accent1">
                  <a:lumMod val="50000"/>
                </a:schemeClr>
              </a:buClr>
              <a:defRPr/>
            </a:pPr>
            <a:r>
              <a:rPr lang="en-GB" altLang="en-US" sz="2800" dirty="0" smtClean="0">
                <a:cs typeface="Arial" charset="0"/>
              </a:rPr>
              <a:t>To understand the basics of Nicotine Replacement Therapy (NRT) and other medications in helping quit attempts</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9750" y="1052513"/>
            <a:ext cx="8229600" cy="865187"/>
          </a:xfrm>
        </p:spPr>
        <p:txBody>
          <a:bodyPr/>
          <a:lstStyle/>
          <a:p>
            <a:pPr eaLnBrk="1" hangingPunct="1"/>
            <a:r>
              <a:rPr lang="en-GB" altLang="en-US" sz="4000" dirty="0" smtClean="0">
                <a:latin typeface="+mn-lt"/>
                <a:cs typeface="Arial" charset="0"/>
              </a:rPr>
              <a:t>Key points</a:t>
            </a:r>
            <a:endParaRPr lang="en-US" altLang="en-US" sz="4000" dirty="0" smtClean="0">
              <a:latin typeface="+mn-lt"/>
              <a:cs typeface="Arial" charset="0"/>
            </a:endParaRPr>
          </a:p>
        </p:txBody>
      </p:sp>
      <p:sp>
        <p:nvSpPr>
          <p:cNvPr id="9219" name="Rectangle 3"/>
          <p:cNvSpPr>
            <a:spLocks noGrp="1" noChangeArrowheads="1"/>
          </p:cNvSpPr>
          <p:nvPr>
            <p:ph idx="1"/>
          </p:nvPr>
        </p:nvSpPr>
        <p:spPr>
          <a:xfrm>
            <a:off x="395536" y="2132856"/>
            <a:ext cx="8229600" cy="4065588"/>
          </a:xfrm>
        </p:spPr>
        <p:txBody>
          <a:bodyPr/>
          <a:lstStyle/>
          <a:p>
            <a:pPr eaLnBrk="1" hangingPunct="1">
              <a:spcAft>
                <a:spcPts val="600"/>
              </a:spcAft>
              <a:buClr>
                <a:schemeClr val="accent1">
                  <a:lumMod val="50000"/>
                </a:schemeClr>
              </a:buClr>
              <a:defRPr/>
            </a:pPr>
            <a:r>
              <a:rPr lang="en-GB" altLang="en-US" sz="2800" dirty="0">
                <a:cs typeface="Arial" charset="0"/>
              </a:rPr>
              <a:t>Smoking still kills thousands of people each year</a:t>
            </a:r>
          </a:p>
          <a:p>
            <a:pPr eaLnBrk="1" hangingPunct="1">
              <a:spcAft>
                <a:spcPts val="600"/>
              </a:spcAft>
              <a:buClr>
                <a:schemeClr val="accent1">
                  <a:lumMod val="50000"/>
                </a:schemeClr>
              </a:buClr>
              <a:defRPr/>
            </a:pPr>
            <a:r>
              <a:rPr lang="en-GB" altLang="en-US" sz="2800" dirty="0" smtClean="0">
                <a:cs typeface="Arial" charset="0"/>
              </a:rPr>
              <a:t>Most smokers </a:t>
            </a:r>
            <a:r>
              <a:rPr lang="en-GB" altLang="en-US" sz="2800" u="sng" dirty="0" smtClean="0">
                <a:cs typeface="Arial" charset="0"/>
              </a:rPr>
              <a:t>want</a:t>
            </a:r>
            <a:r>
              <a:rPr lang="en-GB" altLang="en-US" sz="2800" dirty="0" smtClean="0">
                <a:cs typeface="Arial" charset="0"/>
              </a:rPr>
              <a:t> to stop</a:t>
            </a:r>
          </a:p>
          <a:p>
            <a:pPr eaLnBrk="1" hangingPunct="1">
              <a:spcAft>
                <a:spcPts val="600"/>
              </a:spcAft>
              <a:buClr>
                <a:schemeClr val="accent1">
                  <a:lumMod val="50000"/>
                </a:schemeClr>
              </a:buClr>
              <a:defRPr/>
            </a:pPr>
            <a:r>
              <a:rPr lang="en-US" altLang="en-US" sz="2800" dirty="0" smtClean="0">
                <a:cs typeface="Arial" charset="0"/>
              </a:rPr>
              <a:t>All NHS staff should be able to… </a:t>
            </a:r>
          </a:p>
          <a:p>
            <a:pPr lvl="1" eaLnBrk="1" hangingPunct="1">
              <a:spcAft>
                <a:spcPts val="600"/>
              </a:spcAft>
              <a:buClr>
                <a:schemeClr val="accent1">
                  <a:lumMod val="50000"/>
                </a:schemeClr>
              </a:buClr>
              <a:defRPr/>
            </a:pPr>
            <a:r>
              <a:rPr lang="en-GB" altLang="en-US" dirty="0" smtClean="0">
                <a:solidFill>
                  <a:schemeClr val="hlink"/>
                </a:solidFill>
                <a:cs typeface="Arial" panose="020B0604020202020204" pitchFamily="34" charset="0"/>
              </a:rPr>
              <a:t>ASK:</a:t>
            </a:r>
            <a:r>
              <a:rPr lang="en-GB" altLang="en-US" dirty="0" smtClean="0">
                <a:cs typeface="Arial" panose="020B0604020202020204" pitchFamily="34" charset="0"/>
              </a:rPr>
              <a:t> all </a:t>
            </a:r>
            <a:r>
              <a:rPr lang="en-GB" altLang="en-US" dirty="0">
                <a:cs typeface="Arial" panose="020B0604020202020204" pitchFamily="34" charset="0"/>
              </a:rPr>
              <a:t>patients if they smoke</a:t>
            </a:r>
          </a:p>
          <a:p>
            <a:pPr lvl="1" eaLnBrk="1" hangingPunct="1">
              <a:spcAft>
                <a:spcPts val="600"/>
              </a:spcAft>
              <a:buClr>
                <a:schemeClr val="accent1">
                  <a:lumMod val="50000"/>
                </a:schemeClr>
              </a:buClr>
              <a:defRPr/>
            </a:pPr>
            <a:r>
              <a:rPr lang="en-GB" altLang="en-US" dirty="0" smtClean="0">
                <a:solidFill>
                  <a:schemeClr val="hlink"/>
                </a:solidFill>
                <a:cs typeface="Arial" panose="020B0604020202020204" pitchFamily="34" charset="0"/>
              </a:rPr>
              <a:t>ADVISE:</a:t>
            </a:r>
            <a:r>
              <a:rPr lang="en-GB" altLang="en-US" dirty="0" smtClean="0">
                <a:cs typeface="Arial" panose="020B0604020202020204" pitchFamily="34" charset="0"/>
              </a:rPr>
              <a:t> the </a:t>
            </a:r>
            <a:r>
              <a:rPr lang="en-GB" altLang="en-US" dirty="0">
                <a:cs typeface="Arial" panose="020B0604020202020204" pitchFamily="34" charset="0"/>
              </a:rPr>
              <a:t>best way to stop</a:t>
            </a:r>
          </a:p>
          <a:p>
            <a:pPr lvl="1" eaLnBrk="1" hangingPunct="1">
              <a:spcAft>
                <a:spcPts val="600"/>
              </a:spcAft>
              <a:buClr>
                <a:schemeClr val="accent1">
                  <a:lumMod val="50000"/>
                </a:schemeClr>
              </a:buClr>
              <a:defRPr/>
            </a:pPr>
            <a:r>
              <a:rPr lang="en-GB" altLang="en-US" dirty="0" smtClean="0">
                <a:solidFill>
                  <a:schemeClr val="hlink"/>
                </a:solidFill>
                <a:cs typeface="Arial" panose="020B0604020202020204" pitchFamily="34" charset="0"/>
              </a:rPr>
              <a:t>ACT:</a:t>
            </a:r>
            <a:r>
              <a:rPr lang="en-GB" altLang="en-US" dirty="0" smtClean="0">
                <a:cs typeface="Arial" panose="020B0604020202020204" pitchFamily="34" charset="0"/>
              </a:rPr>
              <a:t> by providing referral to local stop smoking services and/or drug </a:t>
            </a:r>
            <a:r>
              <a:rPr lang="en-GB" altLang="en-US" dirty="0">
                <a:cs typeface="Arial" panose="020B0604020202020204" pitchFamily="34" charset="0"/>
              </a:rPr>
              <a:t>treatment</a:t>
            </a:r>
          </a:p>
          <a:p>
            <a:pPr eaLnBrk="1" hangingPunct="1">
              <a:buClr>
                <a:schemeClr val="accent1">
                  <a:lumMod val="50000"/>
                </a:schemeClr>
              </a:buClr>
              <a:defRPr/>
            </a:pPr>
            <a:endParaRPr lang="en-US" altLang="en-US" sz="2400" dirty="0" smtClean="0">
              <a:latin typeface="Arial" charset="0"/>
              <a:cs typeface="Arial" charset="0"/>
            </a:endParaRPr>
          </a:p>
        </p:txBody>
      </p:sp>
    </p:spTree>
    <p:extLst>
      <p:ext uri="{BB962C8B-B14F-4D97-AF65-F5344CB8AC3E}">
        <p14:creationId xmlns:p14="http://schemas.microsoft.com/office/powerpoint/2010/main" val="198026958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1133475"/>
            <a:ext cx="8229600" cy="1143000"/>
          </a:xfrm>
        </p:spPr>
        <p:txBody>
          <a:bodyPr/>
          <a:lstStyle/>
          <a:p>
            <a:pPr eaLnBrk="1" hangingPunct="1"/>
            <a:r>
              <a:rPr lang="en-GB" altLang="en-US" sz="4000" dirty="0" smtClean="0">
                <a:latin typeface="+mn-lt"/>
                <a:cs typeface="Arial" charset="0"/>
              </a:rPr>
              <a:t>Overview</a:t>
            </a:r>
            <a:endParaRPr lang="en-US" altLang="en-US" sz="4000" dirty="0" smtClean="0">
              <a:latin typeface="+mn-lt"/>
              <a:cs typeface="Arial" charset="0"/>
            </a:endParaRPr>
          </a:p>
        </p:txBody>
      </p:sp>
      <p:sp>
        <p:nvSpPr>
          <p:cNvPr id="10243" name="Rectangle 3"/>
          <p:cNvSpPr>
            <a:spLocks noGrp="1" noChangeArrowheads="1"/>
          </p:cNvSpPr>
          <p:nvPr>
            <p:ph idx="1"/>
          </p:nvPr>
        </p:nvSpPr>
        <p:spPr>
          <a:xfrm>
            <a:off x="457200" y="2276475"/>
            <a:ext cx="8229600" cy="3849688"/>
          </a:xfrm>
        </p:spPr>
        <p:txBody>
          <a:bodyPr/>
          <a:lstStyle/>
          <a:p>
            <a:pPr eaLnBrk="1" hangingPunct="1">
              <a:buClr>
                <a:schemeClr val="accent1">
                  <a:lumMod val="50000"/>
                </a:schemeClr>
              </a:buClr>
              <a:defRPr/>
            </a:pPr>
            <a:r>
              <a:rPr lang="en-GB" altLang="en-US" sz="2800" dirty="0" smtClean="0">
                <a:cs typeface="Arial" panose="020B0604020202020204" pitchFamily="34" charset="0"/>
              </a:rPr>
              <a:t>Knowledge </a:t>
            </a:r>
          </a:p>
          <a:p>
            <a:pPr eaLnBrk="1" hangingPunct="1">
              <a:buClr>
                <a:schemeClr val="accent1">
                  <a:lumMod val="50000"/>
                </a:schemeClr>
              </a:buClr>
              <a:defRPr/>
            </a:pPr>
            <a:r>
              <a:rPr lang="en-GB" altLang="en-US" sz="2800" dirty="0" smtClean="0">
                <a:cs typeface="Arial" panose="020B0604020202020204" pitchFamily="34" charset="0"/>
              </a:rPr>
              <a:t>Skills </a:t>
            </a:r>
          </a:p>
          <a:p>
            <a:pPr eaLnBrk="1" hangingPunct="1">
              <a:buClr>
                <a:schemeClr val="accent1">
                  <a:lumMod val="50000"/>
                </a:schemeClr>
              </a:buClr>
              <a:defRPr/>
            </a:pPr>
            <a:r>
              <a:rPr lang="en-GB" altLang="en-US" sz="2800" dirty="0" smtClean="0">
                <a:cs typeface="Arial" panose="020B0604020202020204" pitchFamily="34" charset="0"/>
              </a:rPr>
              <a:t>Attitudes</a:t>
            </a:r>
          </a:p>
          <a:p>
            <a:pPr eaLnBrk="1" hangingPunct="1">
              <a:buClr>
                <a:schemeClr val="accent1">
                  <a:lumMod val="50000"/>
                </a:schemeClr>
              </a:buClr>
              <a:defRPr/>
            </a:pPr>
            <a:r>
              <a:rPr lang="en-GB" altLang="en-US" sz="2800" dirty="0" smtClean="0">
                <a:cs typeface="Arial" panose="020B0604020202020204" pitchFamily="34" charset="0"/>
              </a:rPr>
              <a:t>(Specialty specific advice)</a:t>
            </a:r>
          </a:p>
          <a:p>
            <a:pPr eaLnBrk="1" hangingPunct="1">
              <a:buClr>
                <a:schemeClr val="accent1">
                  <a:lumMod val="50000"/>
                </a:schemeClr>
              </a:buClr>
              <a:defRPr/>
            </a:pPr>
            <a:r>
              <a:rPr lang="en-GB" altLang="en-US" sz="2800" dirty="0" smtClean="0">
                <a:cs typeface="Arial" panose="020B0604020202020204" pitchFamily="34" charset="0"/>
              </a:rPr>
              <a:t>(Additional competencies for prescribers)</a:t>
            </a:r>
          </a:p>
          <a:p>
            <a:pPr marL="0" indent="0" eaLnBrk="1" hangingPunct="1">
              <a:buClr>
                <a:schemeClr val="accent1">
                  <a:lumMod val="50000"/>
                </a:schemeClr>
              </a:buClr>
              <a:buNone/>
              <a:defRPr/>
            </a:pPr>
            <a:endParaRPr lang="en-GB" altLang="en-US" sz="2400" dirty="0" smtClean="0">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1133475"/>
            <a:ext cx="8229600" cy="1143000"/>
          </a:xfrm>
        </p:spPr>
        <p:txBody>
          <a:bodyPr/>
          <a:lstStyle/>
          <a:p>
            <a:pPr eaLnBrk="1" hangingPunct="1"/>
            <a:r>
              <a:rPr lang="en-GB" altLang="en-US" sz="4000" dirty="0" smtClean="0">
                <a:latin typeface="+mn-lt"/>
                <a:cs typeface="Arial" charset="0"/>
              </a:rPr>
              <a:t>Knowledge</a:t>
            </a:r>
            <a:endParaRPr lang="en-US" altLang="en-US" sz="4000" dirty="0" smtClean="0">
              <a:latin typeface="+mn-lt"/>
              <a:cs typeface="Arial" charset="0"/>
            </a:endParaRPr>
          </a:p>
        </p:txBody>
      </p:sp>
      <p:sp>
        <p:nvSpPr>
          <p:cNvPr id="11267" name="Rectangle 3"/>
          <p:cNvSpPr>
            <a:spLocks noGrp="1" noChangeArrowheads="1"/>
          </p:cNvSpPr>
          <p:nvPr>
            <p:ph idx="1"/>
          </p:nvPr>
        </p:nvSpPr>
        <p:spPr>
          <a:xfrm>
            <a:off x="457200" y="2276475"/>
            <a:ext cx="8229600" cy="3849688"/>
          </a:xfrm>
        </p:spPr>
        <p:txBody>
          <a:bodyPr/>
          <a:lstStyle/>
          <a:p>
            <a:pPr eaLnBrk="1" hangingPunct="1">
              <a:buClr>
                <a:schemeClr val="accent1">
                  <a:lumMod val="50000"/>
                </a:schemeClr>
              </a:buClr>
              <a:defRPr/>
            </a:pPr>
            <a:r>
              <a:rPr lang="en-GB" altLang="en-US" sz="2800" dirty="0" smtClean="0">
                <a:cs typeface="Arial" panose="020B0604020202020204" pitchFamily="34" charset="0"/>
              </a:rPr>
              <a:t>Effects of smoking on health</a:t>
            </a:r>
            <a:endParaRPr lang="en-US" altLang="en-US" sz="2800" dirty="0">
              <a:cs typeface="Arial" panose="020B0604020202020204" pitchFamily="34" charset="0"/>
            </a:endParaRPr>
          </a:p>
          <a:p>
            <a:pPr eaLnBrk="1" hangingPunct="1">
              <a:buClr>
                <a:schemeClr val="accent1">
                  <a:lumMod val="50000"/>
                </a:schemeClr>
              </a:buClr>
              <a:defRPr/>
            </a:pPr>
            <a:r>
              <a:rPr lang="en-GB" altLang="en-US" sz="2800" dirty="0" smtClean="0">
                <a:cs typeface="Arial" panose="020B0604020202020204" pitchFamily="34" charset="0"/>
              </a:rPr>
              <a:t>Implications of addiction to nicotine</a:t>
            </a:r>
            <a:endParaRPr lang="en-US" altLang="en-US" sz="2800" dirty="0">
              <a:cs typeface="Arial" panose="020B0604020202020204" pitchFamily="34" charset="0"/>
            </a:endParaRPr>
          </a:p>
          <a:p>
            <a:pPr eaLnBrk="1" hangingPunct="1">
              <a:buClr>
                <a:schemeClr val="accent1">
                  <a:lumMod val="50000"/>
                </a:schemeClr>
              </a:buClr>
              <a:defRPr/>
            </a:pPr>
            <a:r>
              <a:rPr lang="en-GB" altLang="en-US" sz="2800" dirty="0" smtClean="0">
                <a:cs typeface="Arial" panose="020B0604020202020204" pitchFamily="34" charset="0"/>
              </a:rPr>
              <a:t>Cessation strategies available to help smokers to quit</a:t>
            </a:r>
            <a:endParaRPr lang="en-US" altLang="en-US" sz="2800" dirty="0">
              <a:cs typeface="Arial" panose="020B0604020202020204" pitchFamily="34" charset="0"/>
            </a:endParaRPr>
          </a:p>
          <a:p>
            <a:pPr eaLnBrk="1" hangingPunct="1">
              <a:buClr>
                <a:schemeClr val="accent1">
                  <a:lumMod val="50000"/>
                </a:schemeClr>
              </a:buClr>
              <a:defRPr/>
            </a:pPr>
            <a:r>
              <a:rPr lang="en-GB" altLang="en-US" sz="2800" dirty="0" smtClean="0">
                <a:cs typeface="Arial" panose="020B0604020202020204" pitchFamily="34" charset="0"/>
              </a:rPr>
              <a:t>Local smoking cessation services available </a:t>
            </a:r>
            <a:endParaRPr lang="en-US" altLang="en-US" sz="2800" dirty="0" smtClean="0">
              <a:cs typeface="Arial" panose="020B0604020202020204" pitchFamily="34" charset="0"/>
            </a:endParaRPr>
          </a:p>
          <a:p>
            <a:pPr eaLnBrk="1" hangingPunct="1">
              <a:defRPr/>
            </a:pPr>
            <a:endParaRPr lang="en-US" altLang="en-US" dirty="0"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422684" y="1113926"/>
            <a:ext cx="8229600" cy="868363"/>
          </a:xfrm>
        </p:spPr>
        <p:txBody>
          <a:bodyPr lIns="90488" tIns="44450" rIns="90488" bIns="44450"/>
          <a:lstStyle/>
          <a:p>
            <a:pPr eaLnBrk="1" hangingPunct="1"/>
            <a:r>
              <a:rPr lang="en-GB" altLang="en-US" sz="4000" dirty="0" smtClean="0">
                <a:latin typeface="+mn-lt"/>
                <a:cs typeface="Arial" charset="0"/>
              </a:rPr>
              <a:t>Effects of smoking on health</a:t>
            </a:r>
          </a:p>
        </p:txBody>
      </p:sp>
      <p:sp>
        <p:nvSpPr>
          <p:cNvPr id="13316" name="TextBox 3"/>
          <p:cNvSpPr txBox="1">
            <a:spLocks noChangeArrowheads="1"/>
          </p:cNvSpPr>
          <p:nvPr/>
        </p:nvSpPr>
        <p:spPr bwMode="auto">
          <a:xfrm>
            <a:off x="-36512" y="6021288"/>
            <a:ext cx="77057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200" dirty="0" smtClean="0">
                <a:latin typeface="Arial" charset="0"/>
              </a:rPr>
              <a:t>References: </a:t>
            </a:r>
            <a:endParaRPr lang="en-GB" altLang="en-US" sz="1200" dirty="0">
              <a:latin typeface="Arial" charset="0"/>
            </a:endParaRPr>
          </a:p>
          <a:p>
            <a:pPr eaLnBrk="1" hangingPunct="1">
              <a:spcBef>
                <a:spcPct val="0"/>
              </a:spcBef>
              <a:buFontTx/>
              <a:buNone/>
            </a:pPr>
            <a:r>
              <a:rPr lang="en-GB" altLang="en-US" sz="1200" dirty="0">
                <a:latin typeface="Arial" charset="0"/>
              </a:rPr>
              <a:t>ASH (</a:t>
            </a:r>
            <a:r>
              <a:rPr lang="en-GB" altLang="en-US" sz="1200" dirty="0" smtClean="0">
                <a:latin typeface="Arial" charset="0"/>
              </a:rPr>
              <a:t>2015) </a:t>
            </a:r>
            <a:r>
              <a:rPr lang="en-GB" altLang="en-US" sz="1200" dirty="0">
                <a:latin typeface="Arial" charset="0"/>
              </a:rPr>
              <a:t>Smoking </a:t>
            </a:r>
            <a:r>
              <a:rPr lang="en-GB" altLang="en-US" sz="1200" dirty="0" smtClean="0">
                <a:latin typeface="Arial" charset="0"/>
              </a:rPr>
              <a:t>Statistics; Smoking and disease</a:t>
            </a:r>
          </a:p>
          <a:p>
            <a:pPr eaLnBrk="1" hangingPunct="1">
              <a:spcBef>
                <a:spcPct val="0"/>
              </a:spcBef>
              <a:buFontTx/>
              <a:buNone/>
            </a:pPr>
            <a:r>
              <a:rPr lang="en-GB" altLang="en-US" sz="1200" dirty="0" smtClean="0">
                <a:latin typeface="Arial" charset="0"/>
              </a:rPr>
              <a:t>BTS (2016) Tobacco position statement</a:t>
            </a:r>
            <a:endParaRPr lang="en-GB" altLang="en-US" sz="1200" dirty="0">
              <a:latin typeface="Arial" charset="0"/>
            </a:endParaRPr>
          </a:p>
          <a:p>
            <a:pPr eaLnBrk="1" hangingPunct="1">
              <a:spcBef>
                <a:spcPct val="0"/>
              </a:spcBef>
              <a:buFontTx/>
              <a:buNone/>
            </a:pPr>
            <a:r>
              <a:rPr lang="en-GB" altLang="en-US" sz="1200" dirty="0">
                <a:latin typeface="Arial" charset="0"/>
              </a:rPr>
              <a:t>Doll (1994) Mortality in relation to smoking [British Doctors Study]. BMJ</a:t>
            </a:r>
          </a:p>
        </p:txBody>
      </p:sp>
      <p:sp>
        <p:nvSpPr>
          <p:cNvPr id="16" name="Rectangle 3"/>
          <p:cNvSpPr>
            <a:spLocks noGrp="1" noChangeArrowheads="1"/>
          </p:cNvSpPr>
          <p:nvPr>
            <p:ph idx="1"/>
          </p:nvPr>
        </p:nvSpPr>
        <p:spPr>
          <a:xfrm>
            <a:off x="395536" y="1982289"/>
            <a:ext cx="8229600" cy="4038999"/>
          </a:xfrm>
        </p:spPr>
        <p:txBody>
          <a:bodyPr/>
          <a:lstStyle/>
          <a:p>
            <a:pPr eaLnBrk="1" hangingPunct="1">
              <a:spcAft>
                <a:spcPts val="600"/>
              </a:spcAft>
              <a:buClr>
                <a:schemeClr val="accent1">
                  <a:lumMod val="50000"/>
                </a:schemeClr>
              </a:buClr>
              <a:defRPr/>
            </a:pPr>
            <a:r>
              <a:rPr lang="en-GB" altLang="en-US" sz="2800" dirty="0">
                <a:cs typeface="Arial" charset="0"/>
              </a:rPr>
              <a:t>Smoking </a:t>
            </a:r>
            <a:r>
              <a:rPr lang="en-GB" altLang="en-US" sz="2800" dirty="0" smtClean="0">
                <a:cs typeface="Arial" charset="0"/>
              </a:rPr>
              <a:t>causes </a:t>
            </a:r>
            <a:r>
              <a:rPr lang="en-GB" altLang="en-US" sz="2800" dirty="0">
                <a:solidFill>
                  <a:schemeClr val="hlink"/>
                </a:solidFill>
                <a:cs typeface="Arial" panose="020B0604020202020204" pitchFamily="34" charset="0"/>
              </a:rPr>
              <a:t>80,000</a:t>
            </a:r>
            <a:r>
              <a:rPr lang="en-GB" altLang="en-US" sz="2800" dirty="0" smtClean="0">
                <a:cs typeface="Arial" charset="0"/>
              </a:rPr>
              <a:t> deaths per year in the UK</a:t>
            </a:r>
          </a:p>
          <a:p>
            <a:pPr eaLnBrk="1" hangingPunct="1">
              <a:spcAft>
                <a:spcPts val="600"/>
              </a:spcAft>
              <a:buClr>
                <a:schemeClr val="accent1">
                  <a:lumMod val="50000"/>
                </a:schemeClr>
              </a:buClr>
              <a:defRPr/>
            </a:pPr>
            <a:r>
              <a:rPr lang="en-GB" altLang="en-US" sz="2800" dirty="0" smtClean="0">
                <a:solidFill>
                  <a:schemeClr val="hlink"/>
                </a:solidFill>
                <a:cs typeface="Arial" panose="020B0604020202020204" pitchFamily="34" charset="0"/>
              </a:rPr>
              <a:t>17</a:t>
            </a:r>
            <a:r>
              <a:rPr lang="en-GB" altLang="en-US" sz="2800" dirty="0">
                <a:solidFill>
                  <a:schemeClr val="hlink"/>
                </a:solidFill>
                <a:cs typeface="Arial" panose="020B0604020202020204" pitchFamily="34" charset="0"/>
              </a:rPr>
              <a:t>% </a:t>
            </a:r>
            <a:r>
              <a:rPr lang="en-GB" sz="2800" dirty="0">
                <a:cs typeface="Arial" charset="0"/>
              </a:rPr>
              <a:t>of all deaths in adults ≥35 are due to </a:t>
            </a:r>
            <a:r>
              <a:rPr lang="en-GB" sz="2800" dirty="0" smtClean="0">
                <a:cs typeface="Arial" charset="0"/>
              </a:rPr>
              <a:t>smoking</a:t>
            </a:r>
          </a:p>
          <a:p>
            <a:pPr eaLnBrk="1" hangingPunct="1">
              <a:spcAft>
                <a:spcPts val="600"/>
              </a:spcAft>
              <a:buClr>
                <a:schemeClr val="accent1">
                  <a:lumMod val="50000"/>
                </a:schemeClr>
              </a:buClr>
              <a:defRPr/>
            </a:pPr>
            <a:r>
              <a:rPr lang="en-GB" sz="2800" dirty="0" smtClean="0">
                <a:cs typeface="Arial" charset="0"/>
              </a:rPr>
              <a:t>Smoking causes:</a:t>
            </a:r>
          </a:p>
          <a:p>
            <a:pPr lvl="1" eaLnBrk="1" hangingPunct="1">
              <a:spcAft>
                <a:spcPts val="600"/>
              </a:spcAft>
              <a:buClr>
                <a:schemeClr val="accent1">
                  <a:lumMod val="50000"/>
                </a:schemeClr>
              </a:buClr>
              <a:defRPr/>
            </a:pPr>
            <a:r>
              <a:rPr lang="en-GB" dirty="0">
                <a:solidFill>
                  <a:schemeClr val="hlink"/>
                </a:solidFill>
                <a:cs typeface="Arial" panose="020B0604020202020204" pitchFamily="34" charset="0"/>
              </a:rPr>
              <a:t>&gt; 1/3 </a:t>
            </a:r>
            <a:r>
              <a:rPr lang="en-GB" dirty="0">
                <a:cs typeface="Arial" charset="0"/>
              </a:rPr>
              <a:t>respiratory deaths</a:t>
            </a:r>
          </a:p>
          <a:p>
            <a:pPr lvl="1" eaLnBrk="1" hangingPunct="1">
              <a:spcAft>
                <a:spcPts val="600"/>
              </a:spcAft>
              <a:buClr>
                <a:schemeClr val="accent1">
                  <a:lumMod val="50000"/>
                </a:schemeClr>
              </a:buClr>
              <a:defRPr/>
            </a:pPr>
            <a:r>
              <a:rPr lang="en-GB" dirty="0">
                <a:solidFill>
                  <a:schemeClr val="hlink"/>
                </a:solidFill>
                <a:cs typeface="Arial" panose="020B0604020202020204" pitchFamily="34" charset="0"/>
              </a:rPr>
              <a:t>&gt; 1/4 </a:t>
            </a:r>
            <a:r>
              <a:rPr lang="en-GB" dirty="0">
                <a:cs typeface="Arial" charset="0"/>
              </a:rPr>
              <a:t>cancer deaths</a:t>
            </a:r>
          </a:p>
          <a:p>
            <a:pPr lvl="1" eaLnBrk="1" hangingPunct="1">
              <a:spcAft>
                <a:spcPts val="600"/>
              </a:spcAft>
              <a:buClr>
                <a:schemeClr val="accent1">
                  <a:lumMod val="50000"/>
                </a:schemeClr>
              </a:buClr>
              <a:defRPr/>
            </a:pPr>
            <a:r>
              <a:rPr lang="en-GB" dirty="0">
                <a:solidFill>
                  <a:schemeClr val="hlink"/>
                </a:solidFill>
                <a:cs typeface="Arial" panose="020B0604020202020204" pitchFamily="34" charset="0"/>
              </a:rPr>
              <a:t>1/7 </a:t>
            </a:r>
            <a:r>
              <a:rPr lang="en-GB" dirty="0">
                <a:cs typeface="Arial" charset="0"/>
              </a:rPr>
              <a:t>cardiovascular deaths</a:t>
            </a:r>
          </a:p>
          <a:p>
            <a:pPr lvl="1" eaLnBrk="1" hangingPunct="1">
              <a:spcAft>
                <a:spcPts val="600"/>
              </a:spcAft>
              <a:buClr>
                <a:schemeClr val="accent1">
                  <a:lumMod val="50000"/>
                </a:schemeClr>
              </a:buClr>
              <a:defRPr/>
            </a:pPr>
            <a:r>
              <a:rPr lang="en-GB" dirty="0">
                <a:solidFill>
                  <a:schemeClr val="hlink"/>
                </a:solidFill>
                <a:cs typeface="Arial" panose="020B0604020202020204" pitchFamily="34" charset="0"/>
              </a:rPr>
              <a:t>Half</a:t>
            </a:r>
            <a:r>
              <a:rPr lang="en-GB" dirty="0" smtClean="0">
                <a:cs typeface="Arial" charset="0"/>
              </a:rPr>
              <a:t> </a:t>
            </a:r>
            <a:r>
              <a:rPr lang="en-GB" dirty="0">
                <a:cs typeface="Arial" charset="0"/>
              </a:rPr>
              <a:t>of all smokers will be killed by their </a:t>
            </a:r>
            <a:r>
              <a:rPr lang="en-GB" dirty="0" smtClean="0">
                <a:cs typeface="Arial" charset="0"/>
              </a:rPr>
              <a:t>addiction</a:t>
            </a:r>
            <a:endParaRPr lang="en-GB" altLang="en-US" dirty="0">
              <a:cs typeface="Arial" panose="020B0604020202020204" pitchFamily="34" charset="0"/>
            </a:endParaRPr>
          </a:p>
          <a:p>
            <a:pPr eaLnBrk="1" hangingPunct="1">
              <a:buClr>
                <a:schemeClr val="accent1">
                  <a:lumMod val="50000"/>
                </a:schemeClr>
              </a:buClr>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http://upload.wikimedia.org/wikipedia/commons/thumb/9/92/Risks_form_smoking-smoking_can_damage_every_part_of_the_body.png/1280px-Risks_form_smoking-smoking_can_damage_every_part_of_the_bod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6663" y="1104900"/>
            <a:ext cx="6648450"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title"/>
          </p:nvPr>
        </p:nvSpPr>
        <p:spPr>
          <a:xfrm>
            <a:off x="395288" y="765175"/>
            <a:ext cx="8229600" cy="1143000"/>
          </a:xfrm>
        </p:spPr>
        <p:txBody>
          <a:bodyPr lIns="90488" tIns="44450" rIns="90488" bIns="44450"/>
          <a:lstStyle/>
          <a:p>
            <a:pPr eaLnBrk="1" hangingPunct="1"/>
            <a:r>
              <a:rPr lang="en-GB" altLang="en-US" sz="4000" dirty="0" smtClean="0">
                <a:latin typeface="+mn-lt"/>
                <a:cs typeface="Arial" charset="0"/>
              </a:rPr>
              <a:t>Effects of smoking on health</a:t>
            </a:r>
          </a:p>
        </p:txBody>
      </p:sp>
      <p:sp>
        <p:nvSpPr>
          <p:cNvPr id="12291" name="Rectangle 2"/>
          <p:cNvSpPr>
            <a:spLocks noGrp="1" noChangeArrowheads="1"/>
          </p:cNvSpPr>
          <p:nvPr>
            <p:ph idx="1"/>
          </p:nvPr>
        </p:nvSpPr>
        <p:spPr>
          <a:xfrm>
            <a:off x="468313" y="1916113"/>
            <a:ext cx="8229600" cy="3889151"/>
          </a:xfrm>
        </p:spPr>
        <p:txBody>
          <a:bodyPr lIns="90488" tIns="44450" rIns="90488" bIns="44450"/>
          <a:lstStyle/>
          <a:p>
            <a:pPr eaLnBrk="1" hangingPunct="1">
              <a:buClr>
                <a:schemeClr val="accent1">
                  <a:lumMod val="50000"/>
                </a:schemeClr>
              </a:buClr>
              <a:defRPr/>
            </a:pPr>
            <a:r>
              <a:rPr lang="en-GB" altLang="en-US" sz="2800" dirty="0" smtClean="0">
                <a:cs typeface="Arial" panose="020B0604020202020204" pitchFamily="34" charset="0"/>
              </a:rPr>
              <a:t>Risks of passive smoking</a:t>
            </a:r>
          </a:p>
          <a:p>
            <a:pPr lvl="1" eaLnBrk="1" hangingPunct="1">
              <a:buClr>
                <a:schemeClr val="accent1">
                  <a:lumMod val="50000"/>
                </a:schemeClr>
              </a:buClr>
              <a:defRPr/>
            </a:pPr>
            <a:r>
              <a:rPr lang="en-GB" altLang="en-US" sz="2400" dirty="0" smtClean="0">
                <a:solidFill>
                  <a:schemeClr val="hlink"/>
                </a:solidFill>
                <a:cs typeface="Arial" panose="020B0604020202020204" pitchFamily="34" charset="0"/>
              </a:rPr>
              <a:t>12,000</a:t>
            </a:r>
            <a:r>
              <a:rPr lang="en-GB" altLang="en-US" sz="2400" dirty="0" smtClean="0">
                <a:cs typeface="Arial" panose="020B0604020202020204" pitchFamily="34" charset="0"/>
              </a:rPr>
              <a:t> deaths a year due to second-hand smoke</a:t>
            </a:r>
          </a:p>
          <a:p>
            <a:pPr lvl="1" eaLnBrk="1" hangingPunct="1">
              <a:buClr>
                <a:schemeClr val="accent1">
                  <a:lumMod val="50000"/>
                </a:schemeClr>
              </a:buClr>
              <a:defRPr/>
            </a:pPr>
            <a:r>
              <a:rPr lang="en-GB" altLang="en-US" sz="2400" dirty="0" smtClean="0">
                <a:cs typeface="Arial" panose="020B0604020202020204" pitchFamily="34" charset="0"/>
              </a:rPr>
              <a:t>Passive smoking causes</a:t>
            </a:r>
          </a:p>
          <a:p>
            <a:pPr lvl="2" eaLnBrk="1" hangingPunct="1">
              <a:buClr>
                <a:schemeClr val="accent1">
                  <a:lumMod val="50000"/>
                </a:schemeClr>
              </a:buClr>
              <a:defRPr/>
            </a:pPr>
            <a:r>
              <a:rPr lang="en-GB" altLang="en-US" sz="2000" dirty="0">
                <a:solidFill>
                  <a:schemeClr val="hlink"/>
                </a:solidFill>
                <a:cs typeface="Arial" panose="020B0604020202020204" pitchFamily="34" charset="0"/>
              </a:rPr>
              <a:t>40</a:t>
            </a:r>
            <a:r>
              <a:rPr lang="en-GB" altLang="en-US" sz="1900" dirty="0" smtClean="0">
                <a:cs typeface="Arial" panose="020B0604020202020204" pitchFamily="34" charset="0"/>
              </a:rPr>
              <a:t> sudden infant deaths</a:t>
            </a:r>
          </a:p>
          <a:p>
            <a:pPr lvl="2" eaLnBrk="1" hangingPunct="1">
              <a:buClr>
                <a:schemeClr val="accent1">
                  <a:lumMod val="50000"/>
                </a:schemeClr>
              </a:buClr>
              <a:defRPr/>
            </a:pPr>
            <a:r>
              <a:rPr lang="en-GB" altLang="en-US" sz="2000" dirty="0" smtClean="0">
                <a:solidFill>
                  <a:schemeClr val="hlink"/>
                </a:solidFill>
                <a:cs typeface="Arial" panose="020B0604020202020204" pitchFamily="34" charset="0"/>
              </a:rPr>
              <a:t>22,000</a:t>
            </a:r>
            <a:r>
              <a:rPr lang="en-GB" altLang="en-US" sz="1900" dirty="0" smtClean="0">
                <a:cs typeface="Arial" panose="020B0604020202020204" pitchFamily="34" charset="0"/>
              </a:rPr>
              <a:t> new cases of wheeze and asthma</a:t>
            </a:r>
          </a:p>
          <a:p>
            <a:pPr lvl="2" eaLnBrk="1" hangingPunct="1">
              <a:buClr>
                <a:schemeClr val="accent1">
                  <a:lumMod val="50000"/>
                </a:schemeClr>
              </a:buClr>
              <a:defRPr/>
            </a:pPr>
            <a:r>
              <a:rPr lang="en-GB" altLang="en-US" sz="2000" dirty="0" smtClean="0">
                <a:solidFill>
                  <a:schemeClr val="hlink"/>
                </a:solidFill>
                <a:cs typeface="Arial" panose="020B0604020202020204" pitchFamily="34" charset="0"/>
              </a:rPr>
              <a:t>20,000</a:t>
            </a:r>
            <a:r>
              <a:rPr lang="en-GB" altLang="en-US" sz="1900" dirty="0" smtClean="0">
                <a:cs typeface="Arial" panose="020B0604020202020204" pitchFamily="34" charset="0"/>
              </a:rPr>
              <a:t> lower respiratory tract infections</a:t>
            </a:r>
          </a:p>
          <a:p>
            <a:pPr lvl="1" eaLnBrk="1" hangingPunct="1">
              <a:buClr>
                <a:schemeClr val="accent1">
                  <a:lumMod val="50000"/>
                </a:schemeClr>
              </a:buClr>
              <a:defRPr/>
            </a:pPr>
            <a:r>
              <a:rPr lang="en-GB" altLang="en-US" sz="2400" dirty="0">
                <a:cs typeface="Arial" panose="020B0604020202020204" pitchFamily="34" charset="0"/>
              </a:rPr>
              <a:t> </a:t>
            </a:r>
            <a:r>
              <a:rPr lang="en-GB" altLang="en-US" sz="2400" dirty="0" smtClean="0">
                <a:cs typeface="Arial" panose="020B0604020202020204" pitchFamily="34" charset="0"/>
              </a:rPr>
              <a:t>Active maternal smoking causes:</a:t>
            </a:r>
          </a:p>
          <a:p>
            <a:pPr lvl="2" eaLnBrk="1" hangingPunct="1">
              <a:buClr>
                <a:schemeClr val="accent1">
                  <a:lumMod val="50000"/>
                </a:schemeClr>
              </a:buClr>
              <a:defRPr/>
            </a:pPr>
            <a:r>
              <a:rPr lang="en-GB" altLang="en-US" sz="2000" dirty="0" smtClean="0">
                <a:solidFill>
                  <a:schemeClr val="hlink"/>
                </a:solidFill>
                <a:cs typeface="Arial" panose="020B0604020202020204" pitchFamily="34" charset="0"/>
              </a:rPr>
              <a:t>5,000</a:t>
            </a:r>
            <a:r>
              <a:rPr lang="en-GB" altLang="en-US" sz="1900" dirty="0" smtClean="0">
                <a:cs typeface="Arial" panose="020B0604020202020204" pitchFamily="34" charset="0"/>
              </a:rPr>
              <a:t> miscarriages</a:t>
            </a:r>
          </a:p>
          <a:p>
            <a:pPr lvl="2" eaLnBrk="1" hangingPunct="1">
              <a:buClr>
                <a:schemeClr val="accent1">
                  <a:lumMod val="50000"/>
                </a:schemeClr>
              </a:buClr>
              <a:defRPr/>
            </a:pPr>
            <a:r>
              <a:rPr lang="en-GB" altLang="en-US" sz="2000" dirty="0" smtClean="0">
                <a:solidFill>
                  <a:schemeClr val="hlink"/>
                </a:solidFill>
                <a:cs typeface="Arial" panose="020B0604020202020204" pitchFamily="34" charset="0"/>
              </a:rPr>
              <a:t>2,200</a:t>
            </a:r>
            <a:r>
              <a:rPr lang="en-GB" altLang="en-US" sz="1900" dirty="0" smtClean="0">
                <a:cs typeface="Arial" panose="020B0604020202020204" pitchFamily="34" charset="0"/>
              </a:rPr>
              <a:t> premature births per year</a:t>
            </a:r>
          </a:p>
        </p:txBody>
      </p:sp>
      <p:sp>
        <p:nvSpPr>
          <p:cNvPr id="15364" name="TextBox 1"/>
          <p:cNvSpPr txBox="1">
            <a:spLocks noChangeArrowheads="1"/>
          </p:cNvSpPr>
          <p:nvPr/>
        </p:nvSpPr>
        <p:spPr bwMode="auto">
          <a:xfrm>
            <a:off x="251520" y="6309320"/>
            <a:ext cx="77057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200" dirty="0">
                <a:latin typeface="Arial" charset="0"/>
              </a:rPr>
              <a:t>Reference: Royal College of Physicians (2010) Passive Smoking and children</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468313" y="908050"/>
            <a:ext cx="8229600" cy="941388"/>
          </a:xfrm>
        </p:spPr>
        <p:txBody>
          <a:bodyPr lIns="90488" tIns="44450" rIns="90488" bIns="44450"/>
          <a:lstStyle/>
          <a:p>
            <a:pPr eaLnBrk="1" hangingPunct="1"/>
            <a:r>
              <a:rPr lang="en-GB" altLang="en-US" sz="4000" dirty="0" smtClean="0">
                <a:latin typeface="+mn-lt"/>
                <a:cs typeface="Arial" charset="0"/>
              </a:rPr>
              <a:t>Effects of smoking on health</a:t>
            </a:r>
          </a:p>
        </p:txBody>
      </p:sp>
      <p:sp>
        <p:nvSpPr>
          <p:cNvPr id="12291" name="Rectangle 2"/>
          <p:cNvSpPr>
            <a:spLocks noGrp="1" noChangeArrowheads="1"/>
          </p:cNvSpPr>
          <p:nvPr>
            <p:ph idx="1"/>
          </p:nvPr>
        </p:nvSpPr>
        <p:spPr>
          <a:xfrm>
            <a:off x="468313" y="2205038"/>
            <a:ext cx="5975350" cy="3603624"/>
          </a:xfrm>
        </p:spPr>
        <p:txBody>
          <a:bodyPr lIns="90488" tIns="44450" rIns="90488" bIns="44450"/>
          <a:lstStyle/>
          <a:p>
            <a:pPr eaLnBrk="1" hangingPunct="1">
              <a:buClr>
                <a:schemeClr val="accent1">
                  <a:lumMod val="50000"/>
                </a:schemeClr>
              </a:buClr>
              <a:defRPr/>
            </a:pPr>
            <a:r>
              <a:rPr lang="en-GB" altLang="en-US" sz="2800" dirty="0" smtClean="0">
                <a:cs typeface="Arial" panose="020B0604020202020204" pitchFamily="34" charset="0"/>
              </a:rPr>
              <a:t>UK White Paper 1998:</a:t>
            </a:r>
          </a:p>
          <a:p>
            <a:pPr marL="269875" indent="0" eaLnBrk="1" hangingPunct="1">
              <a:buClr>
                <a:schemeClr val="accent1">
                  <a:lumMod val="50000"/>
                </a:schemeClr>
              </a:buClr>
              <a:buFont typeface="Wingdings 2" pitchFamily="18" charset="2"/>
              <a:buNone/>
              <a:defRPr/>
            </a:pPr>
            <a:r>
              <a:rPr lang="en-GB" altLang="en-US" sz="2800" dirty="0">
                <a:solidFill>
                  <a:schemeClr val="hlink"/>
                </a:solidFill>
                <a:cs typeface="Arial" panose="020B0604020202020204" pitchFamily="34" charset="0"/>
              </a:rPr>
              <a:t>‘If people chose to stop smoking, they would live longer. Smoking kills</a:t>
            </a:r>
            <a:r>
              <a:rPr lang="en-GB" altLang="en-US" sz="2800" dirty="0" smtClean="0">
                <a:solidFill>
                  <a:schemeClr val="hlink"/>
                </a:solidFill>
                <a:cs typeface="Arial" panose="020B0604020202020204" pitchFamily="34" charset="0"/>
              </a:rPr>
              <a:t>.’</a:t>
            </a:r>
            <a:endParaRPr lang="en-GB" altLang="en-US" dirty="0" smtClean="0">
              <a:cs typeface="Arial" panose="020B0604020202020204" pitchFamily="34" charset="0"/>
            </a:endParaRPr>
          </a:p>
          <a:p>
            <a:pPr eaLnBrk="1" hangingPunct="1">
              <a:buClr>
                <a:schemeClr val="accent1">
                  <a:lumMod val="50000"/>
                </a:schemeClr>
              </a:buClr>
              <a:defRPr/>
            </a:pPr>
            <a:r>
              <a:rPr lang="en-GB" altLang="en-US" sz="2800" dirty="0" smtClean="0">
                <a:cs typeface="Arial" panose="020B0604020202020204" pitchFamily="34" charset="0"/>
              </a:rPr>
              <a:t>Smoking cost the NHS </a:t>
            </a:r>
            <a:r>
              <a:rPr lang="en-GB" altLang="en-US" sz="2800" dirty="0">
                <a:solidFill>
                  <a:schemeClr val="hlink"/>
                </a:solidFill>
                <a:cs typeface="Arial" panose="020B0604020202020204" pitchFamily="34" charset="0"/>
              </a:rPr>
              <a:t>£2.7 billion</a:t>
            </a:r>
            <a:r>
              <a:rPr lang="en-GB" altLang="en-US" sz="2800" dirty="0" smtClean="0">
                <a:cs typeface="Arial" panose="020B0604020202020204" pitchFamily="34" charset="0"/>
              </a:rPr>
              <a:t> in 2006-07</a:t>
            </a:r>
          </a:p>
          <a:p>
            <a:pPr eaLnBrk="1" hangingPunct="1">
              <a:buClr>
                <a:schemeClr val="accent1">
                  <a:lumMod val="50000"/>
                </a:schemeClr>
              </a:buClr>
              <a:defRPr/>
            </a:pPr>
            <a:r>
              <a:rPr lang="en-GB" altLang="en-US" sz="2800" dirty="0" smtClean="0">
                <a:cs typeface="Arial" panose="020B0604020202020204" pitchFamily="34" charset="0"/>
              </a:rPr>
              <a:t>Smoking costs the social care system around </a:t>
            </a:r>
            <a:r>
              <a:rPr lang="en-GB" altLang="en-US" sz="2800" dirty="0" smtClean="0">
                <a:solidFill>
                  <a:schemeClr val="hlink"/>
                </a:solidFill>
                <a:cs typeface="Arial" panose="020B0604020202020204" pitchFamily="34" charset="0"/>
              </a:rPr>
              <a:t>£1 billion</a:t>
            </a:r>
            <a:r>
              <a:rPr lang="en-GB" altLang="en-US" sz="2800" dirty="0" smtClean="0">
                <a:cs typeface="Arial" panose="020B0604020202020204" pitchFamily="34" charset="0"/>
              </a:rPr>
              <a:t> </a:t>
            </a:r>
          </a:p>
          <a:p>
            <a:pPr eaLnBrk="1" hangingPunct="1">
              <a:defRPr/>
            </a:pPr>
            <a:endParaRPr lang="en-GB" altLang="en-US" dirty="0" smtClean="0"/>
          </a:p>
        </p:txBody>
      </p:sp>
      <p:sp>
        <p:nvSpPr>
          <p:cNvPr id="16388" name="TextBox 3"/>
          <p:cNvSpPr txBox="1">
            <a:spLocks noChangeArrowheads="1"/>
          </p:cNvSpPr>
          <p:nvPr/>
        </p:nvSpPr>
        <p:spPr bwMode="auto">
          <a:xfrm>
            <a:off x="251520" y="5919460"/>
            <a:ext cx="5329287"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200" dirty="0">
                <a:latin typeface="Arial" charset="0"/>
              </a:rPr>
              <a:t>Reference: </a:t>
            </a:r>
          </a:p>
          <a:p>
            <a:pPr eaLnBrk="1" hangingPunct="1">
              <a:spcBef>
                <a:spcPct val="0"/>
              </a:spcBef>
              <a:buFontTx/>
              <a:buNone/>
            </a:pPr>
            <a:r>
              <a:rPr lang="en-GB" altLang="en-US" sz="1200" dirty="0">
                <a:latin typeface="Arial" charset="0"/>
              </a:rPr>
              <a:t>Healthy Lives, Healthy People (2011)</a:t>
            </a:r>
          </a:p>
          <a:p>
            <a:pPr eaLnBrk="1" hangingPunct="1">
              <a:spcBef>
                <a:spcPct val="0"/>
              </a:spcBef>
              <a:buFontTx/>
              <a:buNone/>
            </a:pPr>
            <a:r>
              <a:rPr lang="en-GB" altLang="en-US" sz="1200" dirty="0">
                <a:latin typeface="Arial" charset="0"/>
              </a:rPr>
              <a:t>ASH (2014) The Costs of Smoking to the Social Care System in England</a:t>
            </a:r>
            <a:r>
              <a:rPr lang="en-GB" altLang="en-US" sz="1400" dirty="0">
                <a:latin typeface="Arial" charset="0"/>
              </a:rPr>
              <a:t> </a:t>
            </a:r>
          </a:p>
        </p:txBody>
      </p:sp>
      <p:sp>
        <p:nvSpPr>
          <p:cNvPr id="5" name="TextBox 2"/>
          <p:cNvSpPr txBox="1">
            <a:spLocks noChangeArrowheads="1"/>
          </p:cNvSpPr>
          <p:nvPr/>
        </p:nvSpPr>
        <p:spPr bwMode="auto">
          <a:xfrm>
            <a:off x="7161213" y="6391275"/>
            <a:ext cx="21415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en-US" sz="1600" i="1" dirty="0" smtClean="0">
                <a:latin typeface="+mn-lt"/>
              </a:rPr>
              <a:t>Image: </a:t>
            </a:r>
            <a:r>
              <a:rPr lang="en-GB" altLang="en-US" sz="1600" i="1" dirty="0">
                <a:latin typeface="+mn-lt"/>
              </a:rPr>
              <a:t>ASH, 2015</a:t>
            </a:r>
          </a:p>
        </p:txBody>
      </p:sp>
      <p:pic>
        <p:nvPicPr>
          <p:cNvPr id="163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2133600"/>
            <a:ext cx="2147888" cy="339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title"/>
          </p:nvPr>
        </p:nvSpPr>
        <p:spPr>
          <a:xfrm>
            <a:off x="472807" y="1069854"/>
            <a:ext cx="8229600" cy="1143000"/>
          </a:xfrm>
        </p:spPr>
        <p:txBody>
          <a:bodyPr lIns="90488" tIns="44450" rIns="90488" bIns="44450"/>
          <a:lstStyle/>
          <a:p>
            <a:pPr eaLnBrk="1" hangingPunct="1"/>
            <a:r>
              <a:rPr lang="en-GB" altLang="en-US" sz="4000" dirty="0" smtClean="0">
                <a:latin typeface="+mn-lt"/>
                <a:cs typeface="Arial" charset="0"/>
              </a:rPr>
              <a:t>Benefits of stopping smoking</a:t>
            </a:r>
          </a:p>
        </p:txBody>
      </p:sp>
      <p:sp>
        <p:nvSpPr>
          <p:cNvPr id="12291" name="Rectangle 2"/>
          <p:cNvSpPr>
            <a:spLocks noGrp="1" noChangeArrowheads="1"/>
          </p:cNvSpPr>
          <p:nvPr>
            <p:ph idx="1"/>
          </p:nvPr>
        </p:nvSpPr>
        <p:spPr>
          <a:xfrm>
            <a:off x="457200" y="2276475"/>
            <a:ext cx="8229600" cy="3849688"/>
          </a:xfrm>
        </p:spPr>
        <p:txBody>
          <a:bodyPr lIns="90488" tIns="44450" rIns="90488" bIns="44450"/>
          <a:lstStyle/>
          <a:p>
            <a:pPr eaLnBrk="1" hangingPunct="1">
              <a:buClr>
                <a:schemeClr val="accent1">
                  <a:lumMod val="50000"/>
                </a:schemeClr>
              </a:buClr>
              <a:defRPr/>
            </a:pPr>
            <a:r>
              <a:rPr lang="en-GB" altLang="en-US" sz="2800" dirty="0" smtClean="0">
                <a:cs typeface="Arial" panose="020B0604020202020204" pitchFamily="34" charset="0"/>
              </a:rPr>
              <a:t>Stopping smoking before age 30 </a:t>
            </a:r>
            <a:r>
              <a:rPr lang="en-GB" altLang="en-US" sz="2800" dirty="0">
                <a:solidFill>
                  <a:schemeClr val="hlink"/>
                </a:solidFill>
                <a:cs typeface="Arial" panose="020B0604020202020204" pitchFamily="34" charset="0"/>
              </a:rPr>
              <a:t>reduces</a:t>
            </a:r>
            <a:r>
              <a:rPr lang="en-GB" altLang="en-US" sz="2800" dirty="0" smtClean="0">
                <a:cs typeface="Arial" panose="020B0604020202020204" pitchFamily="34" charset="0"/>
              </a:rPr>
              <a:t> mortality risk to that of a non-smoker.</a:t>
            </a:r>
          </a:p>
          <a:p>
            <a:pPr eaLnBrk="1" hangingPunct="1">
              <a:buClr>
                <a:schemeClr val="accent1">
                  <a:lumMod val="50000"/>
                </a:schemeClr>
              </a:buClr>
              <a:defRPr/>
            </a:pPr>
            <a:r>
              <a:rPr lang="en-GB" altLang="en-US" sz="2800" dirty="0" smtClean="0">
                <a:cs typeface="Arial" panose="020B0604020202020204" pitchFamily="34" charset="0"/>
              </a:rPr>
              <a:t>Stopping smoking at any age </a:t>
            </a:r>
            <a:r>
              <a:rPr lang="en-GB" altLang="en-US" sz="2800" dirty="0">
                <a:solidFill>
                  <a:schemeClr val="hlink"/>
                </a:solidFill>
                <a:cs typeface="Arial" panose="020B0604020202020204" pitchFamily="34" charset="0"/>
              </a:rPr>
              <a:t>gives</a:t>
            </a:r>
            <a:r>
              <a:rPr lang="en-GB" altLang="en-US" sz="2800" dirty="0" smtClean="0">
                <a:cs typeface="Arial" panose="020B0604020202020204" pitchFamily="34" charset="0"/>
              </a:rPr>
              <a:t> extra years of life.</a:t>
            </a:r>
          </a:p>
          <a:p>
            <a:pPr eaLnBrk="1" hangingPunct="1">
              <a:buClr>
                <a:schemeClr val="accent1">
                  <a:lumMod val="50000"/>
                </a:schemeClr>
              </a:buClr>
              <a:defRPr/>
            </a:pPr>
            <a:r>
              <a:rPr lang="en-GB" altLang="en-US" sz="2800" dirty="0" smtClean="0">
                <a:cs typeface="Arial" panose="020B0604020202020204" pitchFamily="34" charset="0"/>
              </a:rPr>
              <a:t>Stopping smoking </a:t>
            </a:r>
            <a:r>
              <a:rPr lang="en-GB" altLang="en-US" sz="2800" dirty="0">
                <a:solidFill>
                  <a:schemeClr val="hlink"/>
                </a:solidFill>
                <a:cs typeface="Arial" panose="020B0604020202020204" pitchFamily="34" charset="0"/>
              </a:rPr>
              <a:t>slows</a:t>
            </a:r>
            <a:r>
              <a:rPr lang="en-GB" altLang="en-US" sz="2800" dirty="0" smtClean="0">
                <a:cs typeface="Arial" panose="020B0604020202020204" pitchFamily="34" charset="0"/>
              </a:rPr>
              <a:t> decline in lung function.</a:t>
            </a:r>
          </a:p>
          <a:p>
            <a:pPr eaLnBrk="1" hangingPunct="1">
              <a:buClr>
                <a:schemeClr val="accent1">
                  <a:lumMod val="50000"/>
                </a:schemeClr>
              </a:buClr>
              <a:defRPr/>
            </a:pPr>
            <a:r>
              <a:rPr lang="en-GB" altLang="en-US" sz="2800" dirty="0" smtClean="0">
                <a:cs typeface="Arial" panose="020B0604020202020204" pitchFamily="34" charset="0"/>
              </a:rPr>
              <a:t>Health benefits of stopping smoking start </a:t>
            </a:r>
            <a:r>
              <a:rPr lang="en-GB" altLang="en-US" sz="2800" dirty="0">
                <a:solidFill>
                  <a:schemeClr val="hlink"/>
                </a:solidFill>
                <a:cs typeface="Arial" panose="020B0604020202020204" pitchFamily="34" charset="0"/>
              </a:rPr>
              <a:t>immediately</a:t>
            </a:r>
            <a:r>
              <a:rPr lang="en-GB" altLang="en-US" sz="2800" dirty="0" smtClean="0">
                <a:cs typeface="Arial" panose="020B0604020202020204" pitchFamily="34" charset="0"/>
              </a:rPr>
              <a:t>.</a:t>
            </a:r>
          </a:p>
          <a:p>
            <a:pPr marL="0" indent="0" eaLnBrk="1" hangingPunct="1">
              <a:buClr>
                <a:schemeClr val="accent1">
                  <a:lumMod val="50000"/>
                </a:schemeClr>
              </a:buClr>
              <a:buFont typeface="Wingdings 2" pitchFamily="18" charset="2"/>
              <a:buNone/>
              <a:defRPr/>
            </a:pPr>
            <a:r>
              <a:rPr lang="en-GB" altLang="en-US" sz="2400" dirty="0" smtClean="0">
                <a:latin typeface="Arial" panose="020B0604020202020204" pitchFamily="34" charset="0"/>
                <a:cs typeface="Arial" panose="020B0604020202020204" pitchFamily="34" charset="0"/>
              </a:rPr>
              <a:t> </a:t>
            </a:r>
            <a:endParaRPr lang="en-GB" altLang="en-US" dirty="0" smtClean="0"/>
          </a:p>
        </p:txBody>
      </p:sp>
      <p:sp>
        <p:nvSpPr>
          <p:cNvPr id="17412" name="TextBox 4"/>
          <p:cNvSpPr txBox="1">
            <a:spLocks noChangeArrowheads="1"/>
          </p:cNvSpPr>
          <p:nvPr/>
        </p:nvSpPr>
        <p:spPr bwMode="auto">
          <a:xfrm>
            <a:off x="179512" y="6165304"/>
            <a:ext cx="77041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200" dirty="0">
                <a:latin typeface="Arial" charset="0"/>
                <a:cs typeface="Arial" charset="0"/>
              </a:rPr>
              <a:t>Reference: </a:t>
            </a:r>
            <a:endParaRPr lang="en-GB" altLang="en-US" sz="1200" dirty="0" smtClean="0">
              <a:latin typeface="Arial" charset="0"/>
              <a:cs typeface="Arial" charset="0"/>
            </a:endParaRPr>
          </a:p>
          <a:p>
            <a:pPr eaLnBrk="1" hangingPunct="1">
              <a:spcBef>
                <a:spcPct val="0"/>
              </a:spcBef>
              <a:buFontTx/>
              <a:buNone/>
            </a:pPr>
            <a:r>
              <a:rPr lang="en-GB" altLang="en-US" sz="1200" dirty="0" smtClean="0">
                <a:latin typeface="Arial" charset="0"/>
                <a:cs typeface="Arial" charset="0"/>
              </a:rPr>
              <a:t>Doll </a:t>
            </a:r>
            <a:r>
              <a:rPr lang="en-GB" altLang="en-US" sz="1200" dirty="0">
                <a:latin typeface="Arial" charset="0"/>
                <a:cs typeface="Arial" charset="0"/>
              </a:rPr>
              <a:t>(1994) Mortality in relation to smoking [British Doctors Study]. </a:t>
            </a:r>
            <a:r>
              <a:rPr lang="en-GB" altLang="en-US" sz="1200" dirty="0" smtClean="0">
                <a:latin typeface="Arial" charset="0"/>
                <a:cs typeface="Arial" charset="0"/>
              </a:rPr>
              <a:t>BMJ</a:t>
            </a:r>
            <a:endParaRPr lang="en-GB" altLang="en-US" sz="1200" dirty="0">
              <a:latin typeface="Arial" charset="0"/>
              <a:cs typeface="Arial"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75" y="1352550"/>
            <a:ext cx="4286250" cy="502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675" y="6294438"/>
            <a:ext cx="3810000" cy="447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2"/>
          <p:cNvSpPr>
            <a:spLocks noGrp="1" noChangeArrowheads="1"/>
          </p:cNvSpPr>
          <p:nvPr>
            <p:ph idx="1"/>
          </p:nvPr>
        </p:nvSpPr>
        <p:spPr>
          <a:xfrm>
            <a:off x="1331913" y="733425"/>
            <a:ext cx="6769100" cy="619125"/>
          </a:xfrm>
        </p:spPr>
        <p:txBody>
          <a:bodyPr lIns="90488" tIns="44450" rIns="90488" bIns="44450"/>
          <a:lstStyle/>
          <a:p>
            <a:pPr marL="0" indent="0" eaLnBrk="1" hangingPunct="1">
              <a:buClr>
                <a:schemeClr val="accent1">
                  <a:lumMod val="50000"/>
                </a:schemeClr>
              </a:buClr>
              <a:buFont typeface="Wingdings 2" pitchFamily="18" charset="2"/>
              <a:buNone/>
              <a:defRPr/>
            </a:pPr>
            <a:r>
              <a:rPr lang="en-GB" altLang="en-US" sz="1600" dirty="0" smtClean="0">
                <a:cs typeface="Arial" panose="020B0604020202020204" pitchFamily="34" charset="0"/>
              </a:rPr>
              <a:t>Effects on survival of stopping smoking cigarettes at age 25-34 (effect from age 35) and age 35-44 (effect from age 40) – </a:t>
            </a:r>
            <a:r>
              <a:rPr lang="en-GB" altLang="en-US" sz="1600" i="1" dirty="0" smtClean="0">
                <a:cs typeface="Arial" panose="020B0604020202020204" pitchFamily="34" charset="0"/>
              </a:rPr>
              <a:t>ref Doll 2004, BMJ</a:t>
            </a:r>
            <a:endParaRPr lang="en-GB" altLang="en-US" sz="1600" i="1" dirty="0"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a:xfrm>
            <a:off x="539750" y="981670"/>
            <a:ext cx="8229600" cy="719138"/>
          </a:xfrm>
        </p:spPr>
        <p:txBody>
          <a:bodyPr/>
          <a:lstStyle/>
          <a:p>
            <a:r>
              <a:rPr lang="en-GB" altLang="en-US" sz="4000" dirty="0" smtClean="0">
                <a:latin typeface="+mn-lt"/>
                <a:cs typeface="Arial" charset="0"/>
              </a:rPr>
              <a:t>Benefits of stopping smoking</a:t>
            </a:r>
          </a:p>
        </p:txBody>
      </p:sp>
      <p:graphicFrame>
        <p:nvGraphicFramePr>
          <p:cNvPr id="7" name="Table 6"/>
          <p:cNvGraphicFramePr>
            <a:graphicFrameLocks noGrp="1"/>
          </p:cNvGraphicFramePr>
          <p:nvPr>
            <p:extLst>
              <p:ext uri="{D42A27DB-BD31-4B8C-83A1-F6EECF244321}">
                <p14:modId xmlns:p14="http://schemas.microsoft.com/office/powerpoint/2010/main" val="1363000542"/>
              </p:ext>
            </p:extLst>
          </p:nvPr>
        </p:nvGraphicFramePr>
        <p:xfrm>
          <a:off x="899592" y="1772816"/>
          <a:ext cx="7704855" cy="4877308"/>
        </p:xfrm>
        <a:graphic>
          <a:graphicData uri="http://schemas.openxmlformats.org/drawingml/2006/table">
            <a:tbl>
              <a:tblPr firstRow="1" bandRow="1">
                <a:tableStyleId>{5C22544A-7EE6-4342-B048-85BDC9FD1C3A}</a:tableStyleId>
              </a:tblPr>
              <a:tblGrid>
                <a:gridCol w="1440161"/>
                <a:gridCol w="1512168"/>
                <a:gridCol w="1584176"/>
                <a:gridCol w="1627379"/>
                <a:gridCol w="1540971"/>
              </a:tblGrid>
              <a:tr h="335344">
                <a:tc>
                  <a:txBody>
                    <a:bodyPr/>
                    <a:lstStyle/>
                    <a:p>
                      <a:pPr algn="ctr">
                        <a:spcBef>
                          <a:spcPts val="600"/>
                        </a:spcBef>
                        <a:spcAft>
                          <a:spcPts val="600"/>
                        </a:spcAft>
                      </a:pPr>
                      <a:endParaRPr lang="en-GB" sz="1800" dirty="0">
                        <a:latin typeface="Arial" panose="020B0604020202020204" pitchFamily="34" charset="0"/>
                        <a:cs typeface="Arial" panose="020B0604020202020204" pitchFamily="34" charset="0"/>
                      </a:endParaRPr>
                    </a:p>
                  </a:txBody>
                  <a:tcPr marT="45724" marB="45724"/>
                </a:tc>
                <a:tc gridSpan="2">
                  <a:txBody>
                    <a:bodyPr/>
                    <a:lstStyle/>
                    <a:p>
                      <a:pPr algn="ctr">
                        <a:spcBef>
                          <a:spcPts val="600"/>
                        </a:spcBef>
                        <a:spcAft>
                          <a:spcPts val="600"/>
                        </a:spcAft>
                      </a:pPr>
                      <a:r>
                        <a:rPr lang="en-GB" sz="1800" dirty="0" smtClean="0">
                          <a:latin typeface="Arial" panose="020B0604020202020204" pitchFamily="34" charset="0"/>
                          <a:cs typeface="Arial" panose="020B0604020202020204" pitchFamily="34" charset="0"/>
                        </a:rPr>
                        <a:t>Men</a:t>
                      </a:r>
                      <a:endParaRPr lang="en-GB" sz="1800" dirty="0">
                        <a:latin typeface="Arial" panose="020B0604020202020204" pitchFamily="34" charset="0"/>
                        <a:cs typeface="Arial" panose="020B0604020202020204" pitchFamily="34" charset="0"/>
                      </a:endParaRPr>
                    </a:p>
                  </a:txBody>
                  <a:tcPr marT="45724" marB="45724"/>
                </a:tc>
                <a:tc hMerge="1">
                  <a:txBody>
                    <a:bodyPr/>
                    <a:lstStyle/>
                    <a:p>
                      <a:endParaRPr lang="en-GB" dirty="0"/>
                    </a:p>
                  </a:txBody>
                  <a:tcPr/>
                </a:tc>
                <a:tc gridSpan="2">
                  <a:txBody>
                    <a:bodyPr/>
                    <a:lstStyle/>
                    <a:p>
                      <a:pPr algn="ctr">
                        <a:spcBef>
                          <a:spcPts val="600"/>
                        </a:spcBef>
                        <a:spcAft>
                          <a:spcPts val="600"/>
                        </a:spcAft>
                      </a:pPr>
                      <a:r>
                        <a:rPr lang="en-GB" sz="1800" dirty="0" smtClean="0">
                          <a:latin typeface="Arial" panose="020B0604020202020204" pitchFamily="34" charset="0"/>
                          <a:cs typeface="Arial" panose="020B0604020202020204" pitchFamily="34" charset="0"/>
                        </a:rPr>
                        <a:t>Women</a:t>
                      </a:r>
                      <a:endParaRPr lang="en-GB" sz="1800" dirty="0">
                        <a:latin typeface="Arial" panose="020B0604020202020204" pitchFamily="34" charset="0"/>
                        <a:cs typeface="Arial" panose="020B0604020202020204" pitchFamily="34" charset="0"/>
                      </a:endParaRPr>
                    </a:p>
                  </a:txBody>
                  <a:tcPr marT="45724" marB="45724"/>
                </a:tc>
                <a:tc hMerge="1">
                  <a:txBody>
                    <a:bodyPr/>
                    <a:lstStyle/>
                    <a:p>
                      <a:endParaRPr lang="en-GB" dirty="0"/>
                    </a:p>
                  </a:txBody>
                  <a:tcPr/>
                </a:tc>
              </a:tr>
              <a:tr h="823134">
                <a:tc>
                  <a:txBody>
                    <a:bodyPr/>
                    <a:lstStyle/>
                    <a:p>
                      <a:endParaRPr lang="en-GB" sz="1800" dirty="0"/>
                    </a:p>
                  </a:txBody>
                  <a:tcPr marT="45724" marB="45724"/>
                </a:tc>
                <a:tc>
                  <a:txBody>
                    <a:bodyPr/>
                    <a:lstStyle/>
                    <a:p>
                      <a:pPr algn="ctr"/>
                      <a:r>
                        <a:rPr lang="en-GB" sz="1800" dirty="0" smtClean="0">
                          <a:latin typeface="Arial" panose="020B0604020202020204" pitchFamily="34" charset="0"/>
                          <a:cs typeface="Arial" panose="020B0604020202020204" pitchFamily="34" charset="0"/>
                        </a:rPr>
                        <a:t>Life expectancy</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Extra years compared to smokers</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Life expectancy</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Extra years compared to smokers</a:t>
                      </a:r>
                      <a:endParaRPr lang="en-GB" sz="1800" dirty="0">
                        <a:latin typeface="Arial" panose="020B0604020202020204" pitchFamily="34" charset="0"/>
                        <a:cs typeface="Arial" panose="020B0604020202020204" pitchFamily="34" charset="0"/>
                      </a:endParaRPr>
                    </a:p>
                  </a:txBody>
                  <a:tcPr marT="45724" marB="45724"/>
                </a:tc>
              </a:tr>
              <a:tr h="579239">
                <a:tc>
                  <a:txBody>
                    <a:bodyPr/>
                    <a:lstStyle/>
                    <a:p>
                      <a:pPr algn="ctr"/>
                      <a:r>
                        <a:rPr lang="en-GB" sz="1800" dirty="0" smtClean="0">
                          <a:latin typeface="Arial" panose="020B0604020202020204" pitchFamily="34" charset="0"/>
                          <a:cs typeface="Arial" panose="020B0604020202020204" pitchFamily="34" charset="0"/>
                        </a:rPr>
                        <a:t>Smoked until death</a:t>
                      </a:r>
                      <a:endParaRPr lang="en-GB" sz="1800" dirty="0">
                        <a:latin typeface="Arial" panose="020B0604020202020204" pitchFamily="34" charset="0"/>
                        <a:cs typeface="Arial" panose="020B0604020202020204" pitchFamily="34" charset="0"/>
                      </a:endParaRPr>
                    </a:p>
                  </a:txBody>
                  <a:tcPr marT="45724" marB="45724"/>
                </a:tc>
                <a:tc>
                  <a:txBody>
                    <a:bodyPr/>
                    <a:lstStyle/>
                    <a:p>
                      <a:pPr marL="0" algn="ctr" rtl="0" eaLnBrk="1" latinLnBrk="0" hangingPunct="1"/>
                      <a:r>
                        <a:rPr kumimoji="0" lang="en-GB" sz="1800" kern="1200" dirty="0" smtClean="0">
                          <a:solidFill>
                            <a:schemeClr val="dk1"/>
                          </a:solidFill>
                          <a:latin typeface="Arial" panose="020B0604020202020204" pitchFamily="34" charset="0"/>
                          <a:ea typeface="+mn-ea"/>
                          <a:cs typeface="Arial" panose="020B0604020202020204" pitchFamily="34" charset="0"/>
                        </a:rPr>
                        <a:t>69.3</a:t>
                      </a:r>
                      <a:endParaRPr kumimoji="0" lang="en-GB" sz="1800" kern="1200" dirty="0">
                        <a:solidFill>
                          <a:schemeClr val="dk1"/>
                        </a:solidFill>
                        <a:latin typeface="Arial" panose="020B0604020202020204" pitchFamily="34" charset="0"/>
                        <a:ea typeface="+mn-ea"/>
                        <a:cs typeface="Arial" panose="020B0604020202020204" pitchFamily="34" charset="0"/>
                      </a:endParaRPr>
                    </a:p>
                  </a:txBody>
                  <a:tcPr marT="45724" marB="45724"/>
                </a:tc>
                <a:tc>
                  <a:txBody>
                    <a:bodyPr/>
                    <a:lstStyle/>
                    <a:p>
                      <a:pPr algn="ct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73.8</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endParaRPr lang="en-GB" sz="1800" dirty="0">
                        <a:latin typeface="Arial" panose="020B0604020202020204" pitchFamily="34" charset="0"/>
                        <a:cs typeface="Arial" panose="020B0604020202020204" pitchFamily="34" charset="0"/>
                      </a:endParaRPr>
                    </a:p>
                  </a:txBody>
                  <a:tcPr marT="45724" marB="45724"/>
                </a:tc>
              </a:tr>
              <a:tr h="579239">
                <a:tc>
                  <a:txBody>
                    <a:bodyPr/>
                    <a:lstStyle/>
                    <a:p>
                      <a:pPr algn="ctr"/>
                      <a:r>
                        <a:rPr lang="en-GB" sz="1800" dirty="0" smtClean="0">
                          <a:latin typeface="Arial" panose="020B0604020202020204" pitchFamily="34" charset="0"/>
                          <a:cs typeface="Arial" panose="020B0604020202020204" pitchFamily="34" charset="0"/>
                        </a:rPr>
                        <a:t>Never smoked</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kumimoji="0" lang="en-GB" sz="1800" kern="1200" dirty="0" smtClean="0">
                          <a:solidFill>
                            <a:schemeClr val="dk1"/>
                          </a:solidFill>
                          <a:latin typeface="Arial" panose="020B0604020202020204" pitchFamily="34" charset="0"/>
                          <a:ea typeface="+mn-ea"/>
                          <a:cs typeface="Arial" panose="020B0604020202020204" pitchFamily="34" charset="0"/>
                        </a:rPr>
                        <a:t>78.2</a:t>
                      </a:r>
                      <a:endParaRPr kumimoji="0" lang="en-GB" sz="1800" kern="1200" dirty="0">
                        <a:solidFill>
                          <a:schemeClr val="dk1"/>
                        </a:solidFill>
                        <a:latin typeface="Arial" panose="020B0604020202020204" pitchFamily="34" charset="0"/>
                        <a:ea typeface="+mn-ea"/>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8.9</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81.2</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7.4</a:t>
                      </a:r>
                      <a:endParaRPr lang="en-GB" sz="1800" dirty="0">
                        <a:latin typeface="Arial" panose="020B0604020202020204" pitchFamily="34" charset="0"/>
                        <a:cs typeface="Arial" panose="020B0604020202020204" pitchFamily="34" charset="0"/>
                      </a:endParaRPr>
                    </a:p>
                  </a:txBody>
                  <a:tcPr marT="45724" marB="45724"/>
                </a:tc>
              </a:tr>
              <a:tr h="579239">
                <a:tc>
                  <a:txBody>
                    <a:bodyPr/>
                    <a:lstStyle/>
                    <a:p>
                      <a:pPr algn="ctr"/>
                      <a:r>
                        <a:rPr lang="en-GB" sz="1800" dirty="0" smtClean="0">
                          <a:latin typeface="Arial" panose="020B0604020202020204" pitchFamily="34" charset="0"/>
                          <a:cs typeface="Arial" panose="020B0604020202020204" pitchFamily="34" charset="0"/>
                        </a:rPr>
                        <a:t>Quit</a:t>
                      </a:r>
                      <a:r>
                        <a:rPr lang="en-GB" sz="1800" baseline="0" dirty="0" smtClean="0">
                          <a:latin typeface="Arial" panose="020B0604020202020204" pitchFamily="34" charset="0"/>
                          <a:cs typeface="Arial" panose="020B0604020202020204" pitchFamily="34" charset="0"/>
                        </a:rPr>
                        <a:t> age 35</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kumimoji="0" lang="en-GB" sz="1800" kern="1200" dirty="0" smtClean="0">
                          <a:solidFill>
                            <a:schemeClr val="dk1"/>
                          </a:solidFill>
                          <a:latin typeface="Arial" panose="020B0604020202020204" pitchFamily="34" charset="0"/>
                          <a:ea typeface="+mn-ea"/>
                          <a:cs typeface="Arial" panose="020B0604020202020204" pitchFamily="34" charset="0"/>
                        </a:rPr>
                        <a:t>76.2</a:t>
                      </a:r>
                      <a:endParaRPr kumimoji="0" lang="en-GB" sz="1800" kern="1200" dirty="0">
                        <a:solidFill>
                          <a:schemeClr val="dk1"/>
                        </a:solidFill>
                        <a:latin typeface="Arial" panose="020B0604020202020204" pitchFamily="34" charset="0"/>
                        <a:ea typeface="+mn-ea"/>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6.9</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79.9</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6.1</a:t>
                      </a:r>
                      <a:endParaRPr lang="en-GB" sz="1800" dirty="0">
                        <a:latin typeface="Arial" panose="020B0604020202020204" pitchFamily="34" charset="0"/>
                        <a:cs typeface="Arial" panose="020B0604020202020204" pitchFamily="34" charset="0"/>
                      </a:endParaRPr>
                    </a:p>
                  </a:txBody>
                  <a:tcPr marT="45724" marB="45724"/>
                </a:tc>
              </a:tr>
              <a:tr h="57923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Arial" panose="020B0604020202020204" pitchFamily="34" charset="0"/>
                          <a:cs typeface="Arial" panose="020B0604020202020204" pitchFamily="34" charset="0"/>
                        </a:rPr>
                        <a:t>Quit</a:t>
                      </a:r>
                      <a:r>
                        <a:rPr lang="en-GB" sz="1800" baseline="0" dirty="0" smtClean="0">
                          <a:latin typeface="Arial" panose="020B0604020202020204" pitchFamily="34" charset="0"/>
                          <a:cs typeface="Arial" panose="020B0604020202020204" pitchFamily="34" charset="0"/>
                        </a:rPr>
                        <a:t> age 45</a:t>
                      </a:r>
                      <a:endParaRPr lang="en-GB" sz="1800" dirty="0" smtClean="0">
                        <a:latin typeface="Arial" panose="020B0604020202020204" pitchFamily="34" charset="0"/>
                        <a:cs typeface="Arial" panose="020B0604020202020204" pitchFamily="34" charset="0"/>
                      </a:endParaRPr>
                    </a:p>
                  </a:txBody>
                  <a:tcPr marT="45724" marB="45724"/>
                </a:tc>
                <a:tc>
                  <a:txBody>
                    <a:bodyPr/>
                    <a:lstStyle/>
                    <a:p>
                      <a:pPr algn="ctr"/>
                      <a:r>
                        <a:rPr kumimoji="0" lang="en-GB" sz="1800" kern="1200" dirty="0" smtClean="0">
                          <a:solidFill>
                            <a:schemeClr val="dk1"/>
                          </a:solidFill>
                          <a:latin typeface="Arial" panose="020B0604020202020204" pitchFamily="34" charset="0"/>
                          <a:ea typeface="+mn-ea"/>
                          <a:cs typeface="Arial" panose="020B0604020202020204" pitchFamily="34" charset="0"/>
                        </a:rPr>
                        <a:t>74.9</a:t>
                      </a:r>
                      <a:endParaRPr kumimoji="0" lang="en-GB" sz="1800" kern="1200" dirty="0">
                        <a:solidFill>
                          <a:schemeClr val="dk1"/>
                        </a:solidFill>
                        <a:latin typeface="Arial" panose="020B0604020202020204" pitchFamily="34" charset="0"/>
                        <a:ea typeface="+mn-ea"/>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5.6</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79.4</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5.6</a:t>
                      </a:r>
                      <a:endParaRPr lang="en-GB" sz="1800" dirty="0">
                        <a:latin typeface="Arial" panose="020B0604020202020204" pitchFamily="34" charset="0"/>
                        <a:cs typeface="Arial" panose="020B0604020202020204" pitchFamily="34" charset="0"/>
                      </a:endParaRPr>
                    </a:p>
                  </a:txBody>
                  <a:tcPr marT="45724" marB="45724"/>
                </a:tc>
              </a:tr>
              <a:tr h="57923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Arial" panose="020B0604020202020204" pitchFamily="34" charset="0"/>
                          <a:cs typeface="Arial" panose="020B0604020202020204" pitchFamily="34" charset="0"/>
                        </a:rPr>
                        <a:t>Quit</a:t>
                      </a:r>
                      <a:r>
                        <a:rPr lang="en-GB" sz="1800" baseline="0" dirty="0" smtClean="0">
                          <a:latin typeface="Arial" panose="020B0604020202020204" pitchFamily="34" charset="0"/>
                          <a:cs typeface="Arial" panose="020B0604020202020204" pitchFamily="34" charset="0"/>
                        </a:rPr>
                        <a:t> age 55</a:t>
                      </a:r>
                      <a:endParaRPr lang="en-GB" sz="1800" dirty="0" smtClean="0">
                        <a:latin typeface="Arial" panose="020B0604020202020204" pitchFamily="34" charset="0"/>
                        <a:cs typeface="Arial" panose="020B0604020202020204" pitchFamily="34" charset="0"/>
                      </a:endParaRPr>
                    </a:p>
                  </a:txBody>
                  <a:tcPr marT="45724" marB="45724"/>
                </a:tc>
                <a:tc>
                  <a:txBody>
                    <a:bodyPr/>
                    <a:lstStyle/>
                    <a:p>
                      <a:pPr algn="ctr"/>
                      <a:r>
                        <a:rPr kumimoji="0" lang="en-GB" sz="1800" kern="1200" dirty="0" smtClean="0">
                          <a:solidFill>
                            <a:schemeClr val="dk1"/>
                          </a:solidFill>
                          <a:latin typeface="Arial" panose="020B0604020202020204" pitchFamily="34" charset="0"/>
                          <a:ea typeface="+mn-ea"/>
                          <a:cs typeface="Arial" panose="020B0604020202020204" pitchFamily="34" charset="0"/>
                        </a:rPr>
                        <a:t>72.7</a:t>
                      </a:r>
                      <a:endParaRPr kumimoji="0" lang="en-GB" sz="1800" kern="1200" dirty="0">
                        <a:solidFill>
                          <a:schemeClr val="dk1"/>
                        </a:solidFill>
                        <a:latin typeface="Arial" panose="020B0604020202020204" pitchFamily="34" charset="0"/>
                        <a:ea typeface="+mn-ea"/>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3.4</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78.0</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4.2</a:t>
                      </a:r>
                      <a:endParaRPr lang="en-GB" sz="1800" dirty="0">
                        <a:latin typeface="Arial" panose="020B0604020202020204" pitchFamily="34" charset="0"/>
                        <a:cs typeface="Arial" panose="020B0604020202020204" pitchFamily="34" charset="0"/>
                      </a:endParaRPr>
                    </a:p>
                  </a:txBody>
                  <a:tcPr marT="45724" marB="45724"/>
                </a:tc>
              </a:tr>
              <a:tr h="57923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Arial" panose="020B0604020202020204" pitchFamily="34" charset="0"/>
                          <a:cs typeface="Arial" panose="020B0604020202020204" pitchFamily="34" charset="0"/>
                        </a:rPr>
                        <a:t>Quit</a:t>
                      </a:r>
                      <a:r>
                        <a:rPr lang="en-GB" sz="1800" baseline="0" dirty="0" smtClean="0">
                          <a:latin typeface="Arial" panose="020B0604020202020204" pitchFamily="34" charset="0"/>
                          <a:cs typeface="Arial" panose="020B0604020202020204" pitchFamily="34" charset="0"/>
                        </a:rPr>
                        <a:t> age 65</a:t>
                      </a:r>
                      <a:endParaRPr lang="en-GB" sz="1800" dirty="0" smtClean="0">
                        <a:latin typeface="Arial" panose="020B0604020202020204" pitchFamily="34" charset="0"/>
                        <a:cs typeface="Arial" panose="020B0604020202020204" pitchFamily="34" charset="0"/>
                      </a:endParaRPr>
                    </a:p>
                  </a:txBody>
                  <a:tcPr marT="45724" marB="45724"/>
                </a:tc>
                <a:tc>
                  <a:txBody>
                    <a:bodyPr/>
                    <a:lstStyle/>
                    <a:p>
                      <a:pPr algn="ctr"/>
                      <a:r>
                        <a:rPr kumimoji="0" lang="en-GB" sz="1800" kern="1200" dirty="0" smtClean="0">
                          <a:solidFill>
                            <a:schemeClr val="dk1"/>
                          </a:solidFill>
                          <a:latin typeface="Arial" panose="020B0604020202020204" pitchFamily="34" charset="0"/>
                          <a:ea typeface="+mn-ea"/>
                          <a:cs typeface="Arial" panose="020B0604020202020204" pitchFamily="34" charset="0"/>
                        </a:rPr>
                        <a:t>70.7</a:t>
                      </a:r>
                      <a:endParaRPr kumimoji="0" lang="en-GB" sz="1800" kern="1200" dirty="0">
                        <a:solidFill>
                          <a:schemeClr val="dk1"/>
                        </a:solidFill>
                        <a:latin typeface="Arial" panose="020B0604020202020204" pitchFamily="34" charset="0"/>
                        <a:ea typeface="+mn-ea"/>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1.4</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76.5</a:t>
                      </a:r>
                      <a:endParaRPr lang="en-GB" sz="1800" dirty="0">
                        <a:latin typeface="Arial" panose="020B0604020202020204" pitchFamily="34" charset="0"/>
                        <a:cs typeface="Arial" panose="020B0604020202020204" pitchFamily="34" charset="0"/>
                      </a:endParaRPr>
                    </a:p>
                  </a:txBody>
                  <a:tcPr marT="45724" marB="45724"/>
                </a:tc>
                <a:tc>
                  <a:txBody>
                    <a:bodyPr/>
                    <a:lstStyle/>
                    <a:p>
                      <a:pPr algn="ctr"/>
                      <a:r>
                        <a:rPr lang="en-GB" sz="1800" dirty="0" smtClean="0">
                          <a:latin typeface="Arial" panose="020B0604020202020204" pitchFamily="34" charset="0"/>
                          <a:cs typeface="Arial" panose="020B0604020202020204" pitchFamily="34" charset="0"/>
                        </a:rPr>
                        <a:t>2.7</a:t>
                      </a:r>
                      <a:endParaRPr lang="en-GB" sz="1800" dirty="0">
                        <a:latin typeface="Arial" panose="020B0604020202020204" pitchFamily="34" charset="0"/>
                        <a:cs typeface="Arial" panose="020B0604020202020204" pitchFamily="34" charset="0"/>
                      </a:endParaRPr>
                    </a:p>
                  </a:txBody>
                  <a:tcPr marT="45724" marB="45724"/>
                </a:tc>
              </a:tr>
            </a:tbl>
          </a:graphicData>
        </a:graphic>
      </p:graphicFrame>
      <p:sp>
        <p:nvSpPr>
          <p:cNvPr id="8" name="Rectangle 2"/>
          <p:cNvSpPr txBox="1">
            <a:spLocks noChangeArrowheads="1"/>
          </p:cNvSpPr>
          <p:nvPr/>
        </p:nvSpPr>
        <p:spPr>
          <a:xfrm>
            <a:off x="0" y="6619379"/>
            <a:ext cx="3529013" cy="309562"/>
          </a:xfrm>
          <a:prstGeom prst="rect">
            <a:avLst/>
          </a:prstGeom>
        </p:spPr>
        <p:txBody>
          <a:bodyPr lIns="90488" tIns="44450" rIns="90488" bIns="44450"/>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Reference: Taylor 2002, Am J Public Health</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Grp="1" noChangeArrowheads="1"/>
          </p:cNvSpPr>
          <p:nvPr>
            <p:ph idx="1"/>
          </p:nvPr>
        </p:nvSpPr>
        <p:spPr>
          <a:xfrm>
            <a:off x="971600" y="1141413"/>
            <a:ext cx="7427440" cy="1050057"/>
          </a:xfrm>
        </p:spPr>
        <p:txBody>
          <a:bodyPr lIns="90488" tIns="44450" rIns="90488" bIns="44450"/>
          <a:lstStyle/>
          <a:p>
            <a:pPr marL="0" indent="0" algn="ctr" eaLnBrk="1" hangingPunct="1">
              <a:buClr>
                <a:schemeClr val="accent1">
                  <a:lumMod val="50000"/>
                </a:schemeClr>
              </a:buClr>
              <a:buFont typeface="Wingdings 2" pitchFamily="18" charset="2"/>
              <a:buNone/>
              <a:defRPr/>
            </a:pPr>
            <a:r>
              <a:rPr lang="en-GB" altLang="en-US" sz="2800" dirty="0">
                <a:ea typeface="+mj-ea"/>
                <a:cs typeface="Arial" charset="0"/>
              </a:rPr>
              <a:t>Effect of smoking continuation or discontinuation on the decrease in </a:t>
            </a:r>
            <a:r>
              <a:rPr lang="en-GB" altLang="en-US" sz="2800" dirty="0" smtClean="0">
                <a:ea typeface="+mj-ea"/>
                <a:cs typeface="Arial" charset="0"/>
              </a:rPr>
              <a:t>FEV1 over </a:t>
            </a:r>
            <a:r>
              <a:rPr lang="en-GB" altLang="en-US" sz="2800" dirty="0">
                <a:ea typeface="+mj-ea"/>
                <a:cs typeface="Arial" charset="0"/>
              </a:rPr>
              <a:t>time</a:t>
            </a:r>
          </a:p>
        </p:txBody>
      </p:sp>
      <p:pic>
        <p:nvPicPr>
          <p:cNvPr id="2048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6038" y="2276475"/>
            <a:ext cx="6357937" cy="375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rot="16200000">
            <a:off x="1097756" y="3971132"/>
            <a:ext cx="1008063" cy="400050"/>
          </a:xfrm>
          <a:prstGeom prst="rect">
            <a:avLst/>
          </a:prstGeom>
          <a:solidFill>
            <a:schemeClr val="bg1"/>
          </a:solidFill>
        </p:spPr>
        <p:txBody>
          <a:bodyPr>
            <a:spAutoFit/>
          </a:bodyPr>
          <a:lstStyle/>
          <a:p>
            <a:pPr>
              <a:defRPr/>
            </a:pPr>
            <a:r>
              <a:rPr lang="en-GB" sz="2000" b="1" dirty="0">
                <a:solidFill>
                  <a:schemeClr val="accent4">
                    <a:lumMod val="50000"/>
                  </a:schemeClr>
                </a:solidFill>
              </a:rPr>
              <a:t>FEV1</a:t>
            </a:r>
          </a:p>
        </p:txBody>
      </p:sp>
      <p:sp>
        <p:nvSpPr>
          <p:cNvPr id="5" name="Rectangle 2"/>
          <p:cNvSpPr txBox="1">
            <a:spLocks noChangeArrowheads="1"/>
          </p:cNvSpPr>
          <p:nvPr/>
        </p:nvSpPr>
        <p:spPr>
          <a:xfrm>
            <a:off x="109314" y="6120680"/>
            <a:ext cx="4678710" cy="548680"/>
          </a:xfrm>
          <a:prstGeom prst="rect">
            <a:avLst/>
          </a:prstGeom>
        </p:spPr>
        <p:txBody>
          <a:bodyPr lIns="90488" tIns="44450" rIns="90488" bIns="44450"/>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Reference: </a:t>
            </a:r>
          </a:p>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BTS Case for Change document, 2013</a:t>
            </a:r>
          </a:p>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Adapted from Fletcher and </a:t>
            </a:r>
            <a:r>
              <a:rPr lang="en-GB" altLang="en-US" sz="1200" dirty="0" err="1" smtClean="0">
                <a:cs typeface="Arial" panose="020B0604020202020204" pitchFamily="34" charset="0"/>
              </a:rPr>
              <a:t>Peto</a:t>
            </a:r>
            <a:r>
              <a:rPr lang="en-GB" altLang="en-US" sz="1200" dirty="0" smtClean="0">
                <a:cs typeface="Arial" panose="020B0604020202020204" pitchFamily="34" charset="0"/>
              </a:rPr>
              <a:t>, BMJ, 1977</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a:xfrm>
            <a:off x="539750" y="765175"/>
            <a:ext cx="8229600" cy="796925"/>
          </a:xfrm>
        </p:spPr>
        <p:txBody>
          <a:bodyPr/>
          <a:lstStyle/>
          <a:p>
            <a:r>
              <a:rPr lang="en-GB" altLang="en-US" sz="4000" dirty="0" smtClean="0">
                <a:latin typeface="+mn-lt"/>
                <a:cs typeface="Arial" charset="0"/>
              </a:rPr>
              <a:t>Benefits of stopping smoking</a:t>
            </a:r>
          </a:p>
        </p:txBody>
      </p:sp>
      <p:graphicFrame>
        <p:nvGraphicFramePr>
          <p:cNvPr id="7" name="Table 6"/>
          <p:cNvGraphicFramePr>
            <a:graphicFrameLocks noGrp="1"/>
          </p:cNvGraphicFramePr>
          <p:nvPr>
            <p:extLst>
              <p:ext uri="{D42A27DB-BD31-4B8C-83A1-F6EECF244321}">
                <p14:modId xmlns:p14="http://schemas.microsoft.com/office/powerpoint/2010/main" val="346863981"/>
              </p:ext>
            </p:extLst>
          </p:nvPr>
        </p:nvGraphicFramePr>
        <p:xfrm>
          <a:off x="467544" y="1531487"/>
          <a:ext cx="8208912" cy="5128738"/>
        </p:xfrm>
        <a:graphic>
          <a:graphicData uri="http://schemas.openxmlformats.org/drawingml/2006/table">
            <a:tbl>
              <a:tblPr firstRow="1" bandRow="1">
                <a:tableStyleId>{5C22544A-7EE6-4342-B048-85BDC9FD1C3A}</a:tableStyleId>
              </a:tblPr>
              <a:tblGrid>
                <a:gridCol w="3024336"/>
                <a:gridCol w="5184576"/>
              </a:tblGrid>
              <a:tr h="421229">
                <a:tc>
                  <a:txBody>
                    <a:bodyPr/>
                    <a:lstStyle/>
                    <a:p>
                      <a:pPr algn="ctr"/>
                      <a:r>
                        <a:rPr lang="en-GB" sz="1800" dirty="0" smtClean="0">
                          <a:latin typeface="+mn-lt"/>
                          <a:cs typeface="Arial" panose="020B0604020202020204" pitchFamily="34" charset="0"/>
                        </a:rPr>
                        <a:t>Time</a:t>
                      </a:r>
                      <a:endParaRPr lang="en-GB" sz="1800" dirty="0">
                        <a:latin typeface="+mn-lt"/>
                        <a:cs typeface="Arial" panose="020B0604020202020204" pitchFamily="34" charset="0"/>
                      </a:endParaRPr>
                    </a:p>
                  </a:txBody>
                  <a:tcPr marL="91455" marR="91455" marT="45731" marB="45731"/>
                </a:tc>
                <a:tc>
                  <a:txBody>
                    <a:bodyPr/>
                    <a:lstStyle/>
                    <a:p>
                      <a:pPr algn="ctr"/>
                      <a:r>
                        <a:rPr lang="en-GB" sz="1800" dirty="0" smtClean="0">
                          <a:latin typeface="+mn-lt"/>
                          <a:cs typeface="Arial" panose="020B0604020202020204" pitchFamily="34" charset="0"/>
                        </a:rPr>
                        <a:t>Effect</a:t>
                      </a:r>
                      <a:endParaRPr lang="en-GB" sz="1800" dirty="0">
                        <a:latin typeface="+mn-lt"/>
                        <a:cs typeface="Arial" panose="020B0604020202020204" pitchFamily="34" charset="0"/>
                      </a:endParaRPr>
                    </a:p>
                  </a:txBody>
                  <a:tcPr marL="91455" marR="91455" marT="45731" marB="45731"/>
                </a:tc>
              </a:tr>
              <a:tr h="752543">
                <a:tc>
                  <a:txBody>
                    <a:bodyPr/>
                    <a:lstStyle/>
                    <a:p>
                      <a:pPr algn="ctr"/>
                      <a:r>
                        <a:rPr lang="en-GB" sz="1800" dirty="0" smtClean="0">
                          <a:latin typeface="+mn-lt"/>
                          <a:cs typeface="Arial" panose="020B0604020202020204" pitchFamily="34" charset="0"/>
                        </a:rPr>
                        <a:t>At 20</a:t>
                      </a:r>
                      <a:r>
                        <a:rPr lang="en-GB" sz="1800" baseline="0" dirty="0" smtClean="0">
                          <a:latin typeface="+mn-lt"/>
                          <a:cs typeface="Arial" panose="020B0604020202020204" pitchFamily="34" charset="0"/>
                        </a:rPr>
                        <a:t> minutes…</a:t>
                      </a:r>
                      <a:endParaRPr lang="en-GB" sz="1800" dirty="0">
                        <a:latin typeface="+mn-lt"/>
                        <a:cs typeface="Arial" panose="020B0604020202020204" pitchFamily="34" charset="0"/>
                      </a:endParaRPr>
                    </a:p>
                  </a:txBody>
                  <a:tcPr marL="91455" marR="91455" marT="45731" marB="45731"/>
                </a:tc>
                <a:tc>
                  <a:txBody>
                    <a:bodyPr/>
                    <a:lstStyle/>
                    <a:p>
                      <a:pPr algn="l"/>
                      <a:r>
                        <a:rPr lang="en-GB" sz="1800" dirty="0" smtClean="0">
                          <a:latin typeface="+mn-lt"/>
                          <a:cs typeface="Arial" panose="020B0604020202020204" pitchFamily="34" charset="0"/>
                        </a:rPr>
                        <a:t>Reduction</a:t>
                      </a:r>
                      <a:r>
                        <a:rPr lang="en-GB" sz="1800" baseline="0" dirty="0" smtClean="0">
                          <a:latin typeface="+mn-lt"/>
                          <a:cs typeface="Arial" panose="020B0604020202020204" pitchFamily="34" charset="0"/>
                        </a:rPr>
                        <a:t> in blood pressure and pulse rate, normalisation of temperature of hands and feet</a:t>
                      </a:r>
                      <a:endParaRPr lang="en-GB" sz="1800" dirty="0">
                        <a:latin typeface="+mn-lt"/>
                        <a:cs typeface="Arial" panose="020B0604020202020204" pitchFamily="34" charset="0"/>
                      </a:endParaRPr>
                    </a:p>
                  </a:txBody>
                  <a:tcPr marL="91455" marR="91455" marT="45731" marB="45731"/>
                </a:tc>
              </a:tr>
              <a:tr h="529574">
                <a:tc>
                  <a:txBody>
                    <a:bodyPr/>
                    <a:lstStyle/>
                    <a:p>
                      <a:pPr marL="0" algn="ctr" rtl="0" eaLnBrk="1" latinLnBrk="0" hangingPunct="1"/>
                      <a:r>
                        <a:rPr kumimoji="0" lang="en-GB" sz="1800" kern="1200" dirty="0" smtClean="0">
                          <a:solidFill>
                            <a:schemeClr val="dk1"/>
                          </a:solidFill>
                          <a:latin typeface="+mn-lt"/>
                          <a:ea typeface="+mn-ea"/>
                          <a:cs typeface="Arial" panose="020B0604020202020204" pitchFamily="34" charset="0"/>
                        </a:rPr>
                        <a:t>At</a:t>
                      </a:r>
                      <a:r>
                        <a:rPr kumimoji="0" lang="en-GB" sz="1800" kern="1200" baseline="0" dirty="0" smtClean="0">
                          <a:solidFill>
                            <a:schemeClr val="dk1"/>
                          </a:solidFill>
                          <a:latin typeface="+mn-lt"/>
                          <a:ea typeface="+mn-ea"/>
                          <a:cs typeface="Arial" panose="020B0604020202020204" pitchFamily="34" charset="0"/>
                        </a:rPr>
                        <a:t> 48 hours…</a:t>
                      </a:r>
                      <a:endParaRPr kumimoji="0" lang="en-GB" sz="1800" kern="1200" dirty="0">
                        <a:solidFill>
                          <a:schemeClr val="dk1"/>
                        </a:solidFill>
                        <a:latin typeface="+mn-lt"/>
                        <a:ea typeface="+mn-ea"/>
                        <a:cs typeface="Arial" panose="020B0604020202020204" pitchFamily="34" charset="0"/>
                      </a:endParaRPr>
                    </a:p>
                  </a:txBody>
                  <a:tcPr marL="91455" marR="91455" marT="45731" marB="45731"/>
                </a:tc>
                <a:tc>
                  <a:txBody>
                    <a:bodyPr/>
                    <a:lstStyle/>
                    <a:p>
                      <a:pPr algn="l"/>
                      <a:r>
                        <a:rPr lang="en-GB" sz="1800" dirty="0" smtClean="0">
                          <a:latin typeface="+mn-lt"/>
                          <a:cs typeface="Arial" panose="020B0604020202020204" pitchFamily="34" charset="0"/>
                        </a:rPr>
                        <a:t>Sense</a:t>
                      </a:r>
                      <a:r>
                        <a:rPr lang="en-GB" sz="1800" baseline="0" dirty="0" smtClean="0">
                          <a:latin typeface="+mn-lt"/>
                          <a:cs typeface="Arial" panose="020B0604020202020204" pitchFamily="34" charset="0"/>
                        </a:rPr>
                        <a:t> of smell and taste noticeably improved</a:t>
                      </a:r>
                      <a:endParaRPr lang="en-GB" sz="1800" dirty="0">
                        <a:latin typeface="+mn-lt"/>
                        <a:cs typeface="Arial" panose="020B0604020202020204" pitchFamily="34" charset="0"/>
                      </a:endParaRPr>
                    </a:p>
                  </a:txBody>
                  <a:tcPr marL="91455" marR="91455" marT="45731" marB="45731"/>
                </a:tc>
              </a:tr>
              <a:tr h="529574">
                <a:tc>
                  <a:txBody>
                    <a:bodyPr/>
                    <a:lstStyle/>
                    <a:p>
                      <a:pPr algn="ctr"/>
                      <a:r>
                        <a:rPr kumimoji="0" lang="en-GB" sz="1800" kern="1200" dirty="0" smtClean="0">
                          <a:solidFill>
                            <a:schemeClr val="dk1"/>
                          </a:solidFill>
                          <a:latin typeface="+mn-lt"/>
                          <a:ea typeface="+mn-ea"/>
                          <a:cs typeface="Arial" panose="020B0604020202020204" pitchFamily="34" charset="0"/>
                        </a:rPr>
                        <a:t>At 2 weeks to 3 months…</a:t>
                      </a:r>
                      <a:endParaRPr kumimoji="0" lang="en-GB" sz="1800" kern="1200" dirty="0">
                        <a:solidFill>
                          <a:schemeClr val="dk1"/>
                        </a:solidFill>
                        <a:latin typeface="+mn-lt"/>
                        <a:ea typeface="+mn-ea"/>
                        <a:cs typeface="Arial" panose="020B0604020202020204" pitchFamily="34" charset="0"/>
                      </a:endParaRPr>
                    </a:p>
                  </a:txBody>
                  <a:tcPr marL="91455" marR="91455" marT="45731" marB="45731"/>
                </a:tc>
                <a:tc>
                  <a:txBody>
                    <a:bodyPr/>
                    <a:lstStyle/>
                    <a:p>
                      <a:pPr algn="l"/>
                      <a:r>
                        <a:rPr lang="en-GB" sz="1800" dirty="0" smtClean="0">
                          <a:latin typeface="+mn-lt"/>
                          <a:cs typeface="Arial" panose="020B0604020202020204" pitchFamily="34" charset="0"/>
                        </a:rPr>
                        <a:t>Risk of myocardial</a:t>
                      </a:r>
                      <a:r>
                        <a:rPr lang="en-GB" sz="1800" baseline="0" dirty="0" smtClean="0">
                          <a:latin typeface="+mn-lt"/>
                          <a:cs typeface="Arial" panose="020B0604020202020204" pitchFamily="34" charset="0"/>
                        </a:rPr>
                        <a:t> infarction begins to fall and lungs begin to improve</a:t>
                      </a:r>
                      <a:endParaRPr lang="en-GB" sz="1800" dirty="0">
                        <a:latin typeface="+mn-lt"/>
                        <a:cs typeface="Arial" panose="020B0604020202020204" pitchFamily="34" charset="0"/>
                      </a:endParaRPr>
                    </a:p>
                  </a:txBody>
                  <a:tcPr marL="91455" marR="91455" marT="45731" marB="45731"/>
                </a:tc>
              </a:tr>
              <a:tr h="529574">
                <a:tc>
                  <a:txBody>
                    <a:bodyPr/>
                    <a:lstStyle/>
                    <a:p>
                      <a:pPr algn="ctr"/>
                      <a:r>
                        <a:rPr kumimoji="0" lang="en-GB" sz="1800" kern="1200" dirty="0" smtClean="0">
                          <a:solidFill>
                            <a:schemeClr val="dk1"/>
                          </a:solidFill>
                          <a:latin typeface="+mn-lt"/>
                          <a:ea typeface="+mn-ea"/>
                          <a:cs typeface="Arial" panose="020B0604020202020204" pitchFamily="34" charset="0"/>
                        </a:rPr>
                        <a:t>At 3 weeks to 3 months…</a:t>
                      </a:r>
                      <a:endParaRPr kumimoji="0" lang="en-GB" sz="1800" kern="1200" dirty="0">
                        <a:solidFill>
                          <a:schemeClr val="dk1"/>
                        </a:solidFill>
                        <a:latin typeface="+mn-lt"/>
                        <a:ea typeface="+mn-ea"/>
                        <a:cs typeface="Arial" panose="020B0604020202020204" pitchFamily="34" charset="0"/>
                      </a:endParaRPr>
                    </a:p>
                  </a:txBody>
                  <a:tcPr marL="91455" marR="91455" marT="45731" marB="45731"/>
                </a:tc>
                <a:tc>
                  <a:txBody>
                    <a:bodyPr/>
                    <a:lstStyle/>
                    <a:p>
                      <a:pPr algn="l"/>
                      <a:r>
                        <a:rPr lang="en-GB" sz="1800" dirty="0" smtClean="0">
                          <a:latin typeface="+mn-lt"/>
                          <a:cs typeface="Arial" panose="020B0604020202020204" pitchFamily="34" charset="0"/>
                        </a:rPr>
                        <a:t>Decrease</a:t>
                      </a:r>
                      <a:r>
                        <a:rPr lang="en-GB" sz="1800" baseline="0" dirty="0" smtClean="0">
                          <a:latin typeface="+mn-lt"/>
                          <a:cs typeface="Arial" panose="020B0604020202020204" pitchFamily="34" charset="0"/>
                        </a:rPr>
                        <a:t> in respiratory symptoms (cough and breathlessness)</a:t>
                      </a:r>
                      <a:endParaRPr lang="en-GB" sz="1800" dirty="0">
                        <a:latin typeface="+mn-lt"/>
                        <a:cs typeface="Arial" panose="020B0604020202020204" pitchFamily="34" charset="0"/>
                      </a:endParaRPr>
                    </a:p>
                  </a:txBody>
                  <a:tcPr marL="91455" marR="91455" marT="45731" marB="45731"/>
                </a:tc>
              </a:tr>
              <a:tr h="752543">
                <a:tc>
                  <a:txBody>
                    <a:bodyPr/>
                    <a:lstStyle/>
                    <a:p>
                      <a:pPr algn="ctr"/>
                      <a:r>
                        <a:rPr kumimoji="0" lang="en-GB" sz="1800" kern="1200" dirty="0" smtClean="0">
                          <a:solidFill>
                            <a:schemeClr val="dk1"/>
                          </a:solidFill>
                          <a:latin typeface="+mn-lt"/>
                          <a:ea typeface="+mn-ea"/>
                          <a:cs typeface="Arial" panose="020B0604020202020204" pitchFamily="34" charset="0"/>
                        </a:rPr>
                        <a:t>At 1</a:t>
                      </a:r>
                      <a:r>
                        <a:rPr kumimoji="0" lang="en-GB" sz="1800" kern="1200" baseline="0" dirty="0" smtClean="0">
                          <a:solidFill>
                            <a:schemeClr val="dk1"/>
                          </a:solidFill>
                          <a:latin typeface="+mn-lt"/>
                          <a:ea typeface="+mn-ea"/>
                          <a:cs typeface="Arial" panose="020B0604020202020204" pitchFamily="34" charset="0"/>
                        </a:rPr>
                        <a:t> year…</a:t>
                      </a:r>
                      <a:endParaRPr kumimoji="0" lang="en-GB" sz="1800" kern="1200" dirty="0">
                        <a:solidFill>
                          <a:schemeClr val="dk1"/>
                        </a:solidFill>
                        <a:latin typeface="+mn-lt"/>
                        <a:ea typeface="+mn-ea"/>
                        <a:cs typeface="Arial" panose="020B0604020202020204" pitchFamily="34" charset="0"/>
                      </a:endParaRPr>
                    </a:p>
                  </a:txBody>
                  <a:tcPr marL="91455" marR="91455" marT="45731" marB="45731"/>
                </a:tc>
                <a:tc>
                  <a:txBody>
                    <a:bodyPr/>
                    <a:lstStyle/>
                    <a:p>
                      <a:pPr algn="l"/>
                      <a:r>
                        <a:rPr lang="en-GB" sz="1800" dirty="0" smtClean="0">
                          <a:latin typeface="+mn-lt"/>
                          <a:cs typeface="Arial" panose="020B0604020202020204" pitchFamily="34" charset="0"/>
                        </a:rPr>
                        <a:t>Excess</a:t>
                      </a:r>
                      <a:r>
                        <a:rPr lang="en-GB" sz="1800" baseline="0" dirty="0" smtClean="0">
                          <a:latin typeface="+mn-lt"/>
                          <a:cs typeface="Arial" panose="020B0604020202020204" pitchFamily="34" charset="0"/>
                        </a:rPr>
                        <a:t> risk of MI and stroke decreased to less than half that of a smoker</a:t>
                      </a:r>
                      <a:endParaRPr lang="en-GB" sz="1800" dirty="0">
                        <a:latin typeface="+mn-lt"/>
                        <a:cs typeface="Arial" panose="020B0604020202020204" pitchFamily="34" charset="0"/>
                      </a:endParaRPr>
                    </a:p>
                  </a:txBody>
                  <a:tcPr marL="91455" marR="91455" marT="45731" marB="45731"/>
                </a:tc>
              </a:tr>
              <a:tr h="752543">
                <a:tc>
                  <a:txBody>
                    <a:bodyPr/>
                    <a:lstStyle/>
                    <a:p>
                      <a:pPr algn="ctr"/>
                      <a:r>
                        <a:rPr kumimoji="0" lang="en-GB" sz="1800" kern="1200" dirty="0" smtClean="0">
                          <a:solidFill>
                            <a:schemeClr val="dk1"/>
                          </a:solidFill>
                          <a:latin typeface="+mn-lt"/>
                          <a:ea typeface="+mn-ea"/>
                          <a:cs typeface="Arial" panose="020B0604020202020204" pitchFamily="34" charset="0"/>
                        </a:rPr>
                        <a:t>At 10 years…</a:t>
                      </a:r>
                      <a:endParaRPr kumimoji="0" lang="en-GB" sz="1800" kern="1200" dirty="0">
                        <a:solidFill>
                          <a:schemeClr val="dk1"/>
                        </a:solidFill>
                        <a:latin typeface="+mn-lt"/>
                        <a:ea typeface="+mn-ea"/>
                        <a:cs typeface="Arial" panose="020B0604020202020204" pitchFamily="34" charset="0"/>
                      </a:endParaRPr>
                    </a:p>
                  </a:txBody>
                  <a:tcPr marL="91455" marR="91455" marT="45731" marB="45731"/>
                </a:tc>
                <a:tc>
                  <a:txBody>
                    <a:bodyPr/>
                    <a:lstStyle/>
                    <a:p>
                      <a:pPr algn="l"/>
                      <a:r>
                        <a:rPr lang="en-GB" sz="1800" dirty="0" smtClean="0">
                          <a:latin typeface="+mn-lt"/>
                          <a:cs typeface="Arial" panose="020B0604020202020204" pitchFamily="34" charset="0"/>
                        </a:rPr>
                        <a:t>Risk</a:t>
                      </a:r>
                      <a:r>
                        <a:rPr lang="en-GB" sz="1800" baseline="0" dirty="0" smtClean="0">
                          <a:latin typeface="+mn-lt"/>
                          <a:cs typeface="Arial" panose="020B0604020202020204" pitchFamily="34" charset="0"/>
                        </a:rPr>
                        <a:t> of death from lung cancer declined to almost half for an average smoker. </a:t>
                      </a:r>
                      <a:endParaRPr lang="en-GB" sz="1800" dirty="0">
                        <a:latin typeface="+mn-lt"/>
                        <a:cs typeface="Arial" panose="020B0604020202020204" pitchFamily="34" charset="0"/>
                      </a:endParaRPr>
                    </a:p>
                  </a:txBody>
                  <a:tcPr marL="91455" marR="91455" marT="45731" marB="45731"/>
                </a:tc>
              </a:tr>
              <a:tr h="529574">
                <a:tc>
                  <a:txBody>
                    <a:bodyPr/>
                    <a:lstStyle/>
                    <a:p>
                      <a:pPr algn="ctr"/>
                      <a:r>
                        <a:rPr kumimoji="0" lang="en-GB" sz="1800" kern="1200" dirty="0" smtClean="0">
                          <a:solidFill>
                            <a:schemeClr val="dk1"/>
                          </a:solidFill>
                          <a:latin typeface="+mn-lt"/>
                          <a:ea typeface="+mn-ea"/>
                          <a:cs typeface="Arial" panose="020B0604020202020204" pitchFamily="34" charset="0"/>
                        </a:rPr>
                        <a:t>At 15</a:t>
                      </a:r>
                      <a:r>
                        <a:rPr kumimoji="0" lang="en-GB" sz="1800" kern="1200" baseline="0" dirty="0" smtClean="0">
                          <a:solidFill>
                            <a:schemeClr val="dk1"/>
                          </a:solidFill>
                          <a:latin typeface="+mn-lt"/>
                          <a:ea typeface="+mn-ea"/>
                          <a:cs typeface="Arial" panose="020B0604020202020204" pitchFamily="34" charset="0"/>
                        </a:rPr>
                        <a:t> years…</a:t>
                      </a:r>
                      <a:endParaRPr kumimoji="0" lang="en-GB" sz="1800" kern="1200" dirty="0">
                        <a:solidFill>
                          <a:schemeClr val="dk1"/>
                        </a:solidFill>
                        <a:latin typeface="+mn-lt"/>
                        <a:ea typeface="+mn-ea"/>
                        <a:cs typeface="Arial" panose="020B0604020202020204" pitchFamily="34" charset="0"/>
                      </a:endParaRPr>
                    </a:p>
                  </a:txBody>
                  <a:tcPr marL="91455" marR="91455" marT="45731" marB="45731"/>
                </a:tc>
                <a:tc>
                  <a:txBody>
                    <a:bodyPr/>
                    <a:lstStyle/>
                    <a:p>
                      <a:pPr algn="l"/>
                      <a:r>
                        <a:rPr lang="en-GB" sz="1800" dirty="0" smtClean="0">
                          <a:latin typeface="+mn-lt"/>
                          <a:cs typeface="Arial" panose="020B0604020202020204" pitchFamily="34" charset="0"/>
                        </a:rPr>
                        <a:t>Risk</a:t>
                      </a:r>
                      <a:r>
                        <a:rPr lang="en-GB" sz="1800" baseline="0" dirty="0" smtClean="0">
                          <a:latin typeface="+mn-lt"/>
                          <a:cs typeface="Arial" panose="020B0604020202020204" pitchFamily="34" charset="0"/>
                        </a:rPr>
                        <a:t> of heart disease now that of</a:t>
                      </a:r>
                    </a:p>
                    <a:p>
                      <a:pPr algn="l"/>
                      <a:r>
                        <a:rPr lang="en-GB" sz="1800" baseline="0" dirty="0" smtClean="0">
                          <a:latin typeface="+mn-lt"/>
                          <a:cs typeface="Arial" panose="020B0604020202020204" pitchFamily="34" charset="0"/>
                        </a:rPr>
                        <a:t> a never-smoker</a:t>
                      </a:r>
                      <a:endParaRPr lang="en-GB" sz="1800" dirty="0">
                        <a:latin typeface="+mn-lt"/>
                        <a:cs typeface="Arial" panose="020B0604020202020204" pitchFamily="34" charset="0"/>
                      </a:endParaRPr>
                    </a:p>
                  </a:txBody>
                  <a:tcPr marL="91455" marR="91455" marT="45731" marB="45731"/>
                </a:tc>
              </a:tr>
            </a:tbl>
          </a:graphicData>
        </a:graphic>
      </p:graphicFrame>
      <p:sp>
        <p:nvSpPr>
          <p:cNvPr id="8" name="Rectangle 2"/>
          <p:cNvSpPr txBox="1">
            <a:spLocks noChangeArrowheads="1"/>
          </p:cNvSpPr>
          <p:nvPr/>
        </p:nvSpPr>
        <p:spPr>
          <a:xfrm>
            <a:off x="0" y="6572970"/>
            <a:ext cx="3529012" cy="309562"/>
          </a:xfrm>
          <a:prstGeom prst="rect">
            <a:avLst/>
          </a:prstGeom>
        </p:spPr>
        <p:txBody>
          <a:bodyPr lIns="90488" tIns="44450" rIns="90488" bIns="44450"/>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Reference: BTS Case for Change, 2013</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p:cNvSpPr>
          <p:nvPr>
            <p:ph type="title"/>
          </p:nvPr>
        </p:nvSpPr>
        <p:spPr>
          <a:xfrm>
            <a:off x="611188" y="981075"/>
            <a:ext cx="8229600" cy="868363"/>
          </a:xfrm>
        </p:spPr>
        <p:txBody>
          <a:bodyPr/>
          <a:lstStyle/>
          <a:p>
            <a:r>
              <a:rPr lang="en-GB" altLang="en-US" sz="4000" dirty="0" smtClean="0">
                <a:latin typeface="+mn-lt"/>
                <a:cs typeface="Arial" charset="0"/>
              </a:rPr>
              <a:t>Why is quitting difficult? </a:t>
            </a:r>
            <a:r>
              <a:rPr lang="en-GB" altLang="en-US" sz="4000" u="sng" dirty="0" smtClean="0">
                <a:latin typeface="+mn-lt"/>
                <a:cs typeface="Arial" charset="0"/>
              </a:rPr>
              <a:t>Nicotine</a:t>
            </a:r>
          </a:p>
        </p:txBody>
      </p:sp>
      <p:sp>
        <p:nvSpPr>
          <p:cNvPr id="22531" name="TextBox 4"/>
          <p:cNvSpPr txBox="1">
            <a:spLocks noChangeArrowheads="1"/>
          </p:cNvSpPr>
          <p:nvPr/>
        </p:nvSpPr>
        <p:spPr bwMode="auto">
          <a:xfrm>
            <a:off x="1907629" y="4375497"/>
            <a:ext cx="17272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800" dirty="0">
                <a:latin typeface="+mn-lt"/>
              </a:rPr>
              <a:t>Cravings</a:t>
            </a:r>
          </a:p>
        </p:txBody>
      </p:sp>
      <p:sp>
        <p:nvSpPr>
          <p:cNvPr id="22532" name="TextBox 6"/>
          <p:cNvSpPr txBox="1">
            <a:spLocks noChangeArrowheads="1"/>
          </p:cNvSpPr>
          <p:nvPr/>
        </p:nvSpPr>
        <p:spPr bwMode="auto">
          <a:xfrm>
            <a:off x="5579516" y="4345334"/>
            <a:ext cx="1728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800" dirty="0">
                <a:latin typeface="+mn-lt"/>
              </a:rPr>
              <a:t>Nicotine</a:t>
            </a:r>
          </a:p>
        </p:txBody>
      </p:sp>
      <p:sp>
        <p:nvSpPr>
          <p:cNvPr id="22533" name="TextBox 7"/>
          <p:cNvSpPr txBox="1">
            <a:spLocks noChangeArrowheads="1"/>
          </p:cNvSpPr>
          <p:nvPr/>
        </p:nvSpPr>
        <p:spPr bwMode="auto">
          <a:xfrm>
            <a:off x="3563391" y="2262534"/>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800" dirty="0">
                <a:latin typeface="+mn-lt"/>
              </a:rPr>
              <a:t>Smoking</a:t>
            </a:r>
          </a:p>
        </p:txBody>
      </p:sp>
      <p:sp>
        <p:nvSpPr>
          <p:cNvPr id="9" name="Curved Left Arrow 8"/>
          <p:cNvSpPr/>
          <p:nvPr/>
        </p:nvSpPr>
        <p:spPr>
          <a:xfrm rot="19729003">
            <a:off x="5708104" y="2200622"/>
            <a:ext cx="958850" cy="2178050"/>
          </a:xfrm>
          <a:prstGeom prst="curvedLeftArrow">
            <a:avLst>
              <a:gd name="adj1" fmla="val 10548"/>
              <a:gd name="adj2" fmla="val 40433"/>
              <a:gd name="adj3" fmla="val 2579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1" name="Curved Left Arrow 10"/>
          <p:cNvSpPr/>
          <p:nvPr/>
        </p:nvSpPr>
        <p:spPr>
          <a:xfrm rot="5400000">
            <a:off x="3972966" y="4054822"/>
            <a:ext cx="979488" cy="2665412"/>
          </a:xfrm>
          <a:prstGeom prst="curvedLeftArrow">
            <a:avLst>
              <a:gd name="adj1" fmla="val 10548"/>
              <a:gd name="adj2" fmla="val 40433"/>
              <a:gd name="adj3" fmla="val 2579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2" name="Curved Left Arrow 11"/>
          <p:cNvSpPr/>
          <p:nvPr/>
        </p:nvSpPr>
        <p:spPr>
          <a:xfrm rot="12778816">
            <a:off x="2215604" y="2179984"/>
            <a:ext cx="900112" cy="2173288"/>
          </a:xfrm>
          <a:prstGeom prst="curvedLeftArrow">
            <a:avLst>
              <a:gd name="adj1" fmla="val 10548"/>
              <a:gd name="adj2" fmla="val 40433"/>
              <a:gd name="adj3" fmla="val 2579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22537" name="TextBox 12"/>
          <p:cNvSpPr txBox="1">
            <a:spLocks noChangeArrowheads="1"/>
          </p:cNvSpPr>
          <p:nvPr/>
        </p:nvSpPr>
        <p:spPr bwMode="auto">
          <a:xfrm>
            <a:off x="2837904" y="3467447"/>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800" dirty="0">
                <a:latin typeface="+mn-lt"/>
              </a:rPr>
              <a:t>Cycle of addiction</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p:cNvSpPr>
          <p:nvPr>
            <p:ph type="title"/>
          </p:nvPr>
        </p:nvSpPr>
        <p:spPr>
          <a:xfrm>
            <a:off x="2760663" y="704850"/>
            <a:ext cx="5843587" cy="1143000"/>
          </a:xfrm>
        </p:spPr>
        <p:txBody>
          <a:bodyPr/>
          <a:lstStyle/>
          <a:p>
            <a:r>
              <a:rPr lang="en-GB" altLang="en-US" sz="4000" dirty="0" smtClean="0">
                <a:latin typeface="+mn-lt"/>
                <a:cs typeface="Arial" charset="0"/>
              </a:rPr>
              <a:t>Components of a cigarette</a:t>
            </a:r>
            <a:endParaRPr lang="en-GB" altLang="en-US" sz="4000" u="sng" dirty="0" smtClean="0">
              <a:latin typeface="+mn-lt"/>
              <a:cs typeface="Arial" charset="0"/>
            </a:endParaRPr>
          </a:p>
        </p:txBody>
      </p:sp>
      <p:pic>
        <p:nvPicPr>
          <p:cNvPr id="23555" name="Picture 2" descr="C:\Users\mczjph\AppData\Local\Microsoft\Windows\Temporary Internet Files\Content.IE5\NGLW03U6\MC900290955[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15888"/>
            <a:ext cx="5616575" cy="439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Rectangle 3"/>
          <p:cNvSpPr>
            <a:spLocks noChangeArrowheads="1"/>
          </p:cNvSpPr>
          <p:nvPr/>
        </p:nvSpPr>
        <p:spPr bwMode="auto">
          <a:xfrm>
            <a:off x="3203575" y="2492375"/>
            <a:ext cx="1060675"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Nicotine</a:t>
            </a:r>
          </a:p>
        </p:txBody>
      </p:sp>
      <p:sp>
        <p:nvSpPr>
          <p:cNvPr id="23557" name="Rectangle 3"/>
          <p:cNvSpPr>
            <a:spLocks noChangeArrowheads="1"/>
          </p:cNvSpPr>
          <p:nvPr/>
        </p:nvSpPr>
        <p:spPr bwMode="auto">
          <a:xfrm>
            <a:off x="5732463" y="2222500"/>
            <a:ext cx="1681486"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Formaldehyde</a:t>
            </a:r>
          </a:p>
        </p:txBody>
      </p:sp>
      <p:sp>
        <p:nvSpPr>
          <p:cNvPr id="23558" name="Rectangle 3"/>
          <p:cNvSpPr>
            <a:spLocks noChangeArrowheads="1"/>
          </p:cNvSpPr>
          <p:nvPr/>
        </p:nvSpPr>
        <p:spPr bwMode="auto">
          <a:xfrm>
            <a:off x="4503738" y="5019675"/>
            <a:ext cx="1184620"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Cadmium</a:t>
            </a:r>
          </a:p>
        </p:txBody>
      </p:sp>
      <p:sp>
        <p:nvSpPr>
          <p:cNvPr id="23559" name="Rectangle 3"/>
          <p:cNvSpPr>
            <a:spLocks noChangeArrowheads="1"/>
          </p:cNvSpPr>
          <p:nvPr/>
        </p:nvSpPr>
        <p:spPr bwMode="auto">
          <a:xfrm>
            <a:off x="1979613" y="5073650"/>
            <a:ext cx="952633"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Arsenic</a:t>
            </a:r>
          </a:p>
        </p:txBody>
      </p:sp>
      <p:sp>
        <p:nvSpPr>
          <p:cNvPr id="23560" name="Rectangle 3"/>
          <p:cNvSpPr>
            <a:spLocks noChangeArrowheads="1"/>
          </p:cNvSpPr>
          <p:nvPr/>
        </p:nvSpPr>
        <p:spPr bwMode="auto">
          <a:xfrm>
            <a:off x="827088" y="4652963"/>
            <a:ext cx="504112"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Tar</a:t>
            </a:r>
          </a:p>
        </p:txBody>
      </p:sp>
      <p:sp>
        <p:nvSpPr>
          <p:cNvPr id="23561" name="Rectangle 3"/>
          <p:cNvSpPr>
            <a:spLocks noChangeArrowheads="1"/>
          </p:cNvSpPr>
          <p:nvPr/>
        </p:nvSpPr>
        <p:spPr bwMode="auto">
          <a:xfrm>
            <a:off x="3276600" y="5419725"/>
            <a:ext cx="1074653"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Benzene</a:t>
            </a:r>
          </a:p>
        </p:txBody>
      </p:sp>
      <p:sp>
        <p:nvSpPr>
          <p:cNvPr id="23562" name="Rectangle 3"/>
          <p:cNvSpPr>
            <a:spLocks noChangeArrowheads="1"/>
          </p:cNvSpPr>
          <p:nvPr/>
        </p:nvSpPr>
        <p:spPr bwMode="auto">
          <a:xfrm>
            <a:off x="6621463" y="2644775"/>
            <a:ext cx="1281505"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dirty="0">
                <a:latin typeface="+mn-lt"/>
              </a:rPr>
              <a:t>Chromium</a:t>
            </a:r>
          </a:p>
        </p:txBody>
      </p:sp>
      <p:sp>
        <p:nvSpPr>
          <p:cNvPr id="23563" name="Rectangle 3"/>
          <p:cNvSpPr>
            <a:spLocks noChangeArrowheads="1"/>
          </p:cNvSpPr>
          <p:nvPr/>
        </p:nvSpPr>
        <p:spPr bwMode="auto">
          <a:xfrm>
            <a:off x="7075488" y="3444875"/>
            <a:ext cx="1570045"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dirty="0">
                <a:latin typeface="+mn-lt"/>
              </a:rPr>
              <a:t>Nitrosamines</a:t>
            </a:r>
          </a:p>
        </p:txBody>
      </p:sp>
      <p:sp>
        <p:nvSpPr>
          <p:cNvPr id="23564" name="Rectangle 3"/>
          <p:cNvSpPr>
            <a:spLocks noChangeArrowheads="1"/>
          </p:cNvSpPr>
          <p:nvPr/>
        </p:nvSpPr>
        <p:spPr bwMode="auto">
          <a:xfrm>
            <a:off x="6732588" y="4437063"/>
            <a:ext cx="2034018"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Carbon monoxide</a:t>
            </a:r>
          </a:p>
        </p:txBody>
      </p:sp>
      <p:sp>
        <p:nvSpPr>
          <p:cNvPr id="23565" name="Rectangle 3"/>
          <p:cNvSpPr>
            <a:spLocks noChangeArrowheads="1"/>
          </p:cNvSpPr>
          <p:nvPr/>
        </p:nvSpPr>
        <p:spPr bwMode="auto">
          <a:xfrm>
            <a:off x="6108700" y="5326063"/>
            <a:ext cx="1375185"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dirty="0" smtClean="0">
                <a:latin typeface="+mn-lt"/>
              </a:rPr>
              <a:t>Nitric </a:t>
            </a:r>
            <a:r>
              <a:rPr lang="en-GB" altLang="en-US" sz="2000" dirty="0">
                <a:latin typeface="+mn-lt"/>
              </a:rPr>
              <a:t>oxide</a:t>
            </a:r>
          </a:p>
        </p:txBody>
      </p:sp>
      <p:cxnSp>
        <p:nvCxnSpPr>
          <p:cNvPr id="32" name="Straight Connector 31"/>
          <p:cNvCxnSpPr>
            <a:stCxn id="23560" idx="3"/>
          </p:cNvCxnSpPr>
          <p:nvPr/>
        </p:nvCxnSpPr>
        <p:spPr>
          <a:xfrm flipV="1">
            <a:off x="1331200" y="4476750"/>
            <a:ext cx="864313" cy="376589"/>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2627313" y="4514850"/>
            <a:ext cx="296862" cy="558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23561" idx="0"/>
          </p:cNvCxnSpPr>
          <p:nvPr/>
        </p:nvCxnSpPr>
        <p:spPr>
          <a:xfrm flipH="1" flipV="1">
            <a:off x="3760789" y="4446589"/>
            <a:ext cx="53138" cy="973136"/>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H="1" flipV="1">
            <a:off x="6405563" y="4367213"/>
            <a:ext cx="128587" cy="973137"/>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23558" idx="0"/>
          </p:cNvCxnSpPr>
          <p:nvPr/>
        </p:nvCxnSpPr>
        <p:spPr>
          <a:xfrm flipH="1" flipV="1">
            <a:off x="5011739" y="4410075"/>
            <a:ext cx="84309" cy="609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flipV="1">
            <a:off x="3756025" y="2852738"/>
            <a:ext cx="133350" cy="609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V="1">
            <a:off x="5614988" y="2622550"/>
            <a:ext cx="346075" cy="800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6108700" y="3044825"/>
            <a:ext cx="825500" cy="37782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V="1">
            <a:off x="6659563" y="3621088"/>
            <a:ext cx="447675" cy="168275"/>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6665913" y="4135438"/>
            <a:ext cx="293687" cy="334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a:endCxn id="23577" idx="2"/>
          </p:cNvCxnSpPr>
          <p:nvPr/>
        </p:nvCxnSpPr>
        <p:spPr>
          <a:xfrm flipH="1" flipV="1">
            <a:off x="4560338" y="2388302"/>
            <a:ext cx="227562" cy="1120074"/>
          </a:xfrm>
          <a:prstGeom prst="line">
            <a:avLst/>
          </a:prstGeom>
        </p:spPr>
        <p:style>
          <a:lnRef idx="1">
            <a:schemeClr val="accent1"/>
          </a:lnRef>
          <a:fillRef idx="0">
            <a:schemeClr val="accent1"/>
          </a:fillRef>
          <a:effectRef idx="0">
            <a:schemeClr val="accent1"/>
          </a:effectRef>
          <a:fontRef idx="minor">
            <a:schemeClr val="tx1"/>
          </a:fontRef>
        </p:style>
      </p:cxnSp>
      <p:sp>
        <p:nvSpPr>
          <p:cNvPr id="23577" name="Rectangle 3"/>
          <p:cNvSpPr>
            <a:spLocks noChangeArrowheads="1"/>
          </p:cNvSpPr>
          <p:nvPr/>
        </p:nvSpPr>
        <p:spPr bwMode="auto">
          <a:xfrm>
            <a:off x="3533775" y="1987550"/>
            <a:ext cx="2053126"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a:latin typeface="+mn-lt"/>
              </a:rPr>
              <a:t>Hydrogen cyanide</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title"/>
          </p:nvPr>
        </p:nvSpPr>
        <p:spPr>
          <a:xfrm>
            <a:off x="611188" y="980727"/>
            <a:ext cx="8229600" cy="935385"/>
          </a:xfrm>
        </p:spPr>
        <p:txBody>
          <a:bodyPr lIns="90488" tIns="44450" rIns="90488" bIns="44450"/>
          <a:lstStyle/>
          <a:p>
            <a:pPr eaLnBrk="1" hangingPunct="1"/>
            <a:r>
              <a:rPr lang="en-GB" altLang="en-US" sz="4000" dirty="0" smtClean="0">
                <a:latin typeface="+mn-lt"/>
                <a:cs typeface="Arial" charset="0"/>
              </a:rPr>
              <a:t>Why do we need to help </a:t>
            </a:r>
            <a:br>
              <a:rPr lang="en-GB" altLang="en-US" sz="4000" dirty="0" smtClean="0">
                <a:latin typeface="+mn-lt"/>
                <a:cs typeface="Arial" charset="0"/>
              </a:rPr>
            </a:br>
            <a:r>
              <a:rPr lang="en-GB" altLang="en-US" sz="4000" dirty="0" smtClean="0">
                <a:latin typeface="+mn-lt"/>
                <a:cs typeface="Arial" charset="0"/>
              </a:rPr>
              <a:t>smokers quit?</a:t>
            </a:r>
          </a:p>
        </p:txBody>
      </p:sp>
      <p:sp>
        <p:nvSpPr>
          <p:cNvPr id="12291" name="Rectangle 2"/>
          <p:cNvSpPr>
            <a:spLocks noGrp="1" noChangeArrowheads="1"/>
          </p:cNvSpPr>
          <p:nvPr>
            <p:ph idx="1"/>
          </p:nvPr>
        </p:nvSpPr>
        <p:spPr>
          <a:xfrm>
            <a:off x="468313" y="2060848"/>
            <a:ext cx="8229600" cy="4797152"/>
          </a:xfrm>
        </p:spPr>
        <p:txBody>
          <a:bodyPr lIns="90488" tIns="44450" rIns="90488" bIns="44450"/>
          <a:lstStyle/>
          <a:p>
            <a:pPr eaLnBrk="1" hangingPunct="1">
              <a:buClr>
                <a:schemeClr val="accent1">
                  <a:lumMod val="50000"/>
                </a:schemeClr>
              </a:buClr>
              <a:defRPr/>
            </a:pPr>
            <a:r>
              <a:rPr lang="en-GB" altLang="en-US" sz="2800" dirty="0" smtClean="0">
                <a:cs typeface="Arial" panose="020B0604020202020204" pitchFamily="34" charset="0"/>
              </a:rPr>
              <a:t>Smoking still common (</a:t>
            </a:r>
            <a:r>
              <a:rPr lang="en-GB" altLang="en-US" sz="2800" dirty="0">
                <a:solidFill>
                  <a:schemeClr val="hlink"/>
                </a:solidFill>
                <a:cs typeface="Arial" panose="020B0604020202020204" pitchFamily="34" charset="0"/>
              </a:rPr>
              <a:t>1/6</a:t>
            </a:r>
            <a:r>
              <a:rPr lang="en-GB" altLang="en-US" sz="2800" dirty="0" smtClean="0">
                <a:cs typeface="Arial" panose="020B0604020202020204" pitchFamily="34" charset="0"/>
              </a:rPr>
              <a:t> of UK population)</a:t>
            </a:r>
          </a:p>
          <a:p>
            <a:pPr eaLnBrk="1" hangingPunct="1">
              <a:buClr>
                <a:schemeClr val="accent1">
                  <a:lumMod val="50000"/>
                </a:schemeClr>
              </a:buClr>
              <a:defRPr/>
            </a:pPr>
            <a:r>
              <a:rPr lang="en-GB" altLang="en-US" sz="2800" dirty="0" smtClean="0">
                <a:cs typeface="Arial" panose="020B0604020202020204" pitchFamily="34" charset="0"/>
              </a:rPr>
              <a:t>Increasing proportion of female smokers</a:t>
            </a:r>
          </a:p>
          <a:p>
            <a:pPr eaLnBrk="1" hangingPunct="1">
              <a:buClr>
                <a:schemeClr val="accent1">
                  <a:lumMod val="50000"/>
                </a:schemeClr>
              </a:buClr>
              <a:defRPr/>
            </a:pPr>
            <a:r>
              <a:rPr lang="en-GB" altLang="en-US" sz="2800" dirty="0" smtClean="0">
                <a:cs typeface="Arial" panose="020B0604020202020204" pitchFamily="34" charset="0"/>
              </a:rPr>
              <a:t>More common in socially deprived areas</a:t>
            </a:r>
          </a:p>
          <a:p>
            <a:pPr eaLnBrk="1" hangingPunct="1">
              <a:buClr>
                <a:schemeClr val="accent1">
                  <a:lumMod val="50000"/>
                </a:schemeClr>
              </a:buClr>
              <a:defRPr/>
            </a:pPr>
            <a:r>
              <a:rPr lang="en-GB" altLang="en-US" sz="2800" dirty="0" smtClean="0">
                <a:cs typeface="Arial" panose="020B0604020202020204" pitchFamily="34" charset="0"/>
              </a:rPr>
              <a:t>Stopping smoking:</a:t>
            </a:r>
          </a:p>
          <a:p>
            <a:pPr lvl="1" eaLnBrk="1" hangingPunct="1">
              <a:buClr>
                <a:schemeClr val="accent1">
                  <a:lumMod val="50000"/>
                </a:schemeClr>
              </a:buClr>
              <a:defRPr/>
            </a:pPr>
            <a:r>
              <a:rPr lang="en-GB" altLang="en-US" dirty="0" smtClean="0">
                <a:cs typeface="Arial" panose="020B0604020202020204" pitchFamily="34" charset="0"/>
              </a:rPr>
              <a:t>Treats person and reduces future risks</a:t>
            </a:r>
          </a:p>
          <a:p>
            <a:pPr lvl="1" eaLnBrk="1" hangingPunct="1">
              <a:buClr>
                <a:schemeClr val="accent1">
                  <a:lumMod val="50000"/>
                </a:schemeClr>
              </a:buClr>
              <a:defRPr/>
            </a:pPr>
            <a:r>
              <a:rPr lang="en-GB" altLang="en-US" dirty="0" smtClean="0">
                <a:cs typeface="Arial" panose="020B0604020202020204" pitchFamily="34" charset="0"/>
              </a:rPr>
              <a:t>Prevents second-hand transmission to others</a:t>
            </a:r>
          </a:p>
          <a:p>
            <a:pPr lvl="1" eaLnBrk="1" hangingPunct="1">
              <a:buClr>
                <a:schemeClr val="accent1">
                  <a:lumMod val="50000"/>
                </a:schemeClr>
              </a:buClr>
              <a:defRPr/>
            </a:pPr>
            <a:r>
              <a:rPr lang="en-GB" altLang="en-US" dirty="0" smtClean="0">
                <a:cs typeface="Arial" panose="020B0604020202020204" pitchFamily="34" charset="0"/>
              </a:rPr>
              <a:t>Reduces chance of children taking up smoking</a:t>
            </a:r>
          </a:p>
          <a:p>
            <a:pPr eaLnBrk="1" hangingPunct="1">
              <a:buClr>
                <a:schemeClr val="accent1">
                  <a:lumMod val="50000"/>
                </a:schemeClr>
              </a:buClr>
              <a:defRPr/>
            </a:pPr>
            <a:r>
              <a:rPr lang="en-GB" altLang="en-US" sz="2800" dirty="0" smtClean="0">
                <a:cs typeface="Arial" panose="020B0604020202020204" pitchFamily="34" charset="0"/>
              </a:rPr>
              <a:t>Almost </a:t>
            </a:r>
            <a:r>
              <a:rPr lang="en-GB" altLang="en-US" sz="2800" dirty="0">
                <a:solidFill>
                  <a:schemeClr val="hlink"/>
                </a:solidFill>
                <a:cs typeface="Arial" panose="020B0604020202020204" pitchFamily="34" charset="0"/>
              </a:rPr>
              <a:t>70%</a:t>
            </a:r>
            <a:r>
              <a:rPr lang="en-GB" altLang="en-US" sz="2800" dirty="0" smtClean="0">
                <a:cs typeface="Arial" panose="020B0604020202020204" pitchFamily="34" charset="0"/>
              </a:rPr>
              <a:t> of smokers </a:t>
            </a:r>
            <a:r>
              <a:rPr lang="en-GB" altLang="en-US" sz="2800" dirty="0">
                <a:solidFill>
                  <a:schemeClr val="hlink"/>
                </a:solidFill>
                <a:cs typeface="Arial" panose="020B0604020202020204" pitchFamily="34" charset="0"/>
              </a:rPr>
              <a:t>want</a:t>
            </a:r>
            <a:r>
              <a:rPr lang="en-GB" altLang="en-US" sz="2800" dirty="0" smtClean="0">
                <a:cs typeface="Arial" panose="020B0604020202020204" pitchFamily="34" charset="0"/>
              </a:rPr>
              <a:t> to stop </a:t>
            </a:r>
          </a:p>
          <a:p>
            <a:pPr eaLnBrk="1" hangingPunct="1">
              <a:buClr>
                <a:schemeClr val="accent1">
                  <a:lumMod val="50000"/>
                </a:schemeClr>
              </a:buClr>
              <a:defRPr/>
            </a:pPr>
            <a:r>
              <a:rPr lang="en-GB" altLang="en-US" sz="2800" dirty="0" smtClean="0">
                <a:cs typeface="Arial" panose="020B0604020202020204" pitchFamily="34" charset="0"/>
              </a:rPr>
              <a:t>Few smokers can stop with willpower alon</a:t>
            </a:r>
            <a:r>
              <a:rPr lang="en-GB" altLang="en-US" sz="2400" dirty="0" smtClean="0">
                <a:latin typeface="Arial" panose="020B0604020202020204" pitchFamily="34" charset="0"/>
                <a:cs typeface="Arial" panose="020B0604020202020204" pitchFamily="34" charset="0"/>
              </a:rPr>
              <a:t>e</a:t>
            </a:r>
            <a:endParaRPr lang="en-GB" altLang="en-US" sz="1900" dirty="0" smtClean="0">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title"/>
          </p:nvPr>
        </p:nvSpPr>
        <p:spPr>
          <a:xfrm>
            <a:off x="448641" y="903286"/>
            <a:ext cx="8229600" cy="725488"/>
          </a:xfrm>
        </p:spPr>
        <p:txBody>
          <a:bodyPr lIns="90488" tIns="44450" rIns="90488" bIns="44450"/>
          <a:lstStyle/>
          <a:p>
            <a:pPr eaLnBrk="1" hangingPunct="1"/>
            <a:r>
              <a:rPr lang="en-GB" altLang="en-US" sz="4000" dirty="0" smtClean="0">
                <a:latin typeface="+mn-lt"/>
                <a:cs typeface="Arial" charset="0"/>
              </a:rPr>
              <a:t>How to help smokers quit</a:t>
            </a:r>
          </a:p>
        </p:txBody>
      </p:sp>
      <p:sp>
        <p:nvSpPr>
          <p:cNvPr id="12291" name="Rectangle 2"/>
          <p:cNvSpPr>
            <a:spLocks noGrp="1" noChangeArrowheads="1"/>
          </p:cNvSpPr>
          <p:nvPr>
            <p:ph idx="1"/>
          </p:nvPr>
        </p:nvSpPr>
        <p:spPr>
          <a:xfrm>
            <a:off x="468313" y="1628774"/>
            <a:ext cx="8229600" cy="5040585"/>
          </a:xfrm>
        </p:spPr>
        <p:txBody>
          <a:bodyPr lIns="90488" tIns="44450" rIns="90488" bIns="44450"/>
          <a:lstStyle/>
          <a:p>
            <a:pPr eaLnBrk="1" hangingPunct="1">
              <a:buClr>
                <a:schemeClr val="accent1">
                  <a:lumMod val="50000"/>
                </a:schemeClr>
              </a:buClr>
              <a:defRPr/>
            </a:pPr>
            <a:r>
              <a:rPr lang="en-GB" altLang="en-US" sz="2800" dirty="0" smtClean="0">
                <a:cs typeface="Arial" panose="020B0604020202020204" pitchFamily="34" charset="0"/>
              </a:rPr>
              <a:t>Brief advice alone</a:t>
            </a:r>
          </a:p>
          <a:p>
            <a:pPr eaLnBrk="1" hangingPunct="1">
              <a:buClr>
                <a:schemeClr val="accent1">
                  <a:lumMod val="50000"/>
                </a:schemeClr>
              </a:buClr>
              <a:defRPr/>
            </a:pPr>
            <a:r>
              <a:rPr lang="en-GB" altLang="en-US" sz="2800" dirty="0" smtClean="0">
                <a:cs typeface="Arial" panose="020B0604020202020204" pitchFamily="34" charset="0"/>
              </a:rPr>
              <a:t>More intensive advice</a:t>
            </a:r>
          </a:p>
          <a:p>
            <a:pPr eaLnBrk="1" hangingPunct="1">
              <a:buClr>
                <a:schemeClr val="accent1">
                  <a:lumMod val="50000"/>
                </a:schemeClr>
              </a:buClr>
              <a:defRPr/>
            </a:pPr>
            <a:r>
              <a:rPr lang="en-GB" altLang="en-US" sz="2800" dirty="0" smtClean="0">
                <a:cs typeface="Arial" panose="020B0604020202020204" pitchFamily="34" charset="0"/>
              </a:rPr>
              <a:t>Referral to smoking cessation advisor</a:t>
            </a:r>
          </a:p>
          <a:p>
            <a:pPr eaLnBrk="1" hangingPunct="1">
              <a:buClr>
                <a:schemeClr val="accent1">
                  <a:lumMod val="50000"/>
                </a:schemeClr>
              </a:buClr>
              <a:defRPr/>
            </a:pPr>
            <a:r>
              <a:rPr lang="en-GB" altLang="en-US" sz="2800" dirty="0" smtClean="0">
                <a:cs typeface="Arial" panose="020B0604020202020204" pitchFamily="34" charset="0"/>
              </a:rPr>
              <a:t>Individual counselling</a:t>
            </a:r>
          </a:p>
          <a:p>
            <a:pPr eaLnBrk="1" hangingPunct="1">
              <a:buClr>
                <a:schemeClr val="accent1">
                  <a:lumMod val="50000"/>
                </a:schemeClr>
              </a:buClr>
              <a:defRPr/>
            </a:pPr>
            <a:r>
              <a:rPr lang="en-GB" altLang="en-US" sz="2800" dirty="0" smtClean="0">
                <a:cs typeface="Arial" panose="020B0604020202020204" pitchFamily="34" charset="0"/>
              </a:rPr>
              <a:t>Motivational interviewing</a:t>
            </a:r>
          </a:p>
          <a:p>
            <a:pPr eaLnBrk="1" hangingPunct="1">
              <a:buClr>
                <a:schemeClr val="accent1">
                  <a:lumMod val="50000"/>
                </a:schemeClr>
              </a:buClr>
              <a:defRPr/>
            </a:pPr>
            <a:r>
              <a:rPr lang="en-GB" altLang="en-US" sz="2800" dirty="0" smtClean="0">
                <a:cs typeface="Arial" panose="020B0604020202020204" pitchFamily="34" charset="0"/>
              </a:rPr>
              <a:t>Group support</a:t>
            </a:r>
          </a:p>
          <a:p>
            <a:pPr eaLnBrk="1" hangingPunct="1">
              <a:buClr>
                <a:schemeClr val="accent1">
                  <a:lumMod val="50000"/>
                </a:schemeClr>
              </a:buClr>
              <a:defRPr/>
            </a:pPr>
            <a:r>
              <a:rPr lang="en-GB" altLang="en-US" sz="2800" dirty="0" smtClean="0">
                <a:cs typeface="Arial" panose="020B0604020202020204" pitchFamily="34" charset="0"/>
              </a:rPr>
              <a:t>Pharmacotherapy</a:t>
            </a:r>
          </a:p>
          <a:p>
            <a:pPr lvl="1" eaLnBrk="1" hangingPunct="1">
              <a:buClr>
                <a:schemeClr val="accent1">
                  <a:lumMod val="50000"/>
                </a:schemeClr>
              </a:buClr>
              <a:defRPr/>
            </a:pPr>
            <a:r>
              <a:rPr lang="en-GB" altLang="en-US" dirty="0" smtClean="0">
                <a:cs typeface="Arial" panose="020B0604020202020204" pitchFamily="34" charset="0"/>
              </a:rPr>
              <a:t>Nicotine replacement therapy (NRT)</a:t>
            </a:r>
          </a:p>
          <a:p>
            <a:pPr lvl="1" eaLnBrk="1" hangingPunct="1">
              <a:buClr>
                <a:schemeClr val="accent1">
                  <a:lumMod val="50000"/>
                </a:schemeClr>
              </a:buClr>
              <a:defRPr/>
            </a:pPr>
            <a:r>
              <a:rPr lang="en-GB" altLang="en-US" dirty="0" smtClean="0">
                <a:cs typeface="Arial" panose="020B0604020202020204" pitchFamily="34" charset="0"/>
              </a:rPr>
              <a:t>Medications: Bupropion (Zyban) and Varenicline (Champix)</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8313" y="692150"/>
            <a:ext cx="8229600" cy="1157288"/>
          </a:xfrm>
        </p:spPr>
        <p:txBody>
          <a:bodyPr lIns="92075" tIns="46038" rIns="92075" bIns="46038"/>
          <a:lstStyle/>
          <a:p>
            <a:pPr eaLnBrk="1" hangingPunct="1"/>
            <a:r>
              <a:rPr lang="en-GB" altLang="en-US" sz="4000" dirty="0" smtClean="0">
                <a:latin typeface="+mn-lt"/>
                <a:cs typeface="Arial" charset="0"/>
              </a:rPr>
              <a:t>The role of the </a:t>
            </a:r>
            <a:br>
              <a:rPr lang="en-GB" altLang="en-US" sz="4000" dirty="0" smtClean="0">
                <a:latin typeface="+mn-lt"/>
                <a:cs typeface="Arial" charset="0"/>
              </a:rPr>
            </a:br>
            <a:r>
              <a:rPr lang="en-GB" altLang="en-US" sz="4000" dirty="0" smtClean="0">
                <a:latin typeface="+mn-lt"/>
                <a:cs typeface="Arial" charset="0"/>
              </a:rPr>
              <a:t>healthcare professional</a:t>
            </a:r>
          </a:p>
        </p:txBody>
      </p:sp>
      <p:graphicFrame>
        <p:nvGraphicFramePr>
          <p:cNvPr id="26627" name="Object 3"/>
          <p:cNvGraphicFramePr>
            <a:graphicFrameLocks/>
          </p:cNvGraphicFramePr>
          <p:nvPr/>
        </p:nvGraphicFramePr>
        <p:xfrm>
          <a:off x="900113" y="2276475"/>
          <a:ext cx="6926262" cy="4084638"/>
        </p:xfrm>
        <a:graphic>
          <a:graphicData uri="http://schemas.openxmlformats.org/presentationml/2006/ole">
            <mc:AlternateContent xmlns:mc="http://schemas.openxmlformats.org/markup-compatibility/2006">
              <mc:Choice xmlns:v="urn:schemas-microsoft-com:vml" Requires="v">
                <p:oleObj spid="_x0000_s26660" r:id="rId5" imgW="6931753" imgH="4389500" progId="Excel.Chart.8">
                  <p:embed/>
                </p:oleObj>
              </mc:Choice>
              <mc:Fallback>
                <p:oleObj r:id="rId5" imgW="6931753" imgH="4389500" progId="Excel.Chart.8">
                  <p:embed/>
                  <p:pic>
                    <p:nvPicPr>
                      <p:cNvPr id="0" name="Object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113" y="2276475"/>
                        <a:ext cx="6926262" cy="408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6628" name="Rectangle 5"/>
          <p:cNvSpPr>
            <a:spLocks noChangeArrowheads="1"/>
          </p:cNvSpPr>
          <p:nvPr/>
        </p:nvSpPr>
        <p:spPr bwMode="auto">
          <a:xfrm>
            <a:off x="342900" y="1900238"/>
            <a:ext cx="8141588" cy="40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marL="190500" indent="-190500" defTabSz="762000" eaLnBrk="0" hangingPunct="0">
              <a:spcBef>
                <a:spcPct val="20000"/>
              </a:spcBef>
              <a:buFont typeface="Arial" charset="0"/>
              <a:buChar char="•"/>
              <a:defRPr sz="3200">
                <a:solidFill>
                  <a:schemeClr val="tx1"/>
                </a:solidFill>
                <a:latin typeface="Calibri" pitchFamily="34" charset="0"/>
              </a:defRPr>
            </a:lvl1pPr>
            <a:lvl2pPr marL="742950" indent="-285750" defTabSz="762000" eaLnBrk="0" hangingPunct="0">
              <a:spcBef>
                <a:spcPct val="20000"/>
              </a:spcBef>
              <a:buFont typeface="Arial" charset="0"/>
              <a:buChar char="–"/>
              <a:defRPr sz="2800">
                <a:solidFill>
                  <a:schemeClr val="tx1"/>
                </a:solidFill>
                <a:latin typeface="Calibri" pitchFamily="34" charset="0"/>
              </a:defRPr>
            </a:lvl2pPr>
            <a:lvl3pPr marL="1143000" indent="-228600" defTabSz="762000" eaLnBrk="0" hangingPunct="0">
              <a:spcBef>
                <a:spcPct val="20000"/>
              </a:spcBef>
              <a:buFont typeface="Arial" charset="0"/>
              <a:buChar char="•"/>
              <a:defRPr sz="2400">
                <a:solidFill>
                  <a:schemeClr val="tx1"/>
                </a:solidFill>
                <a:latin typeface="Calibri" pitchFamily="34" charset="0"/>
              </a:defRPr>
            </a:lvl3pPr>
            <a:lvl4pPr marL="1600200" indent="-228600" defTabSz="762000" eaLnBrk="0" hangingPunct="0">
              <a:spcBef>
                <a:spcPct val="20000"/>
              </a:spcBef>
              <a:buFont typeface="Arial" charset="0"/>
              <a:buChar char="–"/>
              <a:defRPr sz="2000">
                <a:solidFill>
                  <a:schemeClr val="tx1"/>
                </a:solidFill>
                <a:latin typeface="Calibri" pitchFamily="34" charset="0"/>
              </a:defRPr>
            </a:lvl4pPr>
            <a:lvl5pPr marL="2057400" indent="-228600" defTabSz="762000" eaLnBrk="0" hangingPunct="0">
              <a:spcBef>
                <a:spcPct val="20000"/>
              </a:spcBef>
              <a:buFont typeface="Arial" charset="0"/>
              <a:buChar char="»"/>
              <a:defRPr sz="2000">
                <a:solidFill>
                  <a:schemeClr val="tx1"/>
                </a:solidFill>
                <a:latin typeface="Calibri" pitchFamily="34" charset="0"/>
              </a:defRPr>
            </a:lvl5pPr>
            <a:lvl6pPr marL="25146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defTabSz="7620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en-GB" altLang="en-US" sz="2000" dirty="0">
                <a:latin typeface="+mn-lt"/>
              </a:rPr>
              <a:t>Of nearly 700 smokers hoping to stop, what prompted their attempt to quit?</a:t>
            </a:r>
          </a:p>
        </p:txBody>
      </p:sp>
      <p:cxnSp>
        <p:nvCxnSpPr>
          <p:cNvPr id="4" name="Straight Connector 3"/>
          <p:cNvCxnSpPr/>
          <p:nvPr/>
        </p:nvCxnSpPr>
        <p:spPr>
          <a:xfrm>
            <a:off x="1330325" y="5084763"/>
            <a:ext cx="1728788" cy="0"/>
          </a:xfrm>
          <a:prstGeom prst="line">
            <a:avLst/>
          </a:prstGeom>
          <a:ln w="25400">
            <a:solidFill>
              <a:srgbClr val="7030A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69913" y="765175"/>
            <a:ext cx="8351837" cy="1151657"/>
          </a:xfrm>
        </p:spPr>
        <p:txBody>
          <a:bodyPr/>
          <a:lstStyle/>
          <a:p>
            <a:pPr eaLnBrk="1" hangingPunct="1"/>
            <a:r>
              <a:rPr lang="en-GB" altLang="en-US" sz="4000" dirty="0" smtClean="0">
                <a:latin typeface="+mn-lt"/>
                <a:cs typeface="Arial" charset="0"/>
              </a:rPr>
              <a:t>Effectiveness of </a:t>
            </a:r>
            <a:br>
              <a:rPr lang="en-GB" altLang="en-US" sz="4000" dirty="0" smtClean="0">
                <a:latin typeface="+mn-lt"/>
                <a:cs typeface="Arial" charset="0"/>
              </a:rPr>
            </a:br>
            <a:r>
              <a:rPr lang="en-GB" altLang="en-US" sz="4000" dirty="0" smtClean="0">
                <a:latin typeface="+mn-lt"/>
                <a:cs typeface="Arial" charset="0"/>
              </a:rPr>
              <a:t>smoking cessation</a:t>
            </a:r>
            <a:endParaRPr lang="en-US" altLang="en-US" sz="4000" dirty="0" smtClean="0">
              <a:latin typeface="+mn-lt"/>
              <a:cs typeface="Arial" charset="0"/>
            </a:endParaRPr>
          </a:p>
        </p:txBody>
      </p:sp>
      <p:graphicFrame>
        <p:nvGraphicFramePr>
          <p:cNvPr id="27651" name="Object 3"/>
          <p:cNvGraphicFramePr>
            <a:graphicFrameLocks noGrp="1" noChangeAspect="1"/>
          </p:cNvGraphicFramePr>
          <p:nvPr>
            <p:ph type="chart" idx="1"/>
          </p:nvPr>
        </p:nvGraphicFramePr>
        <p:xfrm>
          <a:off x="230188" y="1612900"/>
          <a:ext cx="8886825" cy="4325938"/>
        </p:xfrm>
        <a:graphic>
          <a:graphicData uri="http://schemas.openxmlformats.org/presentationml/2006/ole">
            <mc:AlternateContent xmlns:mc="http://schemas.openxmlformats.org/markup-compatibility/2006">
              <mc:Choice xmlns:v="urn:schemas-microsoft-com:vml" Requires="v">
                <p:oleObj spid="_x0000_s27686" r:id="rId5" imgW="8888738" imgH="4328535" progId="Excel.Chart.8">
                  <p:embed/>
                </p:oleObj>
              </mc:Choice>
              <mc:Fallback>
                <p:oleObj r:id="rId5" imgW="8888738" imgH="4328535" progId="Excel.Chart.8">
                  <p:embed/>
                  <p:pic>
                    <p:nvPicPr>
                      <p:cNvPr id="0" name="Object 3"/>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0188" y="1612900"/>
                        <a:ext cx="8886825"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Rectangle 5"/>
          <p:cNvSpPr>
            <a:spLocks noChangeArrowheads="1"/>
          </p:cNvSpPr>
          <p:nvPr/>
        </p:nvSpPr>
        <p:spPr bwMode="auto">
          <a:xfrm>
            <a:off x="333375" y="5516563"/>
            <a:ext cx="8588375" cy="893762"/>
          </a:xfrm>
          <a:prstGeom prst="rect">
            <a:avLst/>
          </a:prstGeom>
          <a:noFill/>
          <a:ln w="9525">
            <a:noFill/>
            <a:miter lim="800000"/>
            <a:headEnd/>
            <a:tailEnd/>
          </a:ln>
          <a:effectLst/>
        </p:spPr>
        <p:txBody>
          <a:bodyPr lIns="92075" tIns="46038" rIns="92075" bIns="46038">
            <a:spAutoFit/>
          </a:bodyPr>
          <a:lstStyle/>
          <a:p>
            <a:pPr marL="190500" indent="-190500" defTabSz="762000" eaLnBrk="0" hangingPunct="0">
              <a:defRPr/>
            </a:pPr>
            <a:r>
              <a:rPr lang="en-GB" sz="1600" dirty="0">
                <a:latin typeface="+mn-lt"/>
              </a:rPr>
              <a:t>‘Support’ = specialist individual behavioural support</a:t>
            </a:r>
          </a:p>
          <a:p>
            <a:pPr marL="360363" indent="-360363" defTabSz="762000" eaLnBrk="0" hangingPunct="0">
              <a:defRPr/>
            </a:pPr>
            <a:endParaRPr lang="en-GB" sz="1200" dirty="0">
              <a:latin typeface="+mn-lt"/>
            </a:endParaRPr>
          </a:p>
          <a:p>
            <a:pPr marL="360363" indent="-360363" defTabSz="762000" eaLnBrk="0" hangingPunct="0">
              <a:defRPr/>
            </a:pPr>
            <a:r>
              <a:rPr lang="en-GB" sz="1200" dirty="0">
                <a:latin typeface="+mn-lt"/>
              </a:rPr>
              <a:t>Reference: West R, Owen L (2012) Estimates of 52-week continuous abstinence rates following selected smoking cessation interventions in England. </a:t>
            </a:r>
            <a:r>
              <a:rPr lang="en-GB" sz="1200" dirty="0">
                <a:latin typeface="+mn-lt"/>
                <a:hlinkClick r:id="rId7"/>
              </a:rPr>
              <a:t>www.smokinginengland.info</a:t>
            </a:r>
            <a:r>
              <a:rPr lang="en-GB" sz="1200" dirty="0">
                <a:latin typeface="+mn-lt"/>
              </a:rPr>
              <a:t> Version 2</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title"/>
          </p:nvPr>
        </p:nvSpPr>
        <p:spPr>
          <a:xfrm>
            <a:off x="409110" y="1196752"/>
            <a:ext cx="8229600" cy="725488"/>
          </a:xfrm>
        </p:spPr>
        <p:txBody>
          <a:bodyPr lIns="90488" tIns="44450" rIns="90488" bIns="44450"/>
          <a:lstStyle/>
          <a:p>
            <a:pPr eaLnBrk="1" hangingPunct="1"/>
            <a:r>
              <a:rPr lang="en-GB" altLang="en-US" sz="4000" dirty="0" smtClean="0">
                <a:latin typeface="+mn-lt"/>
                <a:cs typeface="Arial" charset="0"/>
              </a:rPr>
              <a:t>Harm reduction</a:t>
            </a:r>
          </a:p>
        </p:txBody>
      </p:sp>
      <p:sp>
        <p:nvSpPr>
          <p:cNvPr id="4" name="Rectangle 3"/>
          <p:cNvSpPr>
            <a:spLocks noGrp="1" noChangeArrowheads="1"/>
          </p:cNvSpPr>
          <p:nvPr>
            <p:ph idx="1"/>
          </p:nvPr>
        </p:nvSpPr>
        <p:spPr>
          <a:xfrm>
            <a:off x="395536" y="2132856"/>
            <a:ext cx="8229600" cy="4320480"/>
          </a:xfrm>
        </p:spPr>
        <p:txBody>
          <a:bodyPr/>
          <a:lstStyle/>
          <a:p>
            <a:pPr eaLnBrk="1" hangingPunct="1">
              <a:spcAft>
                <a:spcPts val="600"/>
              </a:spcAft>
              <a:buClr>
                <a:schemeClr val="accent1">
                  <a:lumMod val="50000"/>
                </a:schemeClr>
              </a:buClr>
              <a:defRPr/>
            </a:pPr>
            <a:r>
              <a:rPr lang="en-GB" altLang="en-US" sz="2800" dirty="0" smtClean="0">
                <a:cs typeface="Arial" charset="0"/>
              </a:rPr>
              <a:t>Harm reduction – a way to reduce the negative consequence of substance use by substituting a less harmful alternative</a:t>
            </a:r>
          </a:p>
          <a:p>
            <a:pPr eaLnBrk="1" hangingPunct="1">
              <a:spcAft>
                <a:spcPts val="600"/>
              </a:spcAft>
              <a:buClr>
                <a:schemeClr val="accent1">
                  <a:lumMod val="50000"/>
                </a:schemeClr>
              </a:buClr>
              <a:defRPr/>
            </a:pPr>
            <a:r>
              <a:rPr lang="en-GB" altLang="en-US" sz="2800" dirty="0" smtClean="0">
                <a:cs typeface="Arial" charset="0"/>
              </a:rPr>
              <a:t>NICE advocates harm reduction for those who:</a:t>
            </a:r>
          </a:p>
          <a:p>
            <a:pPr lvl="1" eaLnBrk="1" hangingPunct="1">
              <a:spcAft>
                <a:spcPts val="600"/>
              </a:spcAft>
              <a:buClr>
                <a:schemeClr val="accent1">
                  <a:lumMod val="50000"/>
                </a:schemeClr>
              </a:buClr>
              <a:defRPr/>
            </a:pPr>
            <a:r>
              <a:rPr lang="en-GB" altLang="en-US" sz="2000" dirty="0" smtClean="0">
                <a:cs typeface="Arial" charset="0"/>
              </a:rPr>
              <a:t>May not be able (or want to) stop smoking in one step</a:t>
            </a:r>
          </a:p>
          <a:p>
            <a:pPr lvl="1" eaLnBrk="1" hangingPunct="1">
              <a:spcAft>
                <a:spcPts val="600"/>
              </a:spcAft>
              <a:buClr>
                <a:schemeClr val="accent1">
                  <a:lumMod val="50000"/>
                </a:schemeClr>
              </a:buClr>
              <a:defRPr/>
            </a:pPr>
            <a:r>
              <a:rPr lang="en-GB" altLang="en-US" sz="2000" dirty="0" smtClean="0">
                <a:cs typeface="Arial" charset="0"/>
              </a:rPr>
              <a:t>May want to stop smoking, without giving up nicotine</a:t>
            </a:r>
          </a:p>
          <a:p>
            <a:pPr lvl="1" eaLnBrk="1" hangingPunct="1">
              <a:spcAft>
                <a:spcPts val="600"/>
              </a:spcAft>
              <a:buClr>
                <a:schemeClr val="accent1">
                  <a:lumMod val="50000"/>
                </a:schemeClr>
              </a:buClr>
              <a:defRPr/>
            </a:pPr>
            <a:r>
              <a:rPr lang="en-GB" altLang="en-US" sz="2000" dirty="0" smtClean="0">
                <a:cs typeface="Arial" charset="0"/>
              </a:rPr>
              <a:t>May not be ready to stop, but want to reduce the amount of smoking</a:t>
            </a:r>
          </a:p>
          <a:p>
            <a:pPr eaLnBrk="1" hangingPunct="1">
              <a:spcAft>
                <a:spcPts val="600"/>
              </a:spcAft>
              <a:buClr>
                <a:schemeClr val="accent1">
                  <a:lumMod val="50000"/>
                </a:schemeClr>
              </a:buClr>
              <a:defRPr/>
            </a:pPr>
            <a:r>
              <a:rPr lang="en-GB" altLang="en-US" sz="2800" dirty="0" smtClean="0">
                <a:cs typeface="Arial" panose="020B0604020202020204" pitchFamily="34" charset="0"/>
              </a:rPr>
              <a:t>Helps people cut down prior to stopping or reduce the amount smoked</a:t>
            </a:r>
            <a:endParaRPr lang="en-GB" altLang="en-US" sz="2800" dirty="0">
              <a:cs typeface="Arial" panose="020B0604020202020204" pitchFamily="34" charset="0"/>
            </a:endParaRPr>
          </a:p>
          <a:p>
            <a:pPr eaLnBrk="1" hangingPunct="1">
              <a:buClr>
                <a:schemeClr val="accent1">
                  <a:lumMod val="50000"/>
                </a:schemeClr>
              </a:buClr>
              <a:defRPr/>
            </a:pPr>
            <a:endParaRPr lang="en-US" altLang="en-US" sz="2400" dirty="0" smtClean="0">
              <a:latin typeface="Arial" charset="0"/>
              <a:cs typeface="Arial" charset="0"/>
            </a:endParaRPr>
          </a:p>
        </p:txBody>
      </p:sp>
    </p:spTree>
    <p:extLst>
      <p:ext uri="{BB962C8B-B14F-4D97-AF65-F5344CB8AC3E}">
        <p14:creationId xmlns:p14="http://schemas.microsoft.com/office/powerpoint/2010/main" val="352394542"/>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title"/>
          </p:nvPr>
        </p:nvSpPr>
        <p:spPr>
          <a:xfrm>
            <a:off x="473075" y="692150"/>
            <a:ext cx="8229600" cy="869950"/>
          </a:xfrm>
        </p:spPr>
        <p:txBody>
          <a:bodyPr lIns="90488" tIns="44450" rIns="90488" bIns="44450"/>
          <a:lstStyle/>
          <a:p>
            <a:pPr eaLnBrk="1" hangingPunct="1"/>
            <a:r>
              <a:rPr lang="en-GB" altLang="en-US" sz="4000" dirty="0" smtClean="0">
                <a:latin typeface="+mn-lt"/>
                <a:cs typeface="Arial" charset="0"/>
              </a:rPr>
              <a:t>E-cigarettes</a:t>
            </a:r>
          </a:p>
        </p:txBody>
      </p:sp>
      <p:sp>
        <p:nvSpPr>
          <p:cNvPr id="12291" name="Rectangle 2"/>
          <p:cNvSpPr>
            <a:spLocks noGrp="1" noChangeArrowheads="1"/>
          </p:cNvSpPr>
          <p:nvPr>
            <p:ph idx="1"/>
          </p:nvPr>
        </p:nvSpPr>
        <p:spPr>
          <a:xfrm>
            <a:off x="457200" y="1844675"/>
            <a:ext cx="8229600" cy="4281488"/>
          </a:xfrm>
        </p:spPr>
        <p:txBody>
          <a:bodyPr lIns="90488" tIns="44450" rIns="90488" bIns="44450"/>
          <a:lstStyle/>
          <a:p>
            <a:pPr eaLnBrk="1" hangingPunct="1">
              <a:buClr>
                <a:schemeClr val="accent1">
                  <a:lumMod val="50000"/>
                </a:schemeClr>
              </a:buClr>
              <a:defRPr/>
            </a:pPr>
            <a:r>
              <a:rPr lang="en-GB" altLang="en-US" sz="2800" dirty="0" smtClean="0">
                <a:cs typeface="Arial" panose="020B0604020202020204" pitchFamily="34" charset="0"/>
              </a:rPr>
              <a:t>Rapid increase in popularity – 2.6 million users in UK</a:t>
            </a:r>
            <a:endParaRPr lang="en-GB" altLang="en-US" sz="2800" dirty="0" smtClean="0"/>
          </a:p>
          <a:p>
            <a:pPr lvl="1" eaLnBrk="1" hangingPunct="1">
              <a:buClr>
                <a:schemeClr val="accent1">
                  <a:lumMod val="50000"/>
                </a:schemeClr>
              </a:buClr>
              <a:defRPr/>
            </a:pPr>
            <a:r>
              <a:rPr lang="en-GB" altLang="en-US" sz="2400" dirty="0" smtClean="0"/>
              <a:t>1/3 </a:t>
            </a:r>
            <a:r>
              <a:rPr lang="en-GB" altLang="en-US" sz="2400" dirty="0"/>
              <a:t>are </a:t>
            </a:r>
            <a:r>
              <a:rPr lang="en-GB" altLang="en-US" sz="2400" dirty="0" smtClean="0"/>
              <a:t>ex-smokers</a:t>
            </a:r>
          </a:p>
          <a:p>
            <a:pPr lvl="1" eaLnBrk="1" hangingPunct="1">
              <a:buClr>
                <a:schemeClr val="accent1">
                  <a:lumMod val="50000"/>
                </a:schemeClr>
              </a:buClr>
              <a:defRPr/>
            </a:pPr>
            <a:r>
              <a:rPr lang="en-GB" altLang="en-US" sz="2400" dirty="0" smtClean="0"/>
              <a:t>2/3 </a:t>
            </a:r>
            <a:r>
              <a:rPr lang="en-GB" altLang="en-US" sz="2400" dirty="0"/>
              <a:t>are current smokers</a:t>
            </a:r>
            <a:endParaRPr lang="en-GB" altLang="en-US" sz="2400" dirty="0" smtClean="0"/>
          </a:p>
        </p:txBody>
      </p:sp>
      <p:sp>
        <p:nvSpPr>
          <p:cNvPr id="5" name="TextBox 2"/>
          <p:cNvSpPr txBox="1">
            <a:spLocks noChangeArrowheads="1"/>
          </p:cNvSpPr>
          <p:nvPr/>
        </p:nvSpPr>
        <p:spPr bwMode="auto">
          <a:xfrm>
            <a:off x="6084888" y="6473825"/>
            <a:ext cx="39417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n-GB" altLang="en-US" sz="1600" i="1" dirty="0">
                <a:latin typeface="+mn-lt"/>
              </a:rPr>
              <a:t>Source: </a:t>
            </a:r>
            <a:r>
              <a:rPr lang="en-GB" altLang="en-US" sz="1600" i="1" dirty="0" smtClean="0">
                <a:latin typeface="+mn-lt"/>
              </a:rPr>
              <a:t>ASH Briefing, Feb 2016</a:t>
            </a:r>
            <a:endParaRPr lang="en-GB" altLang="en-US" sz="1600" i="1" dirty="0">
              <a:latin typeface="+mn-lt"/>
            </a:endParaRPr>
          </a:p>
        </p:txBody>
      </p:sp>
      <p:pic>
        <p:nvPicPr>
          <p:cNvPr id="28677"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3573463"/>
            <a:ext cx="5741988" cy="25892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p:cNvSpPr>
          <p:nvPr>
            <p:ph type="title"/>
          </p:nvPr>
        </p:nvSpPr>
        <p:spPr>
          <a:xfrm>
            <a:off x="539552" y="908720"/>
            <a:ext cx="8229600" cy="1008187"/>
          </a:xfrm>
        </p:spPr>
        <p:txBody>
          <a:bodyPr/>
          <a:lstStyle/>
          <a:p>
            <a:r>
              <a:rPr lang="en-GB" altLang="en-US" sz="4000" dirty="0" smtClean="0">
                <a:latin typeface="+mn-lt"/>
                <a:cs typeface="Arial" charset="0"/>
              </a:rPr>
              <a:t>E-cigarettes: the two sides </a:t>
            </a:r>
            <a:br>
              <a:rPr lang="en-GB" altLang="en-US" sz="4000" dirty="0" smtClean="0">
                <a:latin typeface="+mn-lt"/>
                <a:cs typeface="Arial" charset="0"/>
              </a:rPr>
            </a:br>
            <a:r>
              <a:rPr lang="en-GB" altLang="en-US" sz="4000" dirty="0" smtClean="0">
                <a:latin typeface="+mn-lt"/>
                <a:cs typeface="Arial" charset="0"/>
              </a:rPr>
              <a:t>of the argument</a:t>
            </a:r>
          </a:p>
        </p:txBody>
      </p:sp>
      <p:graphicFrame>
        <p:nvGraphicFramePr>
          <p:cNvPr id="7" name="Table 6"/>
          <p:cNvGraphicFramePr>
            <a:graphicFrameLocks noGrp="1"/>
          </p:cNvGraphicFramePr>
          <p:nvPr>
            <p:extLst>
              <p:ext uri="{D42A27DB-BD31-4B8C-83A1-F6EECF244321}">
                <p14:modId xmlns:p14="http://schemas.microsoft.com/office/powerpoint/2010/main" val="3114138864"/>
              </p:ext>
            </p:extLst>
          </p:nvPr>
        </p:nvGraphicFramePr>
        <p:xfrm>
          <a:off x="683568" y="2132856"/>
          <a:ext cx="7848600" cy="4475161"/>
        </p:xfrm>
        <a:graphic>
          <a:graphicData uri="http://schemas.openxmlformats.org/drawingml/2006/table">
            <a:tbl>
              <a:tblPr firstRow="1" bandRow="1">
                <a:tableStyleId>{5C22544A-7EE6-4342-B048-85BDC9FD1C3A}</a:tableStyleId>
              </a:tblPr>
              <a:tblGrid>
                <a:gridCol w="3885162"/>
                <a:gridCol w="3963438"/>
              </a:tblGrid>
              <a:tr h="803605">
                <a:tc>
                  <a:txBody>
                    <a:bodyPr/>
                    <a:lstStyle/>
                    <a:p>
                      <a:pPr algn="ctr"/>
                      <a:r>
                        <a:rPr lang="en-GB" sz="2000" dirty="0" smtClean="0">
                          <a:latin typeface="+mn-lt"/>
                          <a:cs typeface="Arial" panose="020B0604020202020204" pitchFamily="34" charset="0"/>
                        </a:rPr>
                        <a:t>Arguments</a:t>
                      </a:r>
                      <a:r>
                        <a:rPr lang="en-GB" sz="2000" baseline="0" dirty="0" smtClean="0">
                          <a:latin typeface="+mn-lt"/>
                          <a:cs typeface="Arial" panose="020B0604020202020204" pitchFamily="34" charset="0"/>
                        </a:rPr>
                        <a:t> supporting </a:t>
                      </a:r>
                    </a:p>
                    <a:p>
                      <a:pPr algn="ctr"/>
                      <a:r>
                        <a:rPr lang="en-GB" sz="2000" baseline="0" dirty="0" smtClean="0">
                          <a:latin typeface="+mn-lt"/>
                          <a:cs typeface="Arial" panose="020B0604020202020204" pitchFamily="34" charset="0"/>
                        </a:rPr>
                        <a:t>e-cigarette use</a:t>
                      </a:r>
                      <a:endParaRPr lang="en-GB" sz="2000" dirty="0">
                        <a:latin typeface="+mn-lt"/>
                        <a:cs typeface="Arial" panose="020B0604020202020204" pitchFamily="34" charset="0"/>
                      </a:endParaRPr>
                    </a:p>
                  </a:txBody>
                  <a:tcPr marL="91430" marR="91430" marT="45693" marB="45693"/>
                </a:tc>
                <a:tc>
                  <a:txBody>
                    <a:bodyPr/>
                    <a:lstStyle/>
                    <a:p>
                      <a:pPr algn="ctr"/>
                      <a:r>
                        <a:rPr lang="en-GB" sz="2000" dirty="0" smtClean="0">
                          <a:latin typeface="+mn-lt"/>
                          <a:cs typeface="Arial" panose="020B0604020202020204" pitchFamily="34" charset="0"/>
                        </a:rPr>
                        <a:t>Arguments</a:t>
                      </a:r>
                      <a:r>
                        <a:rPr lang="en-GB" sz="2000" baseline="0" dirty="0" smtClean="0">
                          <a:latin typeface="+mn-lt"/>
                          <a:cs typeface="Arial" panose="020B0604020202020204" pitchFamily="34" charset="0"/>
                        </a:rPr>
                        <a:t> against </a:t>
                      </a:r>
                    </a:p>
                    <a:p>
                      <a:pPr algn="ctr"/>
                      <a:r>
                        <a:rPr lang="en-GB" sz="2000" baseline="0" dirty="0" smtClean="0">
                          <a:latin typeface="+mn-lt"/>
                          <a:cs typeface="Arial" panose="020B0604020202020204" pitchFamily="34" charset="0"/>
                        </a:rPr>
                        <a:t>e-cigarette use</a:t>
                      </a:r>
                      <a:endParaRPr lang="en-GB" sz="2000" dirty="0">
                        <a:latin typeface="+mn-lt"/>
                        <a:cs typeface="Arial" panose="020B0604020202020204" pitchFamily="34" charset="0"/>
                      </a:endParaRPr>
                    </a:p>
                  </a:txBody>
                  <a:tcPr marL="91430" marR="91430" marT="45693" marB="45693"/>
                </a:tc>
              </a:tr>
              <a:tr h="1032360">
                <a:tc>
                  <a:txBody>
                    <a:bodyPr/>
                    <a:lstStyle/>
                    <a:p>
                      <a:pPr marL="0" algn="ctr" rtl="0" eaLnBrk="1" latinLnBrk="0" hangingPunct="1"/>
                      <a:r>
                        <a:rPr kumimoji="0" lang="en-GB" sz="2000" kern="1200" dirty="0" smtClean="0">
                          <a:solidFill>
                            <a:schemeClr val="dk1"/>
                          </a:solidFill>
                          <a:latin typeface="+mn-lt"/>
                          <a:ea typeface="+mn-ea"/>
                          <a:cs typeface="Arial" panose="020B0604020202020204" pitchFamily="34" charset="0"/>
                        </a:rPr>
                        <a:t>Acceptable to smokers, more popular</a:t>
                      </a:r>
                      <a:r>
                        <a:rPr kumimoji="0" lang="en-GB" sz="2000" kern="1200" baseline="0" dirty="0" smtClean="0">
                          <a:solidFill>
                            <a:schemeClr val="dk1"/>
                          </a:solidFill>
                          <a:latin typeface="+mn-lt"/>
                          <a:ea typeface="+mn-ea"/>
                          <a:cs typeface="Arial" panose="020B0604020202020204" pitchFamily="34" charset="0"/>
                        </a:rPr>
                        <a:t> than other forms of NRT</a:t>
                      </a:r>
                      <a:endParaRPr kumimoji="0" lang="en-GB" sz="2000" kern="1200" dirty="0">
                        <a:solidFill>
                          <a:schemeClr val="dk1"/>
                        </a:solidFill>
                        <a:latin typeface="+mn-lt"/>
                        <a:ea typeface="+mn-ea"/>
                        <a:cs typeface="Arial" panose="020B0604020202020204" pitchFamily="34" charset="0"/>
                      </a:endParaRPr>
                    </a:p>
                  </a:txBody>
                  <a:tcPr marL="91430" marR="91430" marT="45693" marB="45693"/>
                </a:tc>
                <a:tc>
                  <a:txBody>
                    <a:bodyPr/>
                    <a:lstStyle/>
                    <a:p>
                      <a:pPr algn="ctr"/>
                      <a:r>
                        <a:rPr lang="en-GB" sz="2000" dirty="0" smtClean="0">
                          <a:latin typeface="+mn-lt"/>
                          <a:cs typeface="Arial" panose="020B0604020202020204" pitchFamily="34" charset="0"/>
                        </a:rPr>
                        <a:t>Wide uptake</a:t>
                      </a:r>
                      <a:r>
                        <a:rPr lang="en-GB" sz="2000" baseline="0" dirty="0" smtClean="0">
                          <a:latin typeface="+mn-lt"/>
                          <a:cs typeface="Arial" panose="020B0604020202020204" pitchFamily="34" charset="0"/>
                        </a:rPr>
                        <a:t> and marketing campaigns </a:t>
                      </a:r>
                      <a:r>
                        <a:rPr lang="en-GB" sz="2000" dirty="0" smtClean="0">
                          <a:latin typeface="+mn-lt"/>
                          <a:cs typeface="Arial" panose="020B0604020202020204" pitchFamily="34" charset="0"/>
                        </a:rPr>
                        <a:t>may encourage</a:t>
                      </a:r>
                      <a:r>
                        <a:rPr lang="en-GB" sz="2000" baseline="0" dirty="0" smtClean="0">
                          <a:latin typeface="+mn-lt"/>
                          <a:cs typeface="Arial" panose="020B0604020202020204" pitchFamily="34" charset="0"/>
                        </a:rPr>
                        <a:t> young people to start smoking</a:t>
                      </a:r>
                      <a:endParaRPr lang="en-GB" sz="2000" dirty="0">
                        <a:latin typeface="+mn-lt"/>
                        <a:cs typeface="Arial" panose="020B0604020202020204" pitchFamily="34" charset="0"/>
                      </a:endParaRPr>
                    </a:p>
                  </a:txBody>
                  <a:tcPr marL="91430" marR="91430" marT="45693" marB="45693"/>
                </a:tc>
              </a:tr>
              <a:tr h="1032360">
                <a:tc>
                  <a:txBody>
                    <a:bodyPr/>
                    <a:lstStyle/>
                    <a:p>
                      <a:pPr algn="ctr"/>
                      <a:r>
                        <a:rPr kumimoji="0" lang="en-GB" sz="2000" kern="1200" dirty="0" smtClean="0">
                          <a:solidFill>
                            <a:schemeClr val="dk1"/>
                          </a:solidFill>
                          <a:latin typeface="+mn-lt"/>
                          <a:ea typeface="+mn-ea"/>
                          <a:cs typeface="Arial" panose="020B0604020202020204" pitchFamily="34" charset="0"/>
                        </a:rPr>
                        <a:t>Considerably less harmful</a:t>
                      </a:r>
                      <a:r>
                        <a:rPr kumimoji="0" lang="en-GB" sz="2000" kern="1200" baseline="0" dirty="0" smtClean="0">
                          <a:solidFill>
                            <a:schemeClr val="dk1"/>
                          </a:solidFill>
                          <a:latin typeface="+mn-lt"/>
                          <a:ea typeface="+mn-ea"/>
                          <a:cs typeface="Arial" panose="020B0604020202020204" pitchFamily="34" charset="0"/>
                        </a:rPr>
                        <a:t> than traditional cigarettes</a:t>
                      </a:r>
                      <a:endParaRPr kumimoji="0" lang="en-GB" sz="2000" kern="1200" dirty="0">
                        <a:solidFill>
                          <a:schemeClr val="dk1"/>
                        </a:solidFill>
                        <a:latin typeface="+mn-lt"/>
                        <a:ea typeface="+mn-ea"/>
                        <a:cs typeface="Arial" panose="020B0604020202020204" pitchFamily="34" charset="0"/>
                      </a:endParaRPr>
                    </a:p>
                  </a:txBody>
                  <a:tcPr marL="91430" marR="91430" marT="45693" marB="45693"/>
                </a:tc>
                <a:tc>
                  <a:txBody>
                    <a:bodyPr/>
                    <a:lstStyle/>
                    <a:p>
                      <a:pPr algn="ctr"/>
                      <a:r>
                        <a:rPr lang="en-GB" sz="2000" dirty="0" smtClean="0">
                          <a:latin typeface="+mn-lt"/>
                          <a:cs typeface="Arial" panose="020B0604020202020204" pitchFamily="34" charset="0"/>
                        </a:rPr>
                        <a:t>Risks</a:t>
                      </a:r>
                      <a:r>
                        <a:rPr lang="en-GB" sz="2000" baseline="0" dirty="0" smtClean="0">
                          <a:latin typeface="+mn-lt"/>
                          <a:cs typeface="Arial" panose="020B0604020202020204" pitchFamily="34" charset="0"/>
                        </a:rPr>
                        <a:t> not clear, lack of regulation means contents not well defined</a:t>
                      </a:r>
                      <a:endParaRPr lang="en-GB" sz="2000" dirty="0">
                        <a:latin typeface="+mn-lt"/>
                        <a:cs typeface="Arial" panose="020B0604020202020204" pitchFamily="34" charset="0"/>
                      </a:endParaRPr>
                    </a:p>
                  </a:txBody>
                  <a:tcPr marL="91430" marR="91430" marT="45693" marB="45693"/>
                </a:tc>
              </a:tr>
              <a:tr h="803418">
                <a:tc>
                  <a:txBody>
                    <a:bodyPr/>
                    <a:lstStyle/>
                    <a:p>
                      <a:pPr algn="ctr"/>
                      <a:r>
                        <a:rPr kumimoji="0" lang="en-GB" sz="2000" kern="1200" dirty="0" smtClean="0">
                          <a:solidFill>
                            <a:schemeClr val="dk1"/>
                          </a:solidFill>
                          <a:latin typeface="+mn-lt"/>
                          <a:ea typeface="+mn-ea"/>
                          <a:cs typeface="Arial" panose="020B0604020202020204" pitchFamily="34" charset="0"/>
                        </a:rPr>
                        <a:t>Some</a:t>
                      </a:r>
                      <a:r>
                        <a:rPr kumimoji="0" lang="en-GB" sz="2000" kern="1200" baseline="0" dirty="0" smtClean="0">
                          <a:solidFill>
                            <a:schemeClr val="dk1"/>
                          </a:solidFill>
                          <a:latin typeface="+mn-lt"/>
                          <a:ea typeface="+mn-ea"/>
                          <a:cs typeface="Arial" panose="020B0604020202020204" pitchFamily="34" charset="0"/>
                        </a:rPr>
                        <a:t> evidence that they can support smoking cessation</a:t>
                      </a:r>
                      <a:endParaRPr kumimoji="0" lang="en-GB" sz="2000" kern="1200" dirty="0">
                        <a:solidFill>
                          <a:schemeClr val="dk1"/>
                        </a:solidFill>
                        <a:latin typeface="+mn-lt"/>
                        <a:ea typeface="+mn-ea"/>
                        <a:cs typeface="Arial" panose="020B0604020202020204" pitchFamily="34" charset="0"/>
                      </a:endParaRPr>
                    </a:p>
                  </a:txBody>
                  <a:tcPr marL="91430" marR="91430" marT="45693" marB="45693"/>
                </a:tc>
                <a:tc>
                  <a:txBody>
                    <a:bodyPr/>
                    <a:lstStyle/>
                    <a:p>
                      <a:pPr algn="ctr"/>
                      <a:r>
                        <a:rPr lang="en-GB" sz="2000" dirty="0" smtClean="0">
                          <a:latin typeface="+mn-lt"/>
                          <a:cs typeface="Arial" panose="020B0604020202020204" pitchFamily="34" charset="0"/>
                        </a:rPr>
                        <a:t>Limited evidence </a:t>
                      </a:r>
                      <a:r>
                        <a:rPr lang="en-GB" sz="2000" baseline="0" dirty="0" smtClean="0">
                          <a:latin typeface="+mn-lt"/>
                          <a:cs typeface="Arial" panose="020B0604020202020204" pitchFamily="34" charset="0"/>
                        </a:rPr>
                        <a:t>they can support smoking cessation</a:t>
                      </a:r>
                      <a:endParaRPr lang="en-GB" sz="2000" dirty="0">
                        <a:latin typeface="+mn-lt"/>
                        <a:cs typeface="Arial" panose="020B0604020202020204" pitchFamily="34" charset="0"/>
                      </a:endParaRPr>
                    </a:p>
                  </a:txBody>
                  <a:tcPr marL="91430" marR="91430" marT="45693" marB="45693"/>
                </a:tc>
              </a:tr>
              <a:tr h="803418">
                <a:tc>
                  <a:txBody>
                    <a:bodyPr/>
                    <a:lstStyle/>
                    <a:p>
                      <a:pPr algn="ctr"/>
                      <a:r>
                        <a:rPr kumimoji="0" lang="en-GB" sz="2000" kern="1200" dirty="0" smtClean="0">
                          <a:solidFill>
                            <a:schemeClr val="dk1"/>
                          </a:solidFill>
                          <a:latin typeface="+mn-lt"/>
                          <a:ea typeface="+mn-ea"/>
                          <a:cs typeface="Arial" panose="020B0604020202020204" pitchFamily="34" charset="0"/>
                        </a:rPr>
                        <a:t>Allows</a:t>
                      </a:r>
                      <a:r>
                        <a:rPr kumimoji="0" lang="en-GB" sz="2000" kern="1200" baseline="0" dirty="0" smtClean="0">
                          <a:solidFill>
                            <a:schemeClr val="dk1"/>
                          </a:solidFill>
                          <a:latin typeface="+mn-lt"/>
                          <a:ea typeface="+mn-ea"/>
                          <a:cs typeface="Arial" panose="020B0604020202020204" pitchFamily="34" charset="0"/>
                        </a:rPr>
                        <a:t> smokers to get nicotine relief in ‘smoke-free’ areas</a:t>
                      </a:r>
                      <a:endParaRPr kumimoji="0" lang="en-GB" sz="2000" kern="1200" dirty="0">
                        <a:solidFill>
                          <a:schemeClr val="dk1"/>
                        </a:solidFill>
                        <a:latin typeface="+mn-lt"/>
                        <a:ea typeface="+mn-ea"/>
                        <a:cs typeface="Arial" panose="020B0604020202020204" pitchFamily="34" charset="0"/>
                      </a:endParaRPr>
                    </a:p>
                  </a:txBody>
                  <a:tcPr marL="91430" marR="91430" marT="45693" marB="45693"/>
                </a:tc>
                <a:tc>
                  <a:txBody>
                    <a:bodyPr/>
                    <a:lstStyle/>
                    <a:p>
                      <a:pPr algn="ctr"/>
                      <a:r>
                        <a:rPr lang="en-GB" sz="2000" dirty="0" smtClean="0">
                          <a:latin typeface="+mn-lt"/>
                          <a:cs typeface="Arial" panose="020B0604020202020204" pitchFamily="34" charset="0"/>
                        </a:rPr>
                        <a:t>Use</a:t>
                      </a:r>
                      <a:r>
                        <a:rPr lang="en-GB" sz="2000" baseline="0" dirty="0" smtClean="0">
                          <a:latin typeface="+mn-lt"/>
                          <a:cs typeface="Arial" panose="020B0604020202020204" pitchFamily="34" charset="0"/>
                        </a:rPr>
                        <a:t> in ‘smoke-free’ areas </a:t>
                      </a:r>
                    </a:p>
                    <a:p>
                      <a:pPr algn="ctr"/>
                      <a:r>
                        <a:rPr lang="en-GB" sz="2000" baseline="0" dirty="0" smtClean="0">
                          <a:latin typeface="+mn-lt"/>
                          <a:cs typeface="Arial" panose="020B0604020202020204" pitchFamily="34" charset="0"/>
                        </a:rPr>
                        <a:t>could re-normalise smoking</a:t>
                      </a:r>
                      <a:endParaRPr lang="en-GB" sz="2000" dirty="0">
                        <a:latin typeface="+mn-lt"/>
                        <a:cs typeface="Arial" panose="020B0604020202020204" pitchFamily="34" charset="0"/>
                      </a:endParaRPr>
                    </a:p>
                  </a:txBody>
                  <a:tcPr marL="91430" marR="91430" marT="45693" marB="45693"/>
                </a:tc>
              </a:tr>
            </a:tbl>
          </a:graphicData>
        </a:graphic>
      </p:graphicFrame>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p:cNvSpPr>
          <p:nvPr>
            <p:ph type="title"/>
          </p:nvPr>
        </p:nvSpPr>
        <p:spPr>
          <a:xfrm>
            <a:off x="428491" y="940920"/>
            <a:ext cx="8229600" cy="792163"/>
          </a:xfrm>
        </p:spPr>
        <p:txBody>
          <a:bodyPr/>
          <a:lstStyle/>
          <a:p>
            <a:r>
              <a:rPr lang="en-GB" altLang="en-US" sz="4000" dirty="0" smtClean="0">
                <a:latin typeface="+mn-lt"/>
                <a:cs typeface="Arial" charset="0"/>
              </a:rPr>
              <a:t>E-cigarettes – where do they fit in?</a:t>
            </a:r>
          </a:p>
        </p:txBody>
      </p:sp>
      <p:sp>
        <p:nvSpPr>
          <p:cNvPr id="4" name="Rectangle 3"/>
          <p:cNvSpPr>
            <a:spLocks noGrp="1" noChangeArrowheads="1"/>
          </p:cNvSpPr>
          <p:nvPr>
            <p:ph idx="1"/>
          </p:nvPr>
        </p:nvSpPr>
        <p:spPr>
          <a:xfrm>
            <a:off x="395536" y="1733083"/>
            <a:ext cx="8229600" cy="4338896"/>
          </a:xfrm>
        </p:spPr>
        <p:txBody>
          <a:bodyPr/>
          <a:lstStyle/>
          <a:p>
            <a:pPr eaLnBrk="1" hangingPunct="1">
              <a:spcAft>
                <a:spcPts val="600"/>
              </a:spcAft>
              <a:buClr>
                <a:schemeClr val="accent1">
                  <a:lumMod val="50000"/>
                </a:schemeClr>
              </a:buClr>
              <a:defRPr/>
            </a:pPr>
            <a:r>
              <a:rPr lang="en-GB" altLang="en-US" sz="2800" dirty="0" smtClean="0">
                <a:cs typeface="Arial" charset="0"/>
              </a:rPr>
              <a:t>E-cigarettes are the most popular stop smoking aid</a:t>
            </a:r>
          </a:p>
          <a:p>
            <a:pPr eaLnBrk="1" hangingPunct="1">
              <a:spcAft>
                <a:spcPts val="600"/>
              </a:spcAft>
              <a:buClr>
                <a:schemeClr val="accent1">
                  <a:lumMod val="50000"/>
                </a:schemeClr>
              </a:buClr>
              <a:defRPr/>
            </a:pPr>
            <a:r>
              <a:rPr lang="en-GB" altLang="en-US" sz="2800" dirty="0" smtClean="0">
                <a:cs typeface="Arial" charset="0"/>
              </a:rPr>
              <a:t>Stop smoking services are the most effective method of helping smokers quit</a:t>
            </a:r>
          </a:p>
          <a:p>
            <a:pPr lvl="1" eaLnBrk="1" hangingPunct="1">
              <a:spcAft>
                <a:spcPts val="600"/>
              </a:spcAft>
              <a:buClr>
                <a:schemeClr val="accent1">
                  <a:lumMod val="50000"/>
                </a:schemeClr>
              </a:buClr>
              <a:defRPr/>
            </a:pPr>
            <a:r>
              <a:rPr lang="en-GB" altLang="en-US" sz="2400" dirty="0" smtClean="0">
                <a:cs typeface="Arial" charset="0"/>
              </a:rPr>
              <a:t>Smokers who have tried other methods without success should be encouraged to try e-cigarettes to help them quit, with behavioural support from local stop smoking services</a:t>
            </a:r>
          </a:p>
          <a:p>
            <a:pPr lvl="1" eaLnBrk="1" hangingPunct="1">
              <a:spcAft>
                <a:spcPts val="600"/>
              </a:spcAft>
              <a:buClr>
                <a:schemeClr val="accent1">
                  <a:lumMod val="50000"/>
                </a:schemeClr>
              </a:buClr>
              <a:defRPr/>
            </a:pPr>
            <a:r>
              <a:rPr lang="en-GB" altLang="en-US" sz="2400" dirty="0">
                <a:cs typeface="Arial" charset="0"/>
              </a:rPr>
              <a:t> </a:t>
            </a:r>
            <a:r>
              <a:rPr lang="en-GB" altLang="en-US" sz="2400" dirty="0" smtClean="0">
                <a:cs typeface="Arial" charset="0"/>
              </a:rPr>
              <a:t>Around 16-22,000 smokers were helped to quit by using e-cigarettes in 2014</a:t>
            </a:r>
            <a:endParaRPr lang="en-GB" altLang="en-US" sz="2400" dirty="0">
              <a:cs typeface="Arial" panose="020B0604020202020204" pitchFamily="34" charset="0"/>
            </a:endParaRPr>
          </a:p>
          <a:p>
            <a:pPr eaLnBrk="1" hangingPunct="1">
              <a:buClr>
                <a:schemeClr val="accent1">
                  <a:lumMod val="50000"/>
                </a:schemeClr>
              </a:buClr>
              <a:defRPr/>
            </a:pPr>
            <a:endParaRPr lang="en-US" altLang="en-US" sz="2400" dirty="0" smtClean="0">
              <a:latin typeface="Arial" charset="0"/>
              <a:cs typeface="Arial" charset="0"/>
            </a:endParaRPr>
          </a:p>
        </p:txBody>
      </p:sp>
      <p:sp>
        <p:nvSpPr>
          <p:cNvPr id="5" name="Rectangle 2"/>
          <p:cNvSpPr txBox="1">
            <a:spLocks noChangeArrowheads="1"/>
          </p:cNvSpPr>
          <p:nvPr/>
        </p:nvSpPr>
        <p:spPr>
          <a:xfrm>
            <a:off x="35496" y="5949280"/>
            <a:ext cx="4678710" cy="792088"/>
          </a:xfrm>
          <a:prstGeom prst="rect">
            <a:avLst/>
          </a:prstGeom>
        </p:spPr>
        <p:txBody>
          <a:bodyPr lIns="90488" tIns="44450" rIns="90488" bIns="44450"/>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References: </a:t>
            </a:r>
          </a:p>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Public Health England, 2015</a:t>
            </a:r>
          </a:p>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NCSCT E-cigarette briefing, 2016</a:t>
            </a:r>
          </a:p>
          <a:p>
            <a:pPr marL="0" indent="0" eaLnBrk="1" hangingPunct="1">
              <a:buClr>
                <a:schemeClr val="accent1">
                  <a:lumMod val="50000"/>
                </a:schemeClr>
              </a:buClr>
              <a:buFont typeface="Wingdings 2" pitchFamily="18" charset="2"/>
              <a:buNone/>
              <a:defRPr/>
            </a:pPr>
            <a:r>
              <a:rPr lang="en-GB" altLang="en-US" sz="1200" dirty="0" smtClean="0">
                <a:cs typeface="Arial" panose="020B0604020202020204" pitchFamily="34" charset="0"/>
              </a:rPr>
              <a:t>West, Addiction, 2016</a:t>
            </a:r>
          </a:p>
        </p:txBody>
      </p:sp>
    </p:spTree>
    <p:extLst>
      <p:ext uri="{BB962C8B-B14F-4D97-AF65-F5344CB8AC3E}">
        <p14:creationId xmlns:p14="http://schemas.microsoft.com/office/powerpoint/2010/main" val="1815121099"/>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68313" y="1052513"/>
            <a:ext cx="8229600" cy="652462"/>
          </a:xfrm>
        </p:spPr>
        <p:txBody>
          <a:bodyPr/>
          <a:lstStyle/>
          <a:p>
            <a:pPr eaLnBrk="1" hangingPunct="1"/>
            <a:r>
              <a:rPr lang="en-GB" altLang="en-US" sz="4000" dirty="0" smtClean="0">
                <a:latin typeface="+mn-lt"/>
                <a:cs typeface="Arial" charset="0"/>
              </a:rPr>
              <a:t>Skills</a:t>
            </a:r>
            <a:endParaRPr lang="en-US" altLang="en-US" sz="4000" dirty="0" smtClean="0">
              <a:latin typeface="+mn-lt"/>
              <a:cs typeface="Arial" charset="0"/>
            </a:endParaRPr>
          </a:p>
        </p:txBody>
      </p:sp>
      <p:sp>
        <p:nvSpPr>
          <p:cNvPr id="30723" name="Rectangle 3"/>
          <p:cNvSpPr>
            <a:spLocks noGrp="1" noChangeArrowheads="1"/>
          </p:cNvSpPr>
          <p:nvPr>
            <p:ph idx="1"/>
          </p:nvPr>
        </p:nvSpPr>
        <p:spPr>
          <a:xfrm>
            <a:off x="539750" y="2133600"/>
            <a:ext cx="8229600" cy="3921125"/>
          </a:xfrm>
        </p:spPr>
        <p:txBody>
          <a:bodyPr/>
          <a:lstStyle/>
          <a:p>
            <a:pPr eaLnBrk="1" hangingPunct="1">
              <a:buClr>
                <a:schemeClr val="accent1">
                  <a:lumMod val="50000"/>
                </a:schemeClr>
              </a:buClr>
              <a:defRPr/>
            </a:pPr>
            <a:r>
              <a:rPr lang="en-GB" altLang="en-US" sz="2800" dirty="0" smtClean="0">
                <a:cs typeface="Arial" charset="0"/>
              </a:rPr>
              <a:t>Identifying all smokers</a:t>
            </a:r>
            <a:endParaRPr lang="en-US" altLang="en-US" sz="2800" dirty="0">
              <a:cs typeface="Arial" charset="0"/>
            </a:endParaRPr>
          </a:p>
          <a:p>
            <a:pPr eaLnBrk="1" hangingPunct="1">
              <a:buClr>
                <a:schemeClr val="accent1">
                  <a:lumMod val="50000"/>
                </a:schemeClr>
              </a:buClr>
              <a:defRPr/>
            </a:pPr>
            <a:r>
              <a:rPr lang="en-GB" altLang="en-US" sz="2800" dirty="0" smtClean="0">
                <a:cs typeface="Arial" charset="0"/>
              </a:rPr>
              <a:t>Delivering brief opportunistic smoking cessation advice to all smokers</a:t>
            </a:r>
            <a:endParaRPr lang="en-US" altLang="en-US" sz="2800" dirty="0">
              <a:cs typeface="Arial" charset="0"/>
            </a:endParaRPr>
          </a:p>
          <a:p>
            <a:pPr eaLnBrk="1" hangingPunct="1">
              <a:buClr>
                <a:schemeClr val="accent1">
                  <a:lumMod val="50000"/>
                </a:schemeClr>
              </a:buClr>
              <a:defRPr/>
            </a:pPr>
            <a:r>
              <a:rPr lang="en-GB" altLang="en-US" sz="2800" dirty="0" smtClean="0">
                <a:cs typeface="Arial" charset="0"/>
              </a:rPr>
              <a:t>Assessment of a patient’s commitment to quit</a:t>
            </a:r>
            <a:endParaRPr lang="en-US" altLang="en-US" sz="2800" dirty="0">
              <a:cs typeface="Arial" charset="0"/>
            </a:endParaRPr>
          </a:p>
          <a:p>
            <a:pPr eaLnBrk="1" hangingPunct="1">
              <a:buClr>
                <a:schemeClr val="accent1">
                  <a:lumMod val="50000"/>
                </a:schemeClr>
              </a:buClr>
              <a:defRPr/>
            </a:pPr>
            <a:r>
              <a:rPr lang="en-GB" altLang="en-US" sz="2800" dirty="0" smtClean="0">
                <a:cs typeface="Arial" charset="0"/>
              </a:rPr>
              <a:t>Referring to local specialist smoking cessation services</a:t>
            </a:r>
            <a:endParaRPr lang="en-US" altLang="en-US" sz="2800" dirty="0" smtClean="0">
              <a:cs typeface="Arial" charset="0"/>
            </a:endParaRPr>
          </a:p>
          <a:p>
            <a:pPr eaLnBrk="1" hangingPunct="1">
              <a:defRPr/>
            </a:pPr>
            <a:endParaRPr lang="en-US" altLang="en-US" sz="2800" dirty="0" smtClean="0">
              <a:cs typeface="Arial" charset="0"/>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noChangeArrowheads="1"/>
          </p:cNvSpPr>
          <p:nvPr>
            <p:ph type="title"/>
          </p:nvPr>
        </p:nvSpPr>
        <p:spPr>
          <a:xfrm>
            <a:off x="468313" y="980048"/>
            <a:ext cx="8362950" cy="1082675"/>
          </a:xfrm>
        </p:spPr>
        <p:txBody>
          <a:bodyPr lIns="90488" tIns="44450" rIns="90488" bIns="44450"/>
          <a:lstStyle/>
          <a:p>
            <a:pPr eaLnBrk="1" hangingPunct="1"/>
            <a:r>
              <a:rPr lang="en-GB" altLang="en-US" sz="4000" dirty="0" smtClean="0">
                <a:latin typeface="+mn-lt"/>
                <a:cs typeface="Arial" charset="0"/>
              </a:rPr>
              <a:t>What we should be doing – </a:t>
            </a:r>
            <a:br>
              <a:rPr lang="en-GB" altLang="en-US" sz="4000" dirty="0" smtClean="0">
                <a:latin typeface="+mn-lt"/>
                <a:cs typeface="Arial" charset="0"/>
              </a:rPr>
            </a:br>
            <a:r>
              <a:rPr lang="en-GB" altLang="en-US" sz="4000" dirty="0" smtClean="0">
                <a:latin typeface="+mn-lt"/>
                <a:cs typeface="Arial" charset="0"/>
              </a:rPr>
              <a:t>Very Brief Advice</a:t>
            </a:r>
          </a:p>
        </p:txBody>
      </p:sp>
      <p:sp>
        <p:nvSpPr>
          <p:cNvPr id="12291" name="Rectangle 2"/>
          <p:cNvSpPr>
            <a:spLocks noGrp="1" noChangeArrowheads="1"/>
          </p:cNvSpPr>
          <p:nvPr>
            <p:ph idx="1"/>
          </p:nvPr>
        </p:nvSpPr>
        <p:spPr>
          <a:xfrm>
            <a:off x="485371" y="2287222"/>
            <a:ext cx="8229600" cy="4535760"/>
          </a:xfrm>
        </p:spPr>
        <p:txBody>
          <a:bodyPr lIns="90488" tIns="44450" rIns="90488" bIns="44450"/>
          <a:lstStyle/>
          <a:p>
            <a:pPr eaLnBrk="1" hangingPunct="1">
              <a:buClr>
                <a:schemeClr val="accent1">
                  <a:lumMod val="50000"/>
                </a:schemeClr>
              </a:buClr>
              <a:defRPr/>
            </a:pPr>
            <a:r>
              <a:rPr lang="en-GB" altLang="en-US" sz="2800" dirty="0">
                <a:solidFill>
                  <a:schemeClr val="hlink"/>
                </a:solidFill>
                <a:cs typeface="Arial" panose="020B0604020202020204" pitchFamily="34" charset="0"/>
              </a:rPr>
              <a:t>ASK</a:t>
            </a:r>
            <a:r>
              <a:rPr lang="en-GB" altLang="en-US" sz="2800" dirty="0" smtClean="0">
                <a:cs typeface="Arial" panose="020B0604020202020204" pitchFamily="34" charset="0"/>
              </a:rPr>
              <a:t> – all patients if they smoke</a:t>
            </a:r>
          </a:p>
          <a:p>
            <a:pPr eaLnBrk="1" hangingPunct="1">
              <a:buClr>
                <a:schemeClr val="accent1">
                  <a:lumMod val="50000"/>
                </a:schemeClr>
              </a:buClr>
              <a:defRPr/>
            </a:pPr>
            <a:r>
              <a:rPr lang="en-GB" altLang="en-US" sz="2800" dirty="0">
                <a:solidFill>
                  <a:schemeClr val="hlink"/>
                </a:solidFill>
                <a:cs typeface="Arial" panose="020B0604020202020204" pitchFamily="34" charset="0"/>
              </a:rPr>
              <a:t>ADVISE</a:t>
            </a:r>
            <a:r>
              <a:rPr lang="en-GB" altLang="en-US" sz="2800" dirty="0" smtClean="0">
                <a:cs typeface="Arial" panose="020B0604020202020204" pitchFamily="34" charset="0"/>
              </a:rPr>
              <a:t> – the best way to stop</a:t>
            </a:r>
          </a:p>
          <a:p>
            <a:pPr eaLnBrk="1" hangingPunct="1">
              <a:buClr>
                <a:schemeClr val="accent1">
                  <a:lumMod val="50000"/>
                </a:schemeClr>
              </a:buClr>
              <a:defRPr/>
            </a:pPr>
            <a:r>
              <a:rPr lang="en-GB" altLang="en-US" sz="2800" dirty="0">
                <a:solidFill>
                  <a:schemeClr val="hlink"/>
                </a:solidFill>
                <a:cs typeface="Arial" panose="020B0604020202020204" pitchFamily="34" charset="0"/>
              </a:rPr>
              <a:t>ACT</a:t>
            </a:r>
            <a:r>
              <a:rPr lang="en-GB" altLang="en-US" sz="2800" dirty="0" smtClean="0">
                <a:cs typeface="Arial" panose="020B0604020202020204" pitchFamily="34" charset="0"/>
              </a:rPr>
              <a:t> – provide a referral or offer behavioural support and drug treatment</a:t>
            </a:r>
          </a:p>
          <a:p>
            <a:pPr marL="0" indent="0" eaLnBrk="1" hangingPunct="1">
              <a:buClr>
                <a:schemeClr val="accent1">
                  <a:lumMod val="50000"/>
                </a:schemeClr>
              </a:buClr>
              <a:buFont typeface="Wingdings 2" pitchFamily="18" charset="2"/>
              <a:buNone/>
              <a:defRPr/>
            </a:pPr>
            <a:r>
              <a:rPr lang="en-GB" altLang="en-US" sz="2800" i="1" dirty="0">
                <a:solidFill>
                  <a:schemeClr val="hlink"/>
                </a:solidFill>
                <a:cs typeface="Arial" panose="020B0604020202020204" pitchFamily="34" charset="0"/>
              </a:rPr>
              <a:t>‘The best way to quit is a combination of support and treatment, that is available via the NHS’</a:t>
            </a:r>
          </a:p>
          <a:p>
            <a:pPr eaLnBrk="1" hangingPunct="1">
              <a:buClr>
                <a:schemeClr val="accent1">
                  <a:lumMod val="50000"/>
                </a:schemeClr>
              </a:buClr>
              <a:defRPr/>
            </a:pPr>
            <a:r>
              <a:rPr lang="en-GB" altLang="en-US" sz="2800" i="1" dirty="0">
                <a:solidFill>
                  <a:schemeClr val="hlink"/>
                </a:solidFill>
                <a:cs typeface="Arial" panose="020B0604020202020204" pitchFamily="34" charset="0"/>
              </a:rPr>
              <a:t>Visit </a:t>
            </a:r>
            <a:r>
              <a:rPr lang="en-GB" altLang="en-US" sz="2800" i="1" dirty="0">
                <a:solidFill>
                  <a:schemeClr val="hlink"/>
                </a:solidFill>
                <a:cs typeface="Arial" panose="020B0604020202020204" pitchFamily="34" charset="0"/>
                <a:hlinkClick r:id="rId3"/>
              </a:rPr>
              <a:t>www.ncsct.co.uk</a:t>
            </a:r>
            <a:r>
              <a:rPr lang="en-GB" altLang="en-US" sz="2800" i="1" dirty="0">
                <a:solidFill>
                  <a:schemeClr val="hlink"/>
                </a:solidFill>
                <a:cs typeface="Arial" panose="020B0604020202020204" pitchFamily="34" charset="0"/>
              </a:rPr>
              <a:t> to complete a short course on how to deliver Very Brief Advice</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90538" y="692150"/>
            <a:ext cx="8229600" cy="1008063"/>
          </a:xfrm>
        </p:spPr>
        <p:txBody>
          <a:bodyPr/>
          <a:lstStyle/>
          <a:p>
            <a:pPr eaLnBrk="1" hangingPunct="1"/>
            <a:r>
              <a:rPr lang="en-GB" altLang="en-US" sz="4000" b="1" dirty="0" smtClean="0">
                <a:latin typeface="+mn-lt"/>
                <a:cs typeface="Arial" charset="0"/>
              </a:rPr>
              <a:t>1. ASK smoking status</a:t>
            </a:r>
            <a:endParaRPr lang="en-US" altLang="en-US" sz="4000" b="1" dirty="0" smtClean="0">
              <a:latin typeface="+mn-lt"/>
              <a:cs typeface="Arial" charset="0"/>
            </a:endParaRPr>
          </a:p>
        </p:txBody>
      </p:sp>
      <p:sp>
        <p:nvSpPr>
          <p:cNvPr id="32771" name="Rectangle 3"/>
          <p:cNvSpPr>
            <a:spLocks noGrp="1" noChangeArrowheads="1"/>
          </p:cNvSpPr>
          <p:nvPr>
            <p:ph idx="1"/>
          </p:nvPr>
        </p:nvSpPr>
        <p:spPr>
          <a:xfrm>
            <a:off x="457200" y="1916113"/>
            <a:ext cx="8229600" cy="4210050"/>
          </a:xfrm>
        </p:spPr>
        <p:txBody>
          <a:bodyPr/>
          <a:lstStyle/>
          <a:p>
            <a:pPr eaLnBrk="1" hangingPunct="1">
              <a:buClr>
                <a:schemeClr val="accent1">
                  <a:lumMod val="50000"/>
                </a:schemeClr>
              </a:buClr>
              <a:defRPr/>
            </a:pPr>
            <a:r>
              <a:rPr lang="en-GB" altLang="en-US" sz="2800" dirty="0" smtClean="0">
                <a:cs typeface="Arial" charset="0"/>
              </a:rPr>
              <a:t>All patients should be asked their smoking status – ‘Current, Ex- or Never Smoker’</a:t>
            </a:r>
          </a:p>
          <a:p>
            <a:pPr eaLnBrk="1" hangingPunct="1">
              <a:buClr>
                <a:schemeClr val="accent1">
                  <a:lumMod val="50000"/>
                </a:schemeClr>
              </a:buClr>
              <a:defRPr/>
            </a:pPr>
            <a:r>
              <a:rPr lang="en-GB" altLang="en-US" sz="2800" dirty="0" smtClean="0">
                <a:cs typeface="Arial" charset="0"/>
              </a:rPr>
              <a:t>This should be clearly documented </a:t>
            </a:r>
          </a:p>
          <a:p>
            <a:pPr eaLnBrk="1" hangingPunct="1">
              <a:buClr>
                <a:schemeClr val="accent1">
                  <a:lumMod val="50000"/>
                </a:schemeClr>
              </a:buClr>
              <a:defRPr/>
            </a:pPr>
            <a:r>
              <a:rPr lang="en-GB" altLang="en-US" sz="2800" dirty="0" smtClean="0">
                <a:cs typeface="Arial" charset="0"/>
              </a:rPr>
              <a:t>Consider use of a proforma or a stamp</a:t>
            </a:r>
            <a:endParaRPr lang="en-US" altLang="en-US" sz="2800" dirty="0" smtClean="0">
              <a:cs typeface="Arial" charset="0"/>
            </a:endParaRPr>
          </a:p>
        </p:txBody>
      </p:sp>
      <p:sp>
        <p:nvSpPr>
          <p:cNvPr id="4" name="Rectangle 2"/>
          <p:cNvSpPr txBox="1">
            <a:spLocks noChangeArrowheads="1"/>
          </p:cNvSpPr>
          <p:nvPr/>
        </p:nvSpPr>
        <p:spPr bwMode="auto">
          <a:xfrm>
            <a:off x="468313" y="3860800"/>
            <a:ext cx="8229600"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eaLnBrk="1" hangingPunct="1">
              <a:lnSpc>
                <a:spcPct val="150000"/>
              </a:lnSpc>
              <a:buClr>
                <a:schemeClr val="accent1">
                  <a:lumMod val="50000"/>
                </a:schemeClr>
              </a:buClr>
              <a:buNone/>
              <a:defRPr/>
            </a:pPr>
            <a:r>
              <a:rPr lang="en-GB" altLang="en-US" sz="2400" i="1" dirty="0">
                <a:solidFill>
                  <a:schemeClr val="hlink"/>
                </a:solidFill>
                <a:latin typeface="Arial" panose="020B0604020202020204" pitchFamily="34" charset="0"/>
                <a:cs typeface="Arial" panose="020B0604020202020204" pitchFamily="34" charset="0"/>
              </a:rPr>
              <a:t>‘</a:t>
            </a:r>
            <a:r>
              <a:rPr lang="en-GB" altLang="en-US" sz="2800" i="1" dirty="0">
                <a:solidFill>
                  <a:schemeClr val="hlink"/>
                </a:solidFill>
                <a:cs typeface="Arial" panose="020B0604020202020204" pitchFamily="34" charset="0"/>
              </a:rPr>
              <a:t>Are you still smoking?’</a:t>
            </a:r>
          </a:p>
          <a:p>
            <a:pPr marL="0" indent="0" eaLnBrk="1" hangingPunct="1">
              <a:lnSpc>
                <a:spcPct val="150000"/>
              </a:lnSpc>
              <a:buClr>
                <a:schemeClr val="accent1">
                  <a:lumMod val="50000"/>
                </a:schemeClr>
              </a:buClr>
              <a:buNone/>
              <a:defRPr/>
            </a:pPr>
            <a:r>
              <a:rPr lang="en-GB" altLang="en-US" sz="2800" i="1" dirty="0">
                <a:solidFill>
                  <a:schemeClr val="hlink"/>
                </a:solidFill>
                <a:cs typeface="Arial" panose="020B0604020202020204" pitchFamily="34" charset="0"/>
              </a:rPr>
              <a:t>‘Do you smoke?’</a:t>
            </a:r>
          </a:p>
          <a:p>
            <a:pPr marL="0" indent="0" eaLnBrk="1" hangingPunct="1">
              <a:buClr>
                <a:schemeClr val="accent1">
                  <a:lumMod val="50000"/>
                </a:schemeClr>
              </a:buClr>
              <a:buNone/>
              <a:defRPr/>
            </a:pPr>
            <a:r>
              <a:rPr lang="en-GB" altLang="en-US" sz="2800" i="1" dirty="0">
                <a:solidFill>
                  <a:schemeClr val="hlink"/>
                </a:solidFill>
                <a:cs typeface="Arial" panose="020B0604020202020204" pitchFamily="34" charset="0"/>
              </a:rPr>
              <a:t>‘I know you recent gave up smoking – are you still off the cigarettes?’</a:t>
            </a:r>
          </a:p>
          <a:p>
            <a:pPr marL="0" indent="0" eaLnBrk="1" hangingPunct="1">
              <a:buClr>
                <a:schemeClr val="accent1">
                  <a:lumMod val="50000"/>
                </a:schemeClr>
              </a:buClr>
              <a:buFont typeface="Wingdings 2" pitchFamily="18" charset="2"/>
              <a:buNone/>
              <a:defRPr/>
            </a:pPr>
            <a:endParaRPr lang="en-GB" altLang="en-US" sz="2400" i="1" dirty="0">
              <a:solidFill>
                <a:schemeClr val="hlink"/>
              </a:solidFill>
              <a:latin typeface="Arial" panose="020B0604020202020204" pitchFamily="34" charset="0"/>
              <a:cs typeface="Arial" panose="020B0604020202020204" pitchFamily="34" charset="0"/>
            </a:endParaRPr>
          </a:p>
          <a:p>
            <a:pPr marL="0" indent="0" eaLnBrk="1" hangingPunct="1">
              <a:buClr>
                <a:schemeClr val="accent1">
                  <a:lumMod val="50000"/>
                </a:schemeClr>
              </a:buClr>
              <a:buFont typeface="Wingdings 2" pitchFamily="18" charset="2"/>
              <a:buNone/>
              <a:defRPr/>
            </a:pPr>
            <a:endParaRPr lang="en-GB" altLang="en-US" sz="2400" dirty="0" smtClean="0">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title"/>
          </p:nvPr>
        </p:nvSpPr>
        <p:spPr>
          <a:xfrm>
            <a:off x="754063" y="981075"/>
            <a:ext cx="8362950" cy="647700"/>
          </a:xfrm>
        </p:spPr>
        <p:txBody>
          <a:bodyPr lIns="90488" tIns="44450" rIns="90488" bIns="44450"/>
          <a:lstStyle/>
          <a:p>
            <a:pPr eaLnBrk="1" hangingPunct="1"/>
            <a:r>
              <a:rPr lang="en-GB" altLang="en-US" sz="4000" b="1" dirty="0" smtClean="0">
                <a:latin typeface="+mn-lt"/>
                <a:cs typeface="Arial" charset="0"/>
              </a:rPr>
              <a:t>2. ADVISE – on best way to quit</a:t>
            </a:r>
          </a:p>
        </p:txBody>
      </p:sp>
      <p:sp>
        <p:nvSpPr>
          <p:cNvPr id="12291" name="Rectangle 2"/>
          <p:cNvSpPr>
            <a:spLocks noGrp="1" noChangeArrowheads="1"/>
          </p:cNvSpPr>
          <p:nvPr>
            <p:ph idx="1"/>
          </p:nvPr>
        </p:nvSpPr>
        <p:spPr>
          <a:xfrm>
            <a:off x="454026" y="3049588"/>
            <a:ext cx="8229600" cy="3187724"/>
          </a:xfrm>
        </p:spPr>
        <p:txBody>
          <a:bodyPr lIns="90488" tIns="44450" rIns="90488" bIns="44450"/>
          <a:lstStyle/>
          <a:p>
            <a:pPr marL="0" indent="0">
              <a:buFont typeface="Wingdings 2" pitchFamily="18" charset="2"/>
              <a:buNone/>
              <a:defRPr/>
            </a:pPr>
            <a:r>
              <a:rPr lang="en-GB" altLang="en-US" sz="2400" i="1" dirty="0">
                <a:solidFill>
                  <a:schemeClr val="hlink"/>
                </a:solidFill>
                <a:latin typeface="Arial" panose="020B0604020202020204" pitchFamily="34" charset="0"/>
                <a:cs typeface="Arial" panose="020B0604020202020204" pitchFamily="34" charset="0"/>
              </a:rPr>
              <a:t>‘</a:t>
            </a:r>
            <a:r>
              <a:rPr lang="en-GB" altLang="en-US" sz="2800" i="1" dirty="0">
                <a:solidFill>
                  <a:schemeClr val="hlink"/>
                </a:solidFill>
                <a:cs typeface="Arial" panose="020B0604020202020204" pitchFamily="34" charset="0"/>
              </a:rPr>
              <a:t>The best way to stop smoking is with the combination of treatment and support that is available on the NHS – is that something that would interest you?’</a:t>
            </a:r>
          </a:p>
          <a:p>
            <a:pPr marL="0" indent="0">
              <a:buFont typeface="Wingdings 2" pitchFamily="18" charset="2"/>
              <a:buNone/>
              <a:defRPr/>
            </a:pPr>
            <a:endParaRPr lang="en-GB" altLang="en-US" sz="2800" i="1" dirty="0">
              <a:solidFill>
                <a:schemeClr val="hlink"/>
              </a:solidFill>
              <a:cs typeface="Arial" panose="020B0604020202020204" pitchFamily="34" charset="0"/>
            </a:endParaRPr>
          </a:p>
          <a:p>
            <a:pPr marL="0" indent="0">
              <a:buFont typeface="Wingdings 2" pitchFamily="18" charset="2"/>
              <a:buNone/>
              <a:defRPr/>
            </a:pPr>
            <a:r>
              <a:rPr lang="en-GB" altLang="en-US" sz="2800" i="1" dirty="0">
                <a:solidFill>
                  <a:schemeClr val="hlink"/>
                </a:solidFill>
                <a:cs typeface="Arial" panose="020B0604020202020204" pitchFamily="34" charset="0"/>
              </a:rPr>
              <a:t>‘With the right support and treatment, it can be much easier to stop, and stay stopped’</a:t>
            </a:r>
          </a:p>
          <a:p>
            <a:pPr marL="0" indent="0" eaLnBrk="1" hangingPunct="1">
              <a:buClr>
                <a:schemeClr val="accent1">
                  <a:lumMod val="50000"/>
                </a:schemeClr>
              </a:buClr>
              <a:buFont typeface="Wingdings 2" pitchFamily="18" charset="2"/>
              <a:buNone/>
              <a:defRPr/>
            </a:pPr>
            <a:endParaRPr lang="en-GB" altLang="en-US" sz="2400" dirty="0" smtClean="0">
              <a:latin typeface="Arial" panose="020B0604020202020204" pitchFamily="34" charset="0"/>
              <a:cs typeface="Arial" panose="020B0604020202020204" pitchFamily="34" charset="0"/>
            </a:endParaRPr>
          </a:p>
        </p:txBody>
      </p:sp>
      <p:sp>
        <p:nvSpPr>
          <p:cNvPr id="4" name="Rectangle 3"/>
          <p:cNvSpPr txBox="1">
            <a:spLocks noChangeArrowheads="1"/>
          </p:cNvSpPr>
          <p:nvPr/>
        </p:nvSpPr>
        <p:spPr bwMode="auto">
          <a:xfrm>
            <a:off x="455613" y="2060575"/>
            <a:ext cx="8229600" cy="98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eaLnBrk="1" hangingPunct="1">
              <a:buClr>
                <a:schemeClr val="accent1">
                  <a:lumMod val="50000"/>
                </a:schemeClr>
              </a:buClr>
              <a:defRPr/>
            </a:pPr>
            <a:r>
              <a:rPr lang="en-GB" altLang="en-US" sz="2800" dirty="0" smtClean="0">
                <a:cs typeface="Arial" charset="0"/>
              </a:rPr>
              <a:t>Offering support to help smokers quit is more effective than simply telling them to stop</a:t>
            </a:r>
            <a:endParaRPr lang="en-US" altLang="en-US" sz="2800" dirty="0" smtClean="0">
              <a:cs typeface="Arial" charset="0"/>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title"/>
          </p:nvPr>
        </p:nvSpPr>
        <p:spPr>
          <a:xfrm>
            <a:off x="684213" y="981075"/>
            <a:ext cx="8229600" cy="576263"/>
          </a:xfrm>
        </p:spPr>
        <p:txBody>
          <a:bodyPr lIns="90488" tIns="44450" rIns="90488" bIns="44450"/>
          <a:lstStyle/>
          <a:p>
            <a:pPr eaLnBrk="1" hangingPunct="1"/>
            <a:r>
              <a:rPr lang="en-US" altLang="en-US" sz="4000" b="1" dirty="0" smtClean="0">
                <a:latin typeface="Arial" charset="0"/>
                <a:cs typeface="Arial" charset="0"/>
              </a:rPr>
              <a:t>3</a:t>
            </a:r>
            <a:r>
              <a:rPr lang="en-US" altLang="en-US" sz="4000" b="1" dirty="0" smtClean="0">
                <a:latin typeface="+mn-lt"/>
                <a:cs typeface="Arial" charset="0"/>
              </a:rPr>
              <a:t>.  ACT – by providing support</a:t>
            </a:r>
          </a:p>
        </p:txBody>
      </p:sp>
      <p:sp>
        <p:nvSpPr>
          <p:cNvPr id="35843" name="Rectangle 2"/>
          <p:cNvSpPr>
            <a:spLocks noGrp="1" noChangeArrowheads="1"/>
          </p:cNvSpPr>
          <p:nvPr>
            <p:ph idx="1"/>
          </p:nvPr>
        </p:nvSpPr>
        <p:spPr>
          <a:xfrm>
            <a:off x="468313" y="1857375"/>
            <a:ext cx="8280400" cy="3933825"/>
          </a:xfrm>
        </p:spPr>
        <p:txBody>
          <a:bodyPr/>
          <a:lstStyle/>
          <a:p>
            <a:pPr eaLnBrk="1" hangingPunct="1">
              <a:lnSpc>
                <a:spcPct val="90000"/>
              </a:lnSpc>
              <a:buClr>
                <a:schemeClr val="accent1">
                  <a:lumMod val="50000"/>
                </a:schemeClr>
              </a:buClr>
              <a:defRPr/>
            </a:pPr>
            <a:r>
              <a:rPr kumimoji="1" lang="en-GB" altLang="en-US" sz="2800" dirty="0" smtClean="0">
                <a:cs typeface="Arial" charset="0"/>
              </a:rPr>
              <a:t>Provide a referral to a dedicated stop smoking advisor</a:t>
            </a:r>
          </a:p>
          <a:p>
            <a:pPr marL="0" indent="0" eaLnBrk="1" hangingPunct="1">
              <a:lnSpc>
                <a:spcPct val="90000"/>
              </a:lnSpc>
              <a:buClr>
                <a:schemeClr val="accent1">
                  <a:lumMod val="50000"/>
                </a:schemeClr>
              </a:buClr>
              <a:buFont typeface="Wingdings 2" pitchFamily="18" charset="2"/>
              <a:buNone/>
              <a:defRPr/>
            </a:pPr>
            <a:r>
              <a:rPr kumimoji="1" lang="en-GB" altLang="en-US" sz="2800" dirty="0" smtClean="0">
                <a:cs typeface="Arial" charset="0"/>
              </a:rPr>
              <a:t>OR</a:t>
            </a:r>
          </a:p>
          <a:p>
            <a:pPr eaLnBrk="1" hangingPunct="1">
              <a:lnSpc>
                <a:spcPct val="90000"/>
              </a:lnSpc>
              <a:buClr>
                <a:schemeClr val="accent1">
                  <a:lumMod val="50000"/>
                </a:schemeClr>
              </a:buClr>
              <a:defRPr/>
            </a:pPr>
            <a:r>
              <a:rPr kumimoji="1" lang="en-GB" altLang="en-US" sz="2800" dirty="0" smtClean="0">
                <a:cs typeface="Arial" charset="0"/>
              </a:rPr>
              <a:t>Provide a prescription</a:t>
            </a:r>
          </a:p>
          <a:p>
            <a:pPr lvl="2" eaLnBrk="1" hangingPunct="1">
              <a:lnSpc>
                <a:spcPct val="90000"/>
              </a:lnSpc>
              <a:buClr>
                <a:schemeClr val="accent1">
                  <a:lumMod val="50000"/>
                </a:schemeClr>
              </a:buClr>
              <a:defRPr/>
            </a:pPr>
            <a:r>
              <a:rPr kumimoji="1" lang="en-GB" altLang="en-US" sz="2800" dirty="0" smtClean="0">
                <a:cs typeface="Arial" charset="0"/>
              </a:rPr>
              <a:t>NRT</a:t>
            </a:r>
          </a:p>
          <a:p>
            <a:pPr lvl="2" eaLnBrk="1" hangingPunct="1">
              <a:lnSpc>
                <a:spcPct val="90000"/>
              </a:lnSpc>
              <a:buClr>
                <a:schemeClr val="accent1">
                  <a:lumMod val="50000"/>
                </a:schemeClr>
              </a:buClr>
              <a:defRPr/>
            </a:pPr>
            <a:r>
              <a:rPr kumimoji="1" lang="en-GB" altLang="en-US" sz="2800" dirty="0" smtClean="0">
                <a:cs typeface="Arial" charset="0"/>
              </a:rPr>
              <a:t>Bupropion</a:t>
            </a:r>
          </a:p>
          <a:p>
            <a:pPr lvl="2" eaLnBrk="1" hangingPunct="1">
              <a:lnSpc>
                <a:spcPct val="90000"/>
              </a:lnSpc>
              <a:buClr>
                <a:schemeClr val="accent1">
                  <a:lumMod val="50000"/>
                </a:schemeClr>
              </a:buClr>
              <a:defRPr/>
            </a:pPr>
            <a:r>
              <a:rPr kumimoji="1" lang="en-GB" altLang="en-US" sz="2800" dirty="0" err="1" smtClean="0">
                <a:cs typeface="Arial" charset="0"/>
              </a:rPr>
              <a:t>Varenicline</a:t>
            </a:r>
            <a:endParaRPr kumimoji="1" lang="en-GB" altLang="en-US" sz="2800" dirty="0" smtClean="0">
              <a:cs typeface="Arial" charset="0"/>
            </a:endParaRPr>
          </a:p>
          <a:p>
            <a:pPr eaLnBrk="1" hangingPunct="1">
              <a:lnSpc>
                <a:spcPct val="90000"/>
              </a:lnSpc>
              <a:buClr>
                <a:schemeClr val="accent1">
                  <a:lumMod val="50000"/>
                </a:schemeClr>
              </a:buClr>
              <a:defRPr/>
            </a:pPr>
            <a:r>
              <a:rPr kumimoji="1" lang="en-GB" altLang="en-US" sz="2800" dirty="0" smtClean="0">
                <a:cs typeface="Arial" charset="0"/>
              </a:rPr>
              <a:t>Give ‘common sense’ behavioural support</a:t>
            </a:r>
          </a:p>
          <a:p>
            <a:pPr marL="533400" indent="-533400" eaLnBrk="1" hangingPunct="1">
              <a:lnSpc>
                <a:spcPct val="90000"/>
              </a:lnSpc>
              <a:buFontTx/>
              <a:buAutoNum type="alphaLcParenR"/>
              <a:defRPr/>
            </a:pPr>
            <a:endParaRPr kumimoji="1" lang="en-GB" altLang="en-US" sz="2800" dirty="0" smtClean="0"/>
          </a:p>
          <a:p>
            <a:pPr marL="533400" indent="-533400" eaLnBrk="1" hangingPunct="1">
              <a:lnSpc>
                <a:spcPct val="90000"/>
              </a:lnSpc>
              <a:defRPr/>
            </a:pPr>
            <a:endParaRPr lang="en-US" altLang="en-US" sz="2800" dirty="0" smtClean="0"/>
          </a:p>
        </p:txBody>
      </p:sp>
      <p:sp>
        <p:nvSpPr>
          <p:cNvPr id="6" name="Rectangle 2"/>
          <p:cNvSpPr txBox="1">
            <a:spLocks noChangeArrowheads="1"/>
          </p:cNvSpPr>
          <p:nvPr/>
        </p:nvSpPr>
        <p:spPr bwMode="auto">
          <a:xfrm>
            <a:off x="493713" y="5216525"/>
            <a:ext cx="8229600" cy="1149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buFont typeface="Wingdings 2" pitchFamily="18" charset="2"/>
              <a:buNone/>
              <a:defRPr/>
            </a:pPr>
            <a:r>
              <a:rPr lang="en-GB" altLang="en-US" sz="2400" i="1" dirty="0">
                <a:solidFill>
                  <a:schemeClr val="hlink"/>
                </a:solidFill>
                <a:latin typeface="Arial" panose="020B0604020202020204" pitchFamily="34" charset="0"/>
                <a:cs typeface="Arial" panose="020B0604020202020204" pitchFamily="34" charset="0"/>
              </a:rPr>
              <a:t>‘</a:t>
            </a:r>
            <a:r>
              <a:rPr lang="en-GB" altLang="en-US" sz="2800" i="1" dirty="0">
                <a:solidFill>
                  <a:schemeClr val="hlink"/>
                </a:solidFill>
                <a:cs typeface="Arial" panose="020B0604020202020204" pitchFamily="34" charset="0"/>
              </a:rPr>
              <a:t>Give this number a ring, and you speak to one to the team and make an appointment’</a:t>
            </a:r>
          </a:p>
          <a:p>
            <a:pPr marL="0" indent="0">
              <a:buFont typeface="Wingdings 2" pitchFamily="18" charset="2"/>
              <a:buNone/>
              <a:defRPr/>
            </a:pPr>
            <a:endParaRPr lang="en-GB" altLang="en-US" sz="2400" i="1" dirty="0" smtClean="0">
              <a:solidFill>
                <a:srgbClr val="7030A0"/>
              </a:solidFill>
              <a:latin typeface="Arial" panose="020B0604020202020204" pitchFamily="34" charset="0"/>
              <a:cs typeface="Arial" panose="020B0604020202020204" pitchFamily="34" charset="0"/>
            </a:endParaRPr>
          </a:p>
          <a:p>
            <a:pPr marL="0" indent="0">
              <a:buFont typeface="Wingdings 2" pitchFamily="18" charset="2"/>
              <a:buNone/>
              <a:defRPr/>
            </a:pPr>
            <a:endParaRPr lang="en-GB" altLang="en-US" sz="2400" dirty="0" smtClean="0">
              <a:latin typeface="Arial" panose="020B0604020202020204" pitchFamily="34" charset="0"/>
              <a:cs typeface="Arial" panose="020B0604020202020204" pitchFamily="34" charset="0"/>
            </a:endParaRPr>
          </a:p>
          <a:p>
            <a:pPr marL="0" indent="0" eaLnBrk="1" hangingPunct="1">
              <a:buClr>
                <a:schemeClr val="accent1">
                  <a:lumMod val="50000"/>
                </a:schemeClr>
              </a:buClr>
              <a:buFont typeface="Wingdings 2" pitchFamily="18" charset="2"/>
              <a:buNone/>
              <a:defRPr/>
            </a:pPr>
            <a:endParaRPr lang="en-GB" altLang="en-US" sz="2400" dirty="0" smtClean="0">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68313" y="765175"/>
            <a:ext cx="8229600" cy="1152525"/>
          </a:xfrm>
        </p:spPr>
        <p:txBody>
          <a:bodyPr/>
          <a:lstStyle/>
          <a:p>
            <a:pPr eaLnBrk="1" hangingPunct="1"/>
            <a:r>
              <a:rPr lang="en-GB" altLang="en-US" sz="4000" dirty="0" smtClean="0">
                <a:latin typeface="+mn-lt"/>
                <a:cs typeface="Arial" charset="0"/>
              </a:rPr>
              <a:t>Understanding </a:t>
            </a:r>
            <a:br>
              <a:rPr lang="en-GB" altLang="en-US" sz="4000" dirty="0" smtClean="0">
                <a:latin typeface="+mn-lt"/>
                <a:cs typeface="Arial" charset="0"/>
              </a:rPr>
            </a:br>
            <a:r>
              <a:rPr lang="en-GB" altLang="en-US" sz="4000" dirty="0" smtClean="0">
                <a:latin typeface="+mn-lt"/>
                <a:cs typeface="Arial" charset="0"/>
              </a:rPr>
              <a:t>smoking behaviour</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457200" y="2133600"/>
            <a:ext cx="8229600" cy="3992563"/>
          </a:xfrm>
        </p:spPr>
        <p:txBody>
          <a:bodyPr/>
          <a:lstStyle/>
          <a:p>
            <a:pPr eaLnBrk="1" hangingPunct="1">
              <a:buClr>
                <a:schemeClr val="accent1">
                  <a:lumMod val="50000"/>
                </a:schemeClr>
              </a:buClr>
              <a:defRPr/>
            </a:pPr>
            <a:r>
              <a:rPr kumimoji="1" lang="en-GB" altLang="en-US" sz="2800" dirty="0" smtClean="0">
                <a:cs typeface="Arial" charset="0"/>
              </a:rPr>
              <a:t>Health effects of nicotine / smoke</a:t>
            </a:r>
          </a:p>
          <a:p>
            <a:pPr eaLnBrk="1" hangingPunct="1">
              <a:buClr>
                <a:schemeClr val="accent1">
                  <a:lumMod val="50000"/>
                </a:schemeClr>
              </a:buClr>
              <a:defRPr/>
            </a:pPr>
            <a:r>
              <a:rPr kumimoji="1" lang="en-GB" altLang="en-US" sz="2800" dirty="0" smtClean="0">
                <a:cs typeface="Arial" charset="0"/>
              </a:rPr>
              <a:t>Withdrawal syndrome</a:t>
            </a:r>
          </a:p>
          <a:p>
            <a:pPr eaLnBrk="1" hangingPunct="1">
              <a:buClr>
                <a:schemeClr val="accent1">
                  <a:lumMod val="50000"/>
                </a:schemeClr>
              </a:buClr>
              <a:defRPr/>
            </a:pPr>
            <a:r>
              <a:rPr kumimoji="1" lang="en-GB" altLang="en-US" sz="2800" dirty="0" smtClean="0">
                <a:cs typeface="Arial" charset="0"/>
              </a:rPr>
              <a:t>Address misconceptions around quitting:</a:t>
            </a:r>
          </a:p>
          <a:p>
            <a:pPr marL="609600" eaLnBrk="1" hangingPunct="1">
              <a:buClr>
                <a:srgbClr val="2237FA"/>
              </a:buClr>
              <a:buFont typeface="Wingdings" panose="05000000000000000000" pitchFamily="2" charset="2"/>
              <a:buChar char="Ø"/>
              <a:defRPr/>
            </a:pPr>
            <a:r>
              <a:rPr lang="en-GB" altLang="en-US" sz="2800" dirty="0" smtClean="0">
                <a:solidFill>
                  <a:schemeClr val="hlink"/>
                </a:solidFill>
                <a:cs typeface="Arial" panose="020B0604020202020204" pitchFamily="34" charset="0"/>
              </a:rPr>
              <a:t>Smoking </a:t>
            </a:r>
            <a:r>
              <a:rPr lang="en-GB" altLang="en-US" sz="2800" dirty="0">
                <a:solidFill>
                  <a:schemeClr val="hlink"/>
                </a:solidFill>
                <a:cs typeface="Arial" panose="020B0604020202020204" pitchFamily="34" charset="0"/>
              </a:rPr>
              <a:t>helps me deal with stress</a:t>
            </a:r>
            <a:r>
              <a:rPr lang="en-GB" altLang="en-US" sz="2800" dirty="0" smtClean="0">
                <a:solidFill>
                  <a:schemeClr val="hlink"/>
                </a:solidFill>
                <a:cs typeface="Arial" panose="020B0604020202020204" pitchFamily="34" charset="0"/>
              </a:rPr>
              <a:t>’</a:t>
            </a:r>
          </a:p>
          <a:p>
            <a:pPr marL="609600" eaLnBrk="1" hangingPunct="1">
              <a:buClr>
                <a:srgbClr val="2237FA"/>
              </a:buClr>
              <a:buFont typeface="Wingdings" panose="05000000000000000000" pitchFamily="2" charset="2"/>
              <a:buChar char="Ø"/>
              <a:defRPr/>
            </a:pPr>
            <a:r>
              <a:rPr lang="en-GB" altLang="en-US" sz="2800" dirty="0" smtClean="0">
                <a:solidFill>
                  <a:schemeClr val="hlink"/>
                </a:solidFill>
                <a:cs typeface="Arial" panose="020B0604020202020204" pitchFamily="34" charset="0"/>
              </a:rPr>
              <a:t>‘</a:t>
            </a:r>
            <a:r>
              <a:rPr lang="en-GB" altLang="en-US" sz="2800" dirty="0">
                <a:solidFill>
                  <a:schemeClr val="hlink"/>
                </a:solidFill>
                <a:cs typeface="Arial" panose="020B0604020202020204" pitchFamily="34" charset="0"/>
              </a:rPr>
              <a:t>I’ll put on weight</a:t>
            </a:r>
            <a:r>
              <a:rPr lang="en-GB" altLang="en-US" sz="2800" dirty="0" smtClean="0">
                <a:solidFill>
                  <a:schemeClr val="hlink"/>
                </a:solidFill>
                <a:cs typeface="Arial" panose="020B0604020202020204" pitchFamily="34" charset="0"/>
              </a:rPr>
              <a:t>’</a:t>
            </a:r>
          </a:p>
          <a:p>
            <a:pPr marL="609600" eaLnBrk="1" hangingPunct="1">
              <a:buClr>
                <a:srgbClr val="2237FA"/>
              </a:buClr>
              <a:buFont typeface="Wingdings" panose="05000000000000000000" pitchFamily="2" charset="2"/>
              <a:buChar char="Ø"/>
              <a:defRPr/>
            </a:pPr>
            <a:r>
              <a:rPr lang="en-GB" altLang="en-US" sz="2800" dirty="0" smtClean="0">
                <a:solidFill>
                  <a:schemeClr val="hlink"/>
                </a:solidFill>
                <a:cs typeface="Arial" panose="020B0604020202020204" pitchFamily="34" charset="0"/>
              </a:rPr>
              <a:t>‘</a:t>
            </a:r>
            <a:r>
              <a:rPr lang="en-GB" altLang="en-US" sz="2800" dirty="0">
                <a:solidFill>
                  <a:schemeClr val="hlink"/>
                </a:solidFill>
                <a:cs typeface="Arial" panose="020B0604020202020204" pitchFamily="34" charset="0"/>
              </a:rPr>
              <a:t>I’ve switched to roll ups</a:t>
            </a:r>
            <a:r>
              <a:rPr lang="en-GB" altLang="en-US" sz="2800" dirty="0" smtClean="0">
                <a:solidFill>
                  <a:schemeClr val="hlink"/>
                </a:solidFill>
                <a:cs typeface="Arial" panose="020B0604020202020204" pitchFamily="34" charset="0"/>
              </a:rPr>
              <a:t>’</a:t>
            </a:r>
          </a:p>
          <a:p>
            <a:pPr marL="609600" eaLnBrk="1" hangingPunct="1">
              <a:buClr>
                <a:srgbClr val="2237FA"/>
              </a:buClr>
              <a:buFont typeface="Wingdings" panose="05000000000000000000" pitchFamily="2" charset="2"/>
              <a:buChar char="Ø"/>
              <a:defRPr/>
            </a:pPr>
            <a:r>
              <a:rPr lang="en-GB" altLang="en-US" sz="2800" dirty="0" smtClean="0">
                <a:solidFill>
                  <a:schemeClr val="hlink"/>
                </a:solidFill>
                <a:cs typeface="Arial" panose="020B0604020202020204" pitchFamily="34" charset="0"/>
              </a:rPr>
              <a:t>‘</a:t>
            </a:r>
            <a:r>
              <a:rPr lang="en-GB" altLang="en-US" sz="2800" dirty="0">
                <a:solidFill>
                  <a:schemeClr val="hlink"/>
                </a:solidFill>
                <a:cs typeface="Arial" panose="020B0604020202020204" pitchFamily="34" charset="0"/>
              </a:rPr>
              <a:t>My chest gets worse when I stop’</a:t>
            </a:r>
          </a:p>
          <a:p>
            <a:pPr eaLnBrk="1" hangingPunct="1">
              <a:defRPr/>
            </a:pPr>
            <a:endParaRPr lang="en-US" altLang="en-US" sz="2800" dirty="0">
              <a:solidFill>
                <a:schemeClr val="hlink"/>
              </a:solidFill>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68313" y="908050"/>
            <a:ext cx="8229600" cy="1296988"/>
          </a:xfrm>
        </p:spPr>
        <p:txBody>
          <a:bodyPr/>
          <a:lstStyle/>
          <a:p>
            <a:pPr eaLnBrk="1" hangingPunct="1"/>
            <a:r>
              <a:rPr lang="en-GB" altLang="en-US" sz="4000" dirty="0" smtClean="0">
                <a:latin typeface="+mn-lt"/>
                <a:cs typeface="Arial" charset="0"/>
              </a:rPr>
              <a:t>‘Common sense’ behavioural support</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395288" y="2349500"/>
            <a:ext cx="8229600" cy="3311525"/>
          </a:xfrm>
        </p:spPr>
        <p:txBody>
          <a:bodyPr/>
          <a:lstStyle/>
          <a:p>
            <a:pPr eaLnBrk="1" hangingPunct="1">
              <a:buClr>
                <a:schemeClr val="accent1">
                  <a:lumMod val="50000"/>
                </a:schemeClr>
              </a:buClr>
              <a:defRPr/>
            </a:pPr>
            <a:r>
              <a:rPr kumimoji="1" lang="en-GB" altLang="en-US" sz="2800" dirty="0" smtClean="0">
                <a:cs typeface="Arial" charset="0"/>
              </a:rPr>
              <a:t>Set a quit date</a:t>
            </a:r>
          </a:p>
          <a:p>
            <a:pPr eaLnBrk="1" hangingPunct="1">
              <a:buClr>
                <a:schemeClr val="accent1">
                  <a:lumMod val="50000"/>
                </a:schemeClr>
              </a:buClr>
              <a:defRPr/>
            </a:pPr>
            <a:r>
              <a:rPr kumimoji="1" lang="en-GB" altLang="en-US" sz="2800" dirty="0">
                <a:cs typeface="Arial" charset="0"/>
              </a:rPr>
              <a:t>Tell friends and colleagues</a:t>
            </a:r>
          </a:p>
          <a:p>
            <a:pPr eaLnBrk="1" hangingPunct="1">
              <a:buClr>
                <a:schemeClr val="accent1">
                  <a:lumMod val="50000"/>
                </a:schemeClr>
              </a:buClr>
              <a:defRPr/>
            </a:pPr>
            <a:r>
              <a:rPr kumimoji="1" lang="en-GB" altLang="en-US" sz="2800" dirty="0">
                <a:cs typeface="Arial" charset="0"/>
              </a:rPr>
              <a:t>Avoid smokers when quitting</a:t>
            </a:r>
          </a:p>
          <a:p>
            <a:pPr eaLnBrk="1" hangingPunct="1">
              <a:buClr>
                <a:schemeClr val="accent1">
                  <a:lumMod val="50000"/>
                </a:schemeClr>
              </a:buClr>
              <a:defRPr/>
            </a:pPr>
            <a:r>
              <a:rPr kumimoji="1" lang="en-GB" altLang="en-US" sz="2800" dirty="0">
                <a:cs typeface="Arial" charset="0"/>
              </a:rPr>
              <a:t>Avoid additional life </a:t>
            </a:r>
            <a:r>
              <a:rPr kumimoji="1" lang="en-GB" altLang="en-US" sz="2800" dirty="0" smtClean="0">
                <a:cs typeface="Arial" charset="0"/>
              </a:rPr>
              <a:t>stresses</a:t>
            </a:r>
            <a:endParaRPr lang="en-US" altLang="en-US" sz="2800" dirty="0">
              <a:cs typeface="Arial" charset="0"/>
            </a:endParaRPr>
          </a:p>
          <a:p>
            <a:pPr eaLnBrk="1" hangingPunct="1">
              <a:buClr>
                <a:schemeClr val="accent1">
                  <a:lumMod val="50000"/>
                </a:schemeClr>
              </a:buClr>
              <a:defRPr/>
            </a:pPr>
            <a:r>
              <a:rPr kumimoji="1" lang="en-US" altLang="en-US" sz="2800" dirty="0" smtClean="0">
                <a:cs typeface="Arial" charset="0"/>
              </a:rPr>
              <a:t>Think about gains from quitting</a:t>
            </a:r>
          </a:p>
          <a:p>
            <a:pPr eaLnBrk="1" hangingPunct="1">
              <a:buClr>
                <a:schemeClr val="accent1">
                  <a:lumMod val="50000"/>
                </a:schemeClr>
              </a:buClr>
              <a:defRPr/>
            </a:pPr>
            <a:r>
              <a:rPr kumimoji="1" lang="en-US" altLang="en-US" sz="2800" dirty="0" smtClean="0">
                <a:cs typeface="Arial" charset="0"/>
              </a:rPr>
              <a:t>Review past quit attempts</a:t>
            </a:r>
            <a:endParaRPr kumimoji="1" lang="en-GB" altLang="en-US" sz="2800" dirty="0">
              <a:cs typeface="Arial"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611188" y="620713"/>
            <a:ext cx="7972425" cy="938212"/>
          </a:xfrm>
        </p:spPr>
        <p:txBody>
          <a:bodyPr/>
          <a:lstStyle/>
          <a:p>
            <a:pPr eaLnBrk="1" hangingPunct="1"/>
            <a:r>
              <a:rPr lang="en-GB" altLang="en-US" sz="4000" smtClean="0">
                <a:latin typeface="Arial" charset="0"/>
                <a:cs typeface="Arial" charset="0"/>
              </a:rPr>
              <a:t>Attitudes</a:t>
            </a:r>
            <a:endParaRPr lang="en-US" altLang="en-US" sz="4000" smtClean="0">
              <a:latin typeface="Arial" charset="0"/>
              <a:cs typeface="Arial" charset="0"/>
            </a:endParaRPr>
          </a:p>
        </p:txBody>
      </p:sp>
      <p:sp>
        <p:nvSpPr>
          <p:cNvPr id="39939" name="Rectangle 3"/>
          <p:cNvSpPr>
            <a:spLocks noGrp="1" noChangeArrowheads="1"/>
          </p:cNvSpPr>
          <p:nvPr>
            <p:ph idx="1"/>
          </p:nvPr>
        </p:nvSpPr>
        <p:spPr>
          <a:xfrm>
            <a:off x="611188" y="1714500"/>
            <a:ext cx="7993062" cy="4017963"/>
          </a:xfrm>
        </p:spPr>
        <p:txBody>
          <a:bodyPr/>
          <a:lstStyle/>
          <a:p>
            <a:pPr eaLnBrk="1" hangingPunct="1">
              <a:buClr>
                <a:schemeClr val="accent1">
                  <a:lumMod val="50000"/>
                </a:schemeClr>
              </a:buClr>
              <a:defRPr/>
            </a:pPr>
            <a:r>
              <a:rPr lang="en-GB" altLang="en-US" sz="2400" dirty="0" smtClean="0">
                <a:latin typeface="Arial" charset="0"/>
                <a:cs typeface="Arial" charset="0"/>
              </a:rPr>
              <a:t>Non-judgemental approach to smokers </a:t>
            </a:r>
            <a:endParaRPr lang="en-US" altLang="en-US" sz="2400" dirty="0">
              <a:latin typeface="Arial" charset="0"/>
              <a:cs typeface="Arial" charset="0"/>
            </a:endParaRPr>
          </a:p>
          <a:p>
            <a:pPr eaLnBrk="1" hangingPunct="1">
              <a:buClr>
                <a:schemeClr val="accent1">
                  <a:lumMod val="50000"/>
                </a:schemeClr>
              </a:buClr>
              <a:defRPr/>
            </a:pPr>
            <a:r>
              <a:rPr lang="en-GB" altLang="en-US" sz="2400" dirty="0" smtClean="0">
                <a:latin typeface="Arial" charset="0"/>
                <a:cs typeface="Arial" charset="0"/>
              </a:rPr>
              <a:t>Acknowledge role of addiction and importance of support</a:t>
            </a:r>
            <a:endParaRPr lang="en-GB" altLang="en-US" sz="2400" dirty="0">
              <a:latin typeface="Arial" charset="0"/>
              <a:cs typeface="Arial" charset="0"/>
            </a:endParaRPr>
          </a:p>
          <a:p>
            <a:pPr eaLnBrk="1" hangingPunct="1">
              <a:buClr>
                <a:schemeClr val="accent1">
                  <a:lumMod val="50000"/>
                </a:schemeClr>
              </a:buClr>
              <a:defRPr/>
            </a:pPr>
            <a:r>
              <a:rPr lang="en-GB" altLang="en-US" sz="2400" dirty="0" smtClean="0">
                <a:latin typeface="Arial" charset="0"/>
                <a:cs typeface="Arial" charset="0"/>
              </a:rPr>
              <a:t>Most smokers do not choose to smoke but do so because they are addicted to nicotine</a:t>
            </a:r>
          </a:p>
          <a:p>
            <a:pPr eaLnBrk="1" hangingPunct="1">
              <a:buClr>
                <a:schemeClr val="accent1">
                  <a:lumMod val="50000"/>
                </a:schemeClr>
              </a:buClr>
              <a:defRPr/>
            </a:pPr>
            <a:r>
              <a:rPr lang="en-GB" altLang="en-US" sz="2400" dirty="0" smtClean="0">
                <a:latin typeface="Arial" charset="0"/>
                <a:cs typeface="Arial" charset="0"/>
              </a:rPr>
              <a:t>Most smokers will not be able to give up without support</a:t>
            </a:r>
          </a:p>
          <a:p>
            <a:pPr eaLnBrk="1" hangingPunct="1">
              <a:buClr>
                <a:schemeClr val="accent1">
                  <a:lumMod val="50000"/>
                </a:schemeClr>
              </a:buClr>
              <a:defRPr/>
            </a:pPr>
            <a:r>
              <a:rPr lang="en-GB" altLang="en-US" sz="2400" dirty="0" smtClean="0">
                <a:latin typeface="Arial" charset="0"/>
                <a:cs typeface="Arial" charset="0"/>
              </a:rPr>
              <a:t>Smokers have equal rights to best available treatments </a:t>
            </a:r>
            <a:endParaRPr lang="en-US" altLang="en-US" sz="2400" dirty="0" smtClean="0">
              <a:latin typeface="Arial" charset="0"/>
              <a:cs typeface="Arial" charset="0"/>
            </a:endParaRPr>
          </a:p>
          <a:p>
            <a:pPr eaLnBrk="1" hangingPunct="1">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28625" y="704850"/>
            <a:ext cx="8258175" cy="723900"/>
          </a:xfrm>
        </p:spPr>
        <p:txBody>
          <a:bodyPr/>
          <a:lstStyle/>
          <a:p>
            <a:pPr eaLnBrk="1" hangingPunct="1"/>
            <a:r>
              <a:rPr lang="en-GB" altLang="en-US" sz="4000" dirty="0" smtClean="0">
                <a:latin typeface="+mn-lt"/>
                <a:cs typeface="Arial" charset="0"/>
              </a:rPr>
              <a:t>Summary</a:t>
            </a:r>
            <a:endParaRPr lang="en-US" altLang="en-US" sz="4000" dirty="0" smtClean="0">
              <a:latin typeface="+mn-lt"/>
              <a:cs typeface="Arial" charset="0"/>
            </a:endParaRPr>
          </a:p>
        </p:txBody>
      </p:sp>
      <p:sp>
        <p:nvSpPr>
          <p:cNvPr id="40963" name="Rectangle 3"/>
          <p:cNvSpPr>
            <a:spLocks noGrp="1" noChangeArrowheads="1"/>
          </p:cNvSpPr>
          <p:nvPr>
            <p:ph idx="1"/>
          </p:nvPr>
        </p:nvSpPr>
        <p:spPr>
          <a:xfrm>
            <a:off x="468313" y="1628774"/>
            <a:ext cx="8229600" cy="4752553"/>
          </a:xfrm>
        </p:spPr>
        <p:txBody>
          <a:bodyPr/>
          <a:lstStyle/>
          <a:p>
            <a:pPr eaLnBrk="1" hangingPunct="1">
              <a:lnSpc>
                <a:spcPct val="90000"/>
              </a:lnSpc>
              <a:buClr>
                <a:schemeClr val="accent1">
                  <a:lumMod val="50000"/>
                </a:schemeClr>
              </a:buClr>
              <a:defRPr/>
            </a:pPr>
            <a:r>
              <a:rPr lang="en-GB" altLang="en-US" sz="2800" dirty="0" smtClean="0">
                <a:cs typeface="Arial" charset="0"/>
              </a:rPr>
              <a:t>Health care professionals should understand that most smokers smoke because of addiction to nicotine and not out of choice</a:t>
            </a:r>
          </a:p>
          <a:p>
            <a:pPr eaLnBrk="1" hangingPunct="1">
              <a:lnSpc>
                <a:spcPct val="90000"/>
              </a:lnSpc>
              <a:buClr>
                <a:schemeClr val="accent1">
                  <a:lumMod val="50000"/>
                </a:schemeClr>
              </a:buClr>
              <a:defRPr/>
            </a:pPr>
            <a:r>
              <a:rPr lang="en-GB" altLang="en-US" sz="2800" dirty="0" smtClean="0">
                <a:cs typeface="Arial" charset="0"/>
              </a:rPr>
              <a:t>Most smokers would like to quit, but the majority will not be able to do so without help</a:t>
            </a:r>
          </a:p>
          <a:p>
            <a:pPr eaLnBrk="1" hangingPunct="1">
              <a:lnSpc>
                <a:spcPct val="90000"/>
              </a:lnSpc>
              <a:buClr>
                <a:schemeClr val="accent1">
                  <a:lumMod val="50000"/>
                </a:schemeClr>
              </a:buClr>
              <a:defRPr/>
            </a:pPr>
            <a:r>
              <a:rPr lang="en-GB" altLang="en-US" sz="2800" dirty="0" smtClean="0">
                <a:cs typeface="Arial" charset="0"/>
              </a:rPr>
              <a:t>All health care professionals should use the 3 A’s:</a:t>
            </a:r>
          </a:p>
          <a:p>
            <a:pPr lvl="1" eaLnBrk="1" hangingPunct="1">
              <a:spcAft>
                <a:spcPts val="600"/>
              </a:spcAft>
              <a:buClr>
                <a:schemeClr val="accent1">
                  <a:lumMod val="50000"/>
                </a:schemeClr>
              </a:buClr>
              <a:defRPr/>
            </a:pPr>
            <a:r>
              <a:rPr lang="en-GB" altLang="en-US" dirty="0">
                <a:solidFill>
                  <a:schemeClr val="hlink"/>
                </a:solidFill>
                <a:cs typeface="Arial" panose="020B0604020202020204" pitchFamily="34" charset="0"/>
              </a:rPr>
              <a:t>ASK:</a:t>
            </a:r>
            <a:r>
              <a:rPr lang="en-GB" altLang="en-US" dirty="0">
                <a:cs typeface="Arial" panose="020B0604020202020204" pitchFamily="34" charset="0"/>
              </a:rPr>
              <a:t> all patients if they smoke</a:t>
            </a:r>
          </a:p>
          <a:p>
            <a:pPr lvl="1" eaLnBrk="1" hangingPunct="1">
              <a:spcAft>
                <a:spcPts val="600"/>
              </a:spcAft>
              <a:buClr>
                <a:schemeClr val="accent1">
                  <a:lumMod val="50000"/>
                </a:schemeClr>
              </a:buClr>
              <a:defRPr/>
            </a:pPr>
            <a:r>
              <a:rPr lang="en-GB" altLang="en-US" dirty="0">
                <a:solidFill>
                  <a:schemeClr val="hlink"/>
                </a:solidFill>
                <a:cs typeface="Arial" panose="020B0604020202020204" pitchFamily="34" charset="0"/>
              </a:rPr>
              <a:t>ADVISE:</a:t>
            </a:r>
            <a:r>
              <a:rPr lang="en-GB" altLang="en-US" dirty="0">
                <a:cs typeface="Arial" panose="020B0604020202020204" pitchFamily="34" charset="0"/>
              </a:rPr>
              <a:t> the best way to stop</a:t>
            </a:r>
          </a:p>
          <a:p>
            <a:pPr lvl="1" eaLnBrk="1" hangingPunct="1">
              <a:spcAft>
                <a:spcPts val="600"/>
              </a:spcAft>
              <a:buClr>
                <a:schemeClr val="accent1">
                  <a:lumMod val="50000"/>
                </a:schemeClr>
              </a:buClr>
              <a:defRPr/>
            </a:pPr>
            <a:r>
              <a:rPr lang="en-GB" altLang="en-US" dirty="0">
                <a:solidFill>
                  <a:schemeClr val="hlink"/>
                </a:solidFill>
                <a:cs typeface="Arial" panose="020B0604020202020204" pitchFamily="34" charset="0"/>
              </a:rPr>
              <a:t>ACT:</a:t>
            </a:r>
            <a:r>
              <a:rPr lang="en-GB" altLang="en-US" dirty="0">
                <a:cs typeface="Arial" panose="020B0604020202020204" pitchFamily="34" charset="0"/>
              </a:rPr>
              <a:t> by providing referral to local stop smoking services and/or drug treatment</a:t>
            </a:r>
          </a:p>
          <a:p>
            <a:pPr marL="0" indent="0" eaLnBrk="1" hangingPunct="1">
              <a:lnSpc>
                <a:spcPct val="90000"/>
              </a:lnSpc>
              <a:buClr>
                <a:schemeClr val="accent1">
                  <a:lumMod val="50000"/>
                </a:schemeClr>
              </a:buClr>
              <a:buFont typeface="Arial" charset="0"/>
              <a:buNone/>
              <a:defRPr/>
            </a:pPr>
            <a:endParaRPr lang="en-GB" altLang="en-US" sz="12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95288" y="620713"/>
            <a:ext cx="8229600" cy="938212"/>
          </a:xfrm>
        </p:spPr>
        <p:txBody>
          <a:bodyPr/>
          <a:lstStyle/>
          <a:p>
            <a:pPr eaLnBrk="1" hangingPunct="1"/>
            <a:r>
              <a:rPr lang="en-GB" altLang="en-US" sz="4000" smtClean="0">
                <a:latin typeface="Arial" charset="0"/>
                <a:cs typeface="Arial" charset="0"/>
              </a:rPr>
              <a:t>Action Plan</a:t>
            </a:r>
            <a:endParaRPr lang="en-US" altLang="en-US" sz="4000" smtClean="0">
              <a:latin typeface="Arial" charset="0"/>
              <a:cs typeface="Arial" charset="0"/>
            </a:endParaRPr>
          </a:p>
        </p:txBody>
      </p:sp>
      <p:sp>
        <p:nvSpPr>
          <p:cNvPr id="41987" name="Rectangle 3"/>
          <p:cNvSpPr>
            <a:spLocks noGrp="1" noChangeArrowheads="1"/>
          </p:cNvSpPr>
          <p:nvPr>
            <p:ph idx="1"/>
          </p:nvPr>
        </p:nvSpPr>
        <p:spPr>
          <a:xfrm>
            <a:off x="395288" y="1557338"/>
            <a:ext cx="8229600" cy="4708525"/>
          </a:xfrm>
        </p:spPr>
        <p:txBody>
          <a:bodyPr/>
          <a:lstStyle/>
          <a:p>
            <a:pPr marL="0" indent="0" eaLnBrk="1" hangingPunct="1">
              <a:lnSpc>
                <a:spcPct val="80000"/>
              </a:lnSpc>
              <a:buClr>
                <a:schemeClr val="accent1">
                  <a:lumMod val="50000"/>
                </a:schemeClr>
              </a:buClr>
              <a:buFont typeface="Wingdings 2" pitchFamily="18" charset="2"/>
              <a:buNone/>
              <a:defRPr/>
            </a:pPr>
            <a:r>
              <a:rPr lang="en-GB" altLang="en-US" sz="2400" dirty="0">
                <a:solidFill>
                  <a:schemeClr val="hlink"/>
                </a:solidFill>
                <a:cs typeface="Arial" panose="020B0604020202020204" pitchFamily="34" charset="0"/>
              </a:rPr>
              <a:t>Where and how do you see yourselves giving brief stop smoking advice?</a:t>
            </a:r>
          </a:p>
          <a:p>
            <a:pPr eaLnBrk="1" hangingPunct="1">
              <a:lnSpc>
                <a:spcPct val="80000"/>
              </a:lnSpc>
              <a:buFontTx/>
              <a:buNone/>
              <a:defRPr/>
            </a:pPr>
            <a:r>
              <a:rPr lang="en-GB" altLang="en-US" sz="2400" dirty="0" smtClean="0">
                <a:cs typeface="Arial" charset="0"/>
              </a:rPr>
              <a:t>In two minutes</a:t>
            </a:r>
            <a:r>
              <a:rPr lang="en-GB" altLang="en-US" sz="2000" dirty="0" smtClean="0">
                <a:cs typeface="Arial" charset="0"/>
              </a:rPr>
              <a:t>:</a:t>
            </a:r>
          </a:p>
          <a:p>
            <a:pPr eaLnBrk="1" hangingPunct="1">
              <a:lnSpc>
                <a:spcPct val="80000"/>
              </a:lnSpc>
              <a:buClr>
                <a:schemeClr val="accent1">
                  <a:lumMod val="50000"/>
                </a:schemeClr>
              </a:buClr>
              <a:defRPr/>
            </a:pPr>
            <a:r>
              <a:rPr lang="en-GB" altLang="en-US" sz="2000" dirty="0" smtClean="0">
                <a:cs typeface="Arial" charset="0"/>
              </a:rPr>
              <a:t>An outpatient care assistant could advise a patient with COPD about stopping smoking and where to find help</a:t>
            </a:r>
          </a:p>
          <a:p>
            <a:pPr eaLnBrk="1" hangingPunct="1">
              <a:lnSpc>
                <a:spcPct val="80000"/>
              </a:lnSpc>
              <a:buClr>
                <a:schemeClr val="accent1">
                  <a:lumMod val="50000"/>
                </a:schemeClr>
              </a:buClr>
              <a:defRPr/>
            </a:pPr>
            <a:r>
              <a:rPr lang="en-GB" altLang="en-US" sz="2000" dirty="0" smtClean="0">
                <a:cs typeface="Arial" charset="0"/>
              </a:rPr>
              <a:t>A junior doctor on a ward round could advise a patient with angina, and prescribe drug treatment</a:t>
            </a:r>
          </a:p>
          <a:p>
            <a:pPr eaLnBrk="1" hangingPunct="1">
              <a:lnSpc>
                <a:spcPct val="80000"/>
              </a:lnSpc>
              <a:buClr>
                <a:schemeClr val="accent1">
                  <a:lumMod val="50000"/>
                </a:schemeClr>
              </a:buClr>
              <a:defRPr/>
            </a:pPr>
            <a:r>
              <a:rPr lang="en-GB" altLang="en-US" sz="2000" dirty="0" smtClean="0">
                <a:cs typeface="Arial" charset="0"/>
              </a:rPr>
              <a:t>A physiotherapist doing a stair assessment with a stroke patient could give brief advice about stopping smoking and the ways to do it</a:t>
            </a:r>
          </a:p>
          <a:p>
            <a:pPr eaLnBrk="1" hangingPunct="1">
              <a:lnSpc>
                <a:spcPct val="80000"/>
              </a:lnSpc>
              <a:buClr>
                <a:schemeClr val="accent1">
                  <a:lumMod val="50000"/>
                </a:schemeClr>
              </a:buClr>
              <a:defRPr/>
            </a:pPr>
            <a:r>
              <a:rPr lang="en-GB" altLang="en-US" sz="2000" dirty="0" smtClean="0">
                <a:cs typeface="Arial" charset="0"/>
              </a:rPr>
              <a:t>A pre-op nurse could reduce post-operative complications by delivering brief advice to a patient coming for hernia repair, and giving the number for local stop smoking services</a:t>
            </a:r>
          </a:p>
          <a:p>
            <a:pPr eaLnBrk="1" hangingPunct="1">
              <a:lnSpc>
                <a:spcPct val="80000"/>
              </a:lnSpc>
              <a:buClr>
                <a:schemeClr val="accent1">
                  <a:lumMod val="50000"/>
                </a:schemeClr>
              </a:buClr>
              <a:defRPr/>
            </a:pPr>
            <a:endParaRPr lang="en-GB" altLang="en-US" sz="2000" dirty="0">
              <a:cs typeface="Arial" charset="0"/>
            </a:endParaRPr>
          </a:p>
          <a:p>
            <a:pPr eaLnBrk="1" hangingPunct="1">
              <a:lnSpc>
                <a:spcPct val="80000"/>
              </a:lnSpc>
              <a:buClr>
                <a:schemeClr val="accent1">
                  <a:lumMod val="50000"/>
                </a:schemeClr>
              </a:buClr>
              <a:buFont typeface="Wingdings" panose="05000000000000000000" pitchFamily="2" charset="2"/>
              <a:buChar char="Ø"/>
              <a:defRPr/>
            </a:pPr>
            <a:r>
              <a:rPr lang="en-GB" altLang="en-US" sz="2400" dirty="0" smtClean="0">
                <a:cs typeface="Arial" charset="0"/>
              </a:rPr>
              <a:t>All healthcare professionals can refer patients to their local stop smoking service</a:t>
            </a:r>
            <a:endParaRPr lang="en-US" altLang="en-US" sz="2400" dirty="0" smtClean="0">
              <a:cs typeface="Arial" charset="0"/>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28625" y="704850"/>
            <a:ext cx="8258175" cy="723900"/>
          </a:xfrm>
        </p:spPr>
        <p:txBody>
          <a:bodyPr/>
          <a:lstStyle/>
          <a:p>
            <a:pPr eaLnBrk="1" hangingPunct="1"/>
            <a:r>
              <a:rPr lang="en-GB" altLang="en-US" sz="4000" dirty="0" smtClean="0">
                <a:latin typeface="+mn-lt"/>
                <a:cs typeface="Arial" charset="0"/>
              </a:rPr>
              <a:t>Useful sources of information</a:t>
            </a:r>
            <a:endParaRPr lang="en-US" altLang="en-US" sz="4000" dirty="0" smtClean="0">
              <a:latin typeface="+mn-lt"/>
              <a:cs typeface="Arial" charset="0"/>
            </a:endParaRPr>
          </a:p>
        </p:txBody>
      </p:sp>
      <p:sp>
        <p:nvSpPr>
          <p:cNvPr id="40963" name="Rectangle 3"/>
          <p:cNvSpPr>
            <a:spLocks noGrp="1" noChangeArrowheads="1"/>
          </p:cNvSpPr>
          <p:nvPr>
            <p:ph idx="1"/>
          </p:nvPr>
        </p:nvSpPr>
        <p:spPr>
          <a:xfrm>
            <a:off x="457200" y="1484313"/>
            <a:ext cx="8362950" cy="4824412"/>
          </a:xfrm>
        </p:spPr>
        <p:txBody>
          <a:bodyPr/>
          <a:lstStyle/>
          <a:p>
            <a:pPr marL="0" indent="0" eaLnBrk="1" hangingPunct="1">
              <a:lnSpc>
                <a:spcPct val="90000"/>
              </a:lnSpc>
              <a:buClr>
                <a:schemeClr val="accent1">
                  <a:lumMod val="50000"/>
                </a:schemeClr>
              </a:buClr>
              <a:buFont typeface="Arial" charset="0"/>
              <a:buNone/>
              <a:defRPr/>
            </a:pPr>
            <a:r>
              <a:rPr lang="en-GB" altLang="en-US" sz="2400" dirty="0" smtClean="0">
                <a:cs typeface="Arial" charset="0"/>
              </a:rPr>
              <a:t>NICE guidance</a:t>
            </a:r>
          </a:p>
          <a:p>
            <a:pPr marL="265113" indent="0" eaLnBrk="1" hangingPunct="1">
              <a:lnSpc>
                <a:spcPct val="90000"/>
              </a:lnSpc>
              <a:buClr>
                <a:schemeClr val="accent1">
                  <a:lumMod val="50000"/>
                </a:schemeClr>
              </a:buClr>
              <a:buFont typeface="Wingdings 2" pitchFamily="18" charset="2"/>
              <a:buNone/>
              <a:defRPr/>
            </a:pPr>
            <a:r>
              <a:rPr lang="en-GB" altLang="en-US" sz="2400" dirty="0" smtClean="0">
                <a:cs typeface="Arial" charset="0"/>
                <a:hlinkClick r:id="rId3"/>
              </a:rPr>
              <a:t>http://www.nice.org.uk/guidance/lifestyle-and-wellbeing/smoking-and-tobacco</a:t>
            </a:r>
            <a:endParaRPr lang="en-GB" altLang="en-US" sz="2400" dirty="0" smtClean="0">
              <a:cs typeface="Arial" charset="0"/>
            </a:endParaRPr>
          </a:p>
          <a:p>
            <a:pPr marL="268288" indent="-268288" eaLnBrk="1" hangingPunct="1">
              <a:lnSpc>
                <a:spcPct val="90000"/>
              </a:lnSpc>
              <a:buClr>
                <a:schemeClr val="accent1">
                  <a:lumMod val="50000"/>
                </a:schemeClr>
              </a:buClr>
              <a:buFont typeface="Arial" charset="0"/>
              <a:buNone/>
              <a:defRPr/>
            </a:pPr>
            <a:r>
              <a:rPr lang="en-GB" altLang="en-US" sz="2400" dirty="0" smtClean="0">
                <a:cs typeface="Arial" charset="0"/>
              </a:rPr>
              <a:t>UK National Centre for Smoking Cessation and Training </a:t>
            </a:r>
            <a:r>
              <a:rPr lang="en-GB" altLang="en-US" sz="2400" dirty="0" smtClean="0">
                <a:cs typeface="Arial" charset="0"/>
                <a:hlinkClick r:id="rId4"/>
              </a:rPr>
              <a:t>http://www.ncsct.co.uk/</a:t>
            </a:r>
            <a:endParaRPr lang="en-GB" altLang="en-US" sz="2400" dirty="0" smtClean="0">
              <a:cs typeface="Arial" charset="0"/>
            </a:endParaRPr>
          </a:p>
          <a:p>
            <a:pPr marL="0" indent="0" eaLnBrk="1" hangingPunct="1">
              <a:lnSpc>
                <a:spcPct val="90000"/>
              </a:lnSpc>
              <a:buClr>
                <a:schemeClr val="accent1">
                  <a:lumMod val="50000"/>
                </a:schemeClr>
              </a:buClr>
              <a:buFont typeface="Arial" charset="0"/>
              <a:buNone/>
              <a:defRPr/>
            </a:pPr>
            <a:r>
              <a:rPr lang="en-GB" altLang="en-US" sz="2400" dirty="0" smtClean="0">
                <a:cs typeface="Arial" charset="0"/>
              </a:rPr>
              <a:t>Action on Smoking and Health (ASH) </a:t>
            </a:r>
          </a:p>
          <a:p>
            <a:pPr marL="268288" indent="0" eaLnBrk="1" hangingPunct="1">
              <a:lnSpc>
                <a:spcPct val="90000"/>
              </a:lnSpc>
              <a:buClr>
                <a:schemeClr val="accent1">
                  <a:lumMod val="50000"/>
                </a:schemeClr>
              </a:buClr>
              <a:buFont typeface="Arial" charset="0"/>
              <a:buNone/>
              <a:defRPr/>
            </a:pPr>
            <a:r>
              <a:rPr lang="en-GB" altLang="en-US" sz="2400" dirty="0" smtClean="0">
                <a:cs typeface="Arial" charset="0"/>
                <a:hlinkClick r:id="rId5"/>
              </a:rPr>
              <a:t>http://www.ash.org.uk/</a:t>
            </a:r>
            <a:endParaRPr lang="en-GB" altLang="en-US" sz="2400" dirty="0" smtClean="0">
              <a:cs typeface="Arial" charset="0"/>
            </a:endParaRPr>
          </a:p>
          <a:p>
            <a:pPr marL="0" indent="0" eaLnBrk="1" hangingPunct="1">
              <a:lnSpc>
                <a:spcPct val="90000"/>
              </a:lnSpc>
              <a:buClr>
                <a:schemeClr val="accent1">
                  <a:lumMod val="50000"/>
                </a:schemeClr>
              </a:buClr>
              <a:buFont typeface="Arial" charset="0"/>
              <a:buNone/>
              <a:defRPr/>
            </a:pPr>
            <a:r>
              <a:rPr lang="en-GB" altLang="en-US" sz="2400" dirty="0" smtClean="0">
                <a:cs typeface="Arial" charset="0"/>
              </a:rPr>
              <a:t>NHS Smoke free </a:t>
            </a:r>
          </a:p>
          <a:p>
            <a:pPr marL="0" indent="265113" eaLnBrk="1" hangingPunct="1">
              <a:lnSpc>
                <a:spcPct val="90000"/>
              </a:lnSpc>
              <a:buClr>
                <a:schemeClr val="accent1">
                  <a:lumMod val="50000"/>
                </a:schemeClr>
              </a:buClr>
              <a:buFont typeface="Wingdings 2" pitchFamily="18" charset="2"/>
              <a:buNone/>
              <a:defRPr/>
            </a:pPr>
            <a:r>
              <a:rPr lang="en-GB" altLang="en-US" sz="2400" dirty="0" smtClean="0">
                <a:cs typeface="Arial" charset="0"/>
                <a:hlinkClick r:id="rId6"/>
              </a:rPr>
              <a:t>http://www.nhs.uk/smokefree</a:t>
            </a:r>
            <a:endParaRPr lang="en-GB" altLang="en-US" sz="2400" dirty="0" smtClean="0">
              <a:cs typeface="Arial" charset="0"/>
            </a:endParaRPr>
          </a:p>
          <a:p>
            <a:pPr marL="268288" indent="-268288" eaLnBrk="1" hangingPunct="1">
              <a:lnSpc>
                <a:spcPct val="90000"/>
              </a:lnSpc>
              <a:buClr>
                <a:schemeClr val="accent1">
                  <a:lumMod val="50000"/>
                </a:schemeClr>
              </a:buClr>
              <a:buFont typeface="Arial" charset="0"/>
              <a:buNone/>
              <a:defRPr/>
            </a:pPr>
            <a:r>
              <a:rPr lang="en-GB" altLang="en-US" sz="2400" dirty="0" smtClean="0">
                <a:cs typeface="Arial" charset="0"/>
              </a:rPr>
              <a:t>NHS Choices Stop Smoking website </a:t>
            </a:r>
            <a:r>
              <a:rPr lang="en-GB" altLang="en-US" sz="2400" dirty="0" smtClean="0">
                <a:cs typeface="Arial" charset="0"/>
                <a:hlinkClick r:id="rId7"/>
              </a:rPr>
              <a:t>http://www.nhs.uk/livewell/smoking/Pages/stopsmokingnewhome.aspx</a:t>
            </a:r>
            <a:endParaRPr lang="en-GB" altLang="en-US" sz="2400" dirty="0" smtClean="0">
              <a:cs typeface="Arial"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428625" y="704850"/>
            <a:ext cx="8258175" cy="723900"/>
          </a:xfrm>
        </p:spPr>
        <p:txBody>
          <a:bodyPr/>
          <a:lstStyle/>
          <a:p>
            <a:pPr eaLnBrk="1" hangingPunct="1"/>
            <a:r>
              <a:rPr lang="en-GB" altLang="en-US" sz="3600" dirty="0" smtClean="0">
                <a:latin typeface="Arial" charset="0"/>
                <a:cs typeface="Arial" charset="0"/>
              </a:rPr>
              <a:t>Useful sources of information</a:t>
            </a:r>
            <a:endParaRPr lang="en-US" altLang="en-US" sz="3600" dirty="0" smtClean="0">
              <a:latin typeface="Arial" charset="0"/>
              <a:cs typeface="Arial" charset="0"/>
            </a:endParaRPr>
          </a:p>
        </p:txBody>
      </p:sp>
      <p:sp>
        <p:nvSpPr>
          <p:cNvPr id="40963" name="Rectangle 3"/>
          <p:cNvSpPr>
            <a:spLocks noGrp="1" noChangeArrowheads="1"/>
          </p:cNvSpPr>
          <p:nvPr>
            <p:ph idx="1"/>
          </p:nvPr>
        </p:nvSpPr>
        <p:spPr>
          <a:xfrm>
            <a:off x="468313" y="1555750"/>
            <a:ext cx="8229600" cy="4969594"/>
          </a:xfrm>
        </p:spPr>
        <p:txBody>
          <a:bodyPr/>
          <a:lstStyle/>
          <a:p>
            <a:pPr marL="0" indent="0" eaLnBrk="1" hangingPunct="1">
              <a:lnSpc>
                <a:spcPct val="90000"/>
              </a:lnSpc>
              <a:buClr>
                <a:schemeClr val="accent1">
                  <a:lumMod val="50000"/>
                </a:schemeClr>
              </a:buClr>
              <a:buFont typeface="Arial" charset="0"/>
              <a:buNone/>
              <a:defRPr/>
            </a:pPr>
            <a:r>
              <a:rPr lang="en-GB" altLang="en-US" sz="2400" dirty="0" smtClean="0">
                <a:cs typeface="Arial" charset="0"/>
              </a:rPr>
              <a:t>Royal College of Physicians tobacco control group</a:t>
            </a:r>
          </a:p>
          <a:p>
            <a:pPr marL="265113" indent="0" eaLnBrk="1" hangingPunct="1">
              <a:lnSpc>
                <a:spcPct val="90000"/>
              </a:lnSpc>
              <a:buClr>
                <a:schemeClr val="accent1">
                  <a:lumMod val="50000"/>
                </a:schemeClr>
              </a:buClr>
              <a:buFont typeface="Wingdings 2" pitchFamily="18" charset="2"/>
              <a:buNone/>
              <a:defRPr/>
            </a:pPr>
            <a:r>
              <a:rPr lang="en-GB" altLang="en-US" sz="2400" dirty="0" smtClean="0">
                <a:cs typeface="Arial" charset="0"/>
                <a:hlinkClick r:id="rId3"/>
              </a:rPr>
              <a:t>https://www.rcplondon.ac.uk/topics/tobacco</a:t>
            </a:r>
            <a:endParaRPr lang="en-GB" altLang="en-US" sz="2400" dirty="0" smtClean="0">
              <a:cs typeface="Arial" charset="0"/>
            </a:endParaRPr>
          </a:p>
          <a:p>
            <a:pPr marL="0" indent="0" eaLnBrk="1" hangingPunct="1">
              <a:lnSpc>
                <a:spcPct val="90000"/>
              </a:lnSpc>
              <a:buClr>
                <a:schemeClr val="accent1">
                  <a:lumMod val="50000"/>
                </a:schemeClr>
              </a:buClr>
              <a:buFont typeface="Arial" charset="0"/>
              <a:buNone/>
              <a:defRPr/>
            </a:pPr>
            <a:r>
              <a:rPr lang="en-GB" altLang="en-US" sz="2400" dirty="0" smtClean="0">
                <a:cs typeface="Arial" charset="0"/>
              </a:rPr>
              <a:t>BTS Smoking Cessation information</a:t>
            </a:r>
          </a:p>
          <a:p>
            <a:pPr marL="265113" indent="0" eaLnBrk="1" hangingPunct="1">
              <a:lnSpc>
                <a:spcPct val="90000"/>
              </a:lnSpc>
              <a:buClr>
                <a:schemeClr val="accent1">
                  <a:lumMod val="50000"/>
                </a:schemeClr>
              </a:buClr>
              <a:buFont typeface="Wingdings 2" pitchFamily="18" charset="2"/>
              <a:buNone/>
              <a:defRPr/>
            </a:pPr>
            <a:r>
              <a:rPr lang="en-GB" altLang="en-US" sz="2400" dirty="0" smtClean="0">
                <a:cs typeface="Arial" charset="0"/>
                <a:hlinkClick r:id="rId4"/>
              </a:rPr>
              <a:t>https://www.brit-thoracic.org.uk/clinical-information/smoking-cessation/</a:t>
            </a:r>
            <a:endParaRPr lang="en-GB" altLang="en-US" sz="2400" dirty="0" smtClean="0">
              <a:cs typeface="Arial" charset="0"/>
            </a:endParaRPr>
          </a:p>
          <a:p>
            <a:pPr marL="268288" indent="-268288" eaLnBrk="1" hangingPunct="1">
              <a:lnSpc>
                <a:spcPct val="90000"/>
              </a:lnSpc>
              <a:buClr>
                <a:schemeClr val="accent1">
                  <a:lumMod val="50000"/>
                </a:schemeClr>
              </a:buClr>
              <a:buFont typeface="Arial" charset="0"/>
              <a:buNone/>
              <a:defRPr/>
            </a:pPr>
            <a:r>
              <a:rPr lang="en-GB" altLang="en-US" sz="2400" dirty="0">
                <a:cs typeface="Arial" charset="0"/>
              </a:rPr>
              <a:t>Smoking </a:t>
            </a:r>
            <a:r>
              <a:rPr lang="en-GB" altLang="en-US" sz="2400" dirty="0" smtClean="0">
                <a:cs typeface="Arial" charset="0"/>
              </a:rPr>
              <a:t>Still Kills - ASH</a:t>
            </a:r>
          </a:p>
          <a:p>
            <a:pPr marL="268288" indent="-268288" eaLnBrk="1" hangingPunct="1">
              <a:lnSpc>
                <a:spcPct val="90000"/>
              </a:lnSpc>
              <a:buClr>
                <a:schemeClr val="accent1">
                  <a:lumMod val="50000"/>
                </a:schemeClr>
              </a:buClr>
              <a:buFont typeface="Arial" charset="0"/>
              <a:buNone/>
              <a:defRPr/>
            </a:pPr>
            <a:r>
              <a:rPr lang="en-GB" altLang="en-US" sz="2400" dirty="0" smtClean="0">
                <a:cs typeface="Arial" charset="0"/>
              </a:rPr>
              <a:t>	</a:t>
            </a:r>
            <a:r>
              <a:rPr lang="en-GB" altLang="en-US" sz="2400" dirty="0" smtClean="0">
                <a:cs typeface="Arial" charset="0"/>
                <a:hlinkClick r:id="rId5"/>
              </a:rPr>
              <a:t>http</a:t>
            </a:r>
            <a:r>
              <a:rPr lang="en-GB" altLang="en-US" sz="2400" dirty="0">
                <a:cs typeface="Arial" charset="0"/>
                <a:hlinkClick r:id="rId5"/>
              </a:rPr>
              <a:t>://</a:t>
            </a:r>
            <a:r>
              <a:rPr lang="en-GB" altLang="en-US" sz="2400" dirty="0" smtClean="0">
                <a:cs typeface="Arial" charset="0"/>
                <a:hlinkClick r:id="rId5"/>
              </a:rPr>
              <a:t>www.ash.org.uk/current-policy-issues/smoking-still-kills</a:t>
            </a:r>
            <a:endParaRPr lang="en-GB" altLang="en-US" sz="2400" dirty="0" smtClean="0">
              <a:cs typeface="Arial" charset="0"/>
            </a:endParaRPr>
          </a:p>
          <a:p>
            <a:pPr marL="268288" indent="-268288" eaLnBrk="1" hangingPunct="1">
              <a:lnSpc>
                <a:spcPct val="90000"/>
              </a:lnSpc>
              <a:buClr>
                <a:schemeClr val="accent1">
                  <a:lumMod val="50000"/>
                </a:schemeClr>
              </a:buClr>
              <a:buFont typeface="Arial" charset="0"/>
              <a:buNone/>
              <a:defRPr/>
            </a:pPr>
            <a:r>
              <a:rPr lang="en-GB" altLang="en-US" sz="2400" dirty="0" smtClean="0">
                <a:cs typeface="Arial" charset="0"/>
              </a:rPr>
              <a:t>Smoking Kills - A White Paper on Tobacco </a:t>
            </a:r>
            <a:r>
              <a:rPr lang="en-GB" altLang="en-US" sz="2400" dirty="0" smtClean="0">
                <a:cs typeface="Arial" charset="0"/>
                <a:hlinkClick r:id="rId6"/>
              </a:rPr>
              <a:t>https://www.gov.uk/government/publications/a-white-paper-on-tobacco</a:t>
            </a:r>
            <a:endParaRPr lang="en-GB" altLang="en-US" sz="2400" dirty="0" smtClean="0">
              <a:cs typeface="Arial" charset="0"/>
            </a:endParaRPr>
          </a:p>
          <a:p>
            <a:pPr marL="0" indent="0" eaLnBrk="1" hangingPunct="1">
              <a:lnSpc>
                <a:spcPct val="90000"/>
              </a:lnSpc>
              <a:buClr>
                <a:schemeClr val="accent1">
                  <a:lumMod val="50000"/>
                </a:schemeClr>
              </a:buClr>
              <a:buFont typeface="Arial" charset="0"/>
              <a:buNone/>
              <a:defRPr/>
            </a:pPr>
            <a:r>
              <a:rPr lang="en-GB" altLang="en-US" sz="2400" dirty="0" smtClean="0">
                <a:cs typeface="Arial" charset="0"/>
              </a:rPr>
              <a:t>Healthy Lives, Healthy People</a:t>
            </a:r>
          </a:p>
          <a:p>
            <a:pPr marL="265113" indent="0" eaLnBrk="1" hangingPunct="1">
              <a:lnSpc>
                <a:spcPct val="90000"/>
              </a:lnSpc>
              <a:buClr>
                <a:schemeClr val="accent1">
                  <a:lumMod val="50000"/>
                </a:schemeClr>
              </a:buClr>
              <a:buFont typeface="Wingdings 2" pitchFamily="18" charset="2"/>
              <a:buNone/>
              <a:defRPr/>
            </a:pPr>
            <a:r>
              <a:rPr lang="en-GB" altLang="en-US" sz="2400" dirty="0" smtClean="0">
                <a:cs typeface="Arial" charset="0"/>
                <a:hlinkClick r:id="rId7"/>
              </a:rPr>
              <a:t>https://www.gov.uk/government/publications/healthy-lives-healthy-people-our-strategy-for-public-health-in-england</a:t>
            </a:r>
            <a:endParaRPr lang="en-GB" altLang="en-US" sz="2400" dirty="0" smtClean="0">
              <a:cs typeface="Arial" charset="0"/>
            </a:endParaRPr>
          </a:p>
          <a:p>
            <a:pPr marL="0" indent="265113" eaLnBrk="1" hangingPunct="1">
              <a:lnSpc>
                <a:spcPct val="90000"/>
              </a:lnSpc>
              <a:buClr>
                <a:schemeClr val="accent1">
                  <a:lumMod val="50000"/>
                </a:schemeClr>
              </a:buClr>
              <a:buFont typeface="Wingdings 2" pitchFamily="18" charset="2"/>
              <a:buNone/>
              <a:defRPr/>
            </a:pPr>
            <a:endParaRPr lang="en-GB" altLang="en-US" sz="2400" dirty="0">
              <a:cs typeface="Arial" charset="0"/>
            </a:endParaRPr>
          </a:p>
          <a:p>
            <a:pPr marL="265113" indent="0" eaLnBrk="1" hangingPunct="1">
              <a:lnSpc>
                <a:spcPct val="90000"/>
              </a:lnSpc>
              <a:buClr>
                <a:schemeClr val="accent1">
                  <a:lumMod val="50000"/>
                </a:schemeClr>
              </a:buClr>
              <a:buFont typeface="Wingdings 2" pitchFamily="18" charset="2"/>
              <a:buNone/>
              <a:defRPr/>
            </a:pPr>
            <a:endParaRPr lang="en-GB" altLang="en-US" sz="2400" dirty="0" smtClean="0">
              <a:cs typeface="Arial"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68313" y="2862263"/>
            <a:ext cx="8229600" cy="2006600"/>
          </a:xfrm>
        </p:spPr>
        <p:txBody>
          <a:bodyPr/>
          <a:lstStyle/>
          <a:p>
            <a:pPr eaLnBrk="1" hangingPunct="1"/>
            <a:r>
              <a:rPr lang="en-GB" altLang="en-US" sz="4000" u="sng" dirty="0" smtClean="0">
                <a:latin typeface="+mn-lt"/>
                <a:cs typeface="Arial" charset="0"/>
              </a:rPr>
              <a:t>Additional slides</a:t>
            </a:r>
            <a:r>
              <a:rPr lang="en-GB" altLang="en-US" sz="4000" dirty="0" smtClean="0">
                <a:latin typeface="+mn-lt"/>
                <a:cs typeface="Arial" charset="0"/>
              </a:rPr>
              <a:t/>
            </a:r>
            <a:br>
              <a:rPr lang="en-GB" altLang="en-US" sz="4000" dirty="0" smtClean="0">
                <a:latin typeface="+mn-lt"/>
                <a:cs typeface="Arial" charset="0"/>
              </a:rPr>
            </a:br>
            <a:r>
              <a:rPr lang="en-GB" altLang="en-US" sz="4000" dirty="0" smtClean="0">
                <a:latin typeface="+mn-lt"/>
                <a:cs typeface="Arial" charset="0"/>
              </a:rPr>
              <a:t/>
            </a:r>
            <a:br>
              <a:rPr lang="en-GB" altLang="en-US" sz="4000" dirty="0" smtClean="0">
                <a:latin typeface="+mn-lt"/>
                <a:cs typeface="Arial" charset="0"/>
              </a:rPr>
            </a:br>
            <a:r>
              <a:rPr lang="en-GB" altLang="en-US" sz="4000" dirty="0" smtClean="0">
                <a:latin typeface="+mn-lt"/>
                <a:cs typeface="Arial" charset="0"/>
              </a:rPr>
              <a:t>Specialty specific health effects</a:t>
            </a:r>
            <a:br>
              <a:rPr lang="en-GB" altLang="en-US" sz="4000" dirty="0" smtClean="0">
                <a:latin typeface="+mn-lt"/>
                <a:cs typeface="Arial" charset="0"/>
              </a:rPr>
            </a:br>
            <a:r>
              <a:rPr lang="en-GB" altLang="en-US" sz="4000" dirty="0" smtClean="0">
                <a:latin typeface="+mn-lt"/>
                <a:cs typeface="Arial" charset="0"/>
              </a:rPr>
              <a:t>Additional competencies for prescribers</a:t>
            </a:r>
            <a:r>
              <a:rPr lang="en-GB" altLang="en-US" sz="3200" dirty="0" smtClean="0">
                <a:latin typeface="Arial" charset="0"/>
                <a:cs typeface="Arial" charset="0"/>
              </a:rPr>
              <a:t/>
            </a:r>
            <a:br>
              <a:rPr lang="en-GB" altLang="en-US" sz="3200" dirty="0" smtClean="0">
                <a:latin typeface="Arial" charset="0"/>
                <a:cs typeface="Arial" charset="0"/>
              </a:rPr>
            </a:br>
            <a:r>
              <a:rPr lang="en-GB" altLang="en-US" sz="3200" dirty="0" smtClean="0">
                <a:latin typeface="Arial" charset="0"/>
                <a:cs typeface="Arial" charset="0"/>
              </a:rPr>
              <a:t/>
            </a:r>
            <a:br>
              <a:rPr lang="en-GB" altLang="en-US" sz="3200" dirty="0" smtClean="0">
                <a:latin typeface="Arial" charset="0"/>
                <a:cs typeface="Arial" charset="0"/>
              </a:rPr>
            </a:br>
            <a:endParaRPr lang="en-US" altLang="en-US" sz="32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68313" y="765175"/>
            <a:ext cx="8229600" cy="1143000"/>
          </a:xfrm>
        </p:spPr>
        <p:txBody>
          <a:bodyPr/>
          <a:lstStyle/>
          <a:p>
            <a:pPr eaLnBrk="1" hangingPunct="1"/>
            <a:r>
              <a:rPr lang="en-GB" altLang="en-US" sz="4000" dirty="0" smtClean="0">
                <a:latin typeface="+mn-lt"/>
                <a:cs typeface="Arial" charset="0"/>
              </a:rPr>
              <a:t>Effect of smoking on health - Cardiovascular</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468313" y="2133601"/>
            <a:ext cx="8229600" cy="3890682"/>
          </a:xfrm>
        </p:spPr>
        <p:txBody>
          <a:bodyPr/>
          <a:lstStyle/>
          <a:p>
            <a:pPr eaLnBrk="1" hangingPunct="1">
              <a:buClr>
                <a:schemeClr val="accent1">
                  <a:lumMod val="50000"/>
                </a:schemeClr>
              </a:buClr>
              <a:defRPr/>
            </a:pPr>
            <a:r>
              <a:rPr kumimoji="1" lang="en-GB" altLang="en-US" sz="2400" dirty="0" smtClean="0">
                <a:cs typeface="Arial" charset="0"/>
              </a:rPr>
              <a:t>Smoking causes 14% of deaths from cardiovascular disease</a:t>
            </a:r>
          </a:p>
          <a:p>
            <a:pPr eaLnBrk="1" hangingPunct="1">
              <a:buClr>
                <a:schemeClr val="accent1">
                  <a:lumMod val="50000"/>
                </a:schemeClr>
              </a:buClr>
              <a:defRPr/>
            </a:pPr>
            <a:r>
              <a:rPr kumimoji="1" lang="en-GB" altLang="en-US" sz="2400" dirty="0" smtClean="0">
                <a:cs typeface="Arial" charset="0"/>
              </a:rPr>
              <a:t>Smokers have a 2-4x increased risk of heart disease and stroke</a:t>
            </a:r>
          </a:p>
          <a:p>
            <a:pPr eaLnBrk="1" hangingPunct="1">
              <a:buClr>
                <a:schemeClr val="accent1">
                  <a:lumMod val="50000"/>
                </a:schemeClr>
              </a:buClr>
              <a:defRPr/>
            </a:pPr>
            <a:r>
              <a:rPr kumimoji="1" lang="en-GB" altLang="en-US" sz="2400" dirty="0" smtClean="0">
                <a:cs typeface="Arial" charset="0"/>
              </a:rPr>
              <a:t>Smokers are 3-6x more likely to die from aortic aneurysm-related events than non-smokers</a:t>
            </a:r>
          </a:p>
          <a:p>
            <a:pPr eaLnBrk="1" hangingPunct="1">
              <a:buClr>
                <a:schemeClr val="accent1">
                  <a:lumMod val="50000"/>
                </a:schemeClr>
              </a:buClr>
              <a:defRPr/>
            </a:pPr>
            <a:r>
              <a:rPr kumimoji="1" lang="en-GB" altLang="en-US" sz="2400" dirty="0" smtClean="0">
                <a:cs typeface="Arial" charset="0"/>
              </a:rPr>
              <a:t>Living with a smoker associated with a 2x risk of MI in non-smokers</a:t>
            </a:r>
          </a:p>
          <a:p>
            <a:pPr eaLnBrk="1" hangingPunct="1">
              <a:buClr>
                <a:schemeClr val="accent1">
                  <a:lumMod val="50000"/>
                </a:schemeClr>
              </a:buClr>
              <a:defRPr/>
            </a:pPr>
            <a:r>
              <a:rPr kumimoji="1" lang="en-GB" altLang="en-US" sz="2400" dirty="0" smtClean="0">
                <a:cs typeface="Arial" charset="0"/>
              </a:rPr>
              <a:t>Within a year of stopping smoking, risk of heart attack halves</a:t>
            </a:r>
          </a:p>
        </p:txBody>
      </p:sp>
      <p:sp>
        <p:nvSpPr>
          <p:cNvPr id="44036" name="TextBox 4"/>
          <p:cNvSpPr txBox="1">
            <a:spLocks noChangeArrowheads="1"/>
          </p:cNvSpPr>
          <p:nvPr/>
        </p:nvSpPr>
        <p:spPr bwMode="auto">
          <a:xfrm>
            <a:off x="323528" y="6270652"/>
            <a:ext cx="77057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200" dirty="0">
                <a:latin typeface="Arial" charset="0"/>
                <a:cs typeface="Arial" charset="0"/>
              </a:rPr>
              <a:t>Reference: ASH (2013) Smoking, the heart and circulation </a:t>
            </a:r>
            <a:r>
              <a:rPr lang="en-GB" altLang="en-US" sz="1200" i="1" dirty="0">
                <a:latin typeface="Arial" charset="0"/>
                <a:cs typeface="Arial" charset="0"/>
              </a:rPr>
              <a:t>and others</a:t>
            </a:r>
            <a:endParaRPr lang="en-GB" altLang="en-US" sz="1200" dirty="0">
              <a:latin typeface="Arial" charset="0"/>
              <a:cs typeface="Arial" charset="0"/>
            </a:endParaRPr>
          </a:p>
          <a:p>
            <a:pPr eaLnBrk="1" hangingPunct="1">
              <a:spcBef>
                <a:spcPct val="0"/>
              </a:spcBef>
              <a:buFontTx/>
              <a:buNone/>
            </a:pPr>
            <a:r>
              <a:rPr lang="en-GB" altLang="en-US" sz="1400" dirty="0">
                <a:latin typeface="Arial" charset="0"/>
              </a:rPr>
              <a:t> </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68313" y="836613"/>
            <a:ext cx="8229600" cy="1012825"/>
          </a:xfrm>
        </p:spPr>
        <p:txBody>
          <a:bodyPr/>
          <a:lstStyle/>
          <a:p>
            <a:pPr eaLnBrk="1" hangingPunct="1"/>
            <a:r>
              <a:rPr lang="en-GB" altLang="en-US" sz="4000" dirty="0" smtClean="0">
                <a:latin typeface="+mn-lt"/>
                <a:cs typeface="Arial" charset="0"/>
              </a:rPr>
              <a:t>Effect of smoking on health – </a:t>
            </a:r>
            <a:br>
              <a:rPr lang="en-GB" altLang="en-US" sz="4000" dirty="0" smtClean="0">
                <a:latin typeface="+mn-lt"/>
                <a:cs typeface="Arial" charset="0"/>
              </a:rPr>
            </a:br>
            <a:r>
              <a:rPr lang="en-GB" altLang="en-US" sz="4000" dirty="0" smtClean="0">
                <a:latin typeface="+mn-lt"/>
                <a:cs typeface="Arial" charset="0"/>
              </a:rPr>
              <a:t>Gastrointestinal</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468313" y="2132856"/>
            <a:ext cx="8229600" cy="4392190"/>
          </a:xfrm>
        </p:spPr>
        <p:txBody>
          <a:bodyPr/>
          <a:lstStyle/>
          <a:p>
            <a:pPr eaLnBrk="1" hangingPunct="1">
              <a:buClr>
                <a:schemeClr val="accent1">
                  <a:lumMod val="50000"/>
                </a:schemeClr>
              </a:buClr>
              <a:defRPr/>
            </a:pPr>
            <a:r>
              <a:rPr kumimoji="1" lang="en-GB" altLang="en-US" sz="2800" dirty="0" smtClean="0">
                <a:cs typeface="Arial" charset="0"/>
              </a:rPr>
              <a:t>Smoking is a risk factor for:</a:t>
            </a:r>
          </a:p>
          <a:p>
            <a:pPr lvl="1" eaLnBrk="1" hangingPunct="1">
              <a:buClr>
                <a:schemeClr val="accent1">
                  <a:lumMod val="50000"/>
                </a:schemeClr>
              </a:buClr>
              <a:defRPr/>
            </a:pPr>
            <a:r>
              <a:rPr kumimoji="1" lang="en-GB" altLang="en-US" dirty="0" smtClean="0">
                <a:cs typeface="Arial" charset="0"/>
              </a:rPr>
              <a:t>Oesophageal cancer</a:t>
            </a:r>
          </a:p>
          <a:p>
            <a:pPr lvl="1" eaLnBrk="1" hangingPunct="1">
              <a:buClr>
                <a:schemeClr val="accent1">
                  <a:lumMod val="50000"/>
                </a:schemeClr>
              </a:buClr>
              <a:defRPr/>
            </a:pPr>
            <a:r>
              <a:rPr kumimoji="1" lang="en-GB" altLang="en-US" dirty="0" smtClean="0">
                <a:cs typeface="Arial" charset="0"/>
              </a:rPr>
              <a:t>Gastric cancer</a:t>
            </a:r>
          </a:p>
          <a:p>
            <a:pPr lvl="1" eaLnBrk="1" hangingPunct="1">
              <a:buClr>
                <a:schemeClr val="accent1">
                  <a:lumMod val="50000"/>
                </a:schemeClr>
              </a:buClr>
              <a:defRPr/>
            </a:pPr>
            <a:r>
              <a:rPr kumimoji="1" lang="en-GB" altLang="en-US" dirty="0" smtClean="0">
                <a:cs typeface="Arial" charset="0"/>
              </a:rPr>
              <a:t>Pancreatic cancer</a:t>
            </a:r>
          </a:p>
          <a:p>
            <a:pPr lvl="1" eaLnBrk="1" hangingPunct="1">
              <a:buClr>
                <a:schemeClr val="accent1">
                  <a:lumMod val="50000"/>
                </a:schemeClr>
              </a:buClr>
              <a:defRPr/>
            </a:pPr>
            <a:r>
              <a:rPr kumimoji="1" lang="en-GB" altLang="en-US" dirty="0" smtClean="0">
                <a:cs typeface="Arial" charset="0"/>
              </a:rPr>
              <a:t>Liver cancer</a:t>
            </a:r>
          </a:p>
          <a:p>
            <a:pPr lvl="1" eaLnBrk="1" hangingPunct="1">
              <a:buClr>
                <a:schemeClr val="accent1">
                  <a:lumMod val="50000"/>
                </a:schemeClr>
              </a:buClr>
              <a:defRPr/>
            </a:pPr>
            <a:r>
              <a:rPr kumimoji="1" lang="en-GB" altLang="en-US" dirty="0" smtClean="0">
                <a:cs typeface="Arial" charset="0"/>
              </a:rPr>
              <a:t>Bowel cancer</a:t>
            </a:r>
            <a:endParaRPr kumimoji="1" lang="en-GB" altLang="en-US" dirty="0">
              <a:cs typeface="Arial" charset="0"/>
            </a:endParaRPr>
          </a:p>
          <a:p>
            <a:pPr lvl="1" eaLnBrk="1" hangingPunct="1">
              <a:buClr>
                <a:schemeClr val="accent1">
                  <a:lumMod val="50000"/>
                </a:schemeClr>
              </a:buClr>
              <a:defRPr/>
            </a:pPr>
            <a:r>
              <a:rPr kumimoji="1" lang="en-GB" altLang="en-US" dirty="0" smtClean="0">
                <a:cs typeface="Arial" charset="0"/>
              </a:rPr>
              <a:t>Gastro-oesophageal reflux</a:t>
            </a:r>
          </a:p>
          <a:p>
            <a:pPr lvl="1" eaLnBrk="1" hangingPunct="1">
              <a:buClr>
                <a:schemeClr val="accent1">
                  <a:lumMod val="50000"/>
                </a:schemeClr>
              </a:buClr>
              <a:defRPr/>
            </a:pPr>
            <a:r>
              <a:rPr kumimoji="1" lang="en-GB" altLang="en-US" dirty="0" smtClean="0">
                <a:cs typeface="Arial" charset="0"/>
              </a:rPr>
              <a:t>Peptic ulcer disease</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539750" y="765175"/>
            <a:ext cx="8229600" cy="1079500"/>
          </a:xfrm>
        </p:spPr>
        <p:txBody>
          <a:bodyPr/>
          <a:lstStyle/>
          <a:p>
            <a:pPr eaLnBrk="1" hangingPunct="1"/>
            <a:r>
              <a:rPr lang="en-GB" altLang="en-US" sz="4000" dirty="0" smtClean="0">
                <a:latin typeface="+mn-lt"/>
                <a:cs typeface="Arial" charset="0"/>
              </a:rPr>
              <a:t>Effect of smoking on health – </a:t>
            </a:r>
            <a:br>
              <a:rPr lang="en-GB" altLang="en-US" sz="4000" dirty="0" smtClean="0">
                <a:latin typeface="+mn-lt"/>
                <a:cs typeface="Arial" charset="0"/>
              </a:rPr>
            </a:br>
            <a:r>
              <a:rPr lang="en-GB" altLang="en-US" sz="4000" dirty="0" smtClean="0">
                <a:latin typeface="+mn-lt"/>
                <a:cs typeface="Arial" charset="0"/>
              </a:rPr>
              <a:t>Oncology</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468313" y="2133600"/>
            <a:ext cx="8229600" cy="4247728"/>
          </a:xfrm>
        </p:spPr>
        <p:txBody>
          <a:bodyPr/>
          <a:lstStyle/>
          <a:p>
            <a:pPr eaLnBrk="1" hangingPunct="1">
              <a:buClr>
                <a:schemeClr val="accent1">
                  <a:lumMod val="50000"/>
                </a:schemeClr>
              </a:buClr>
              <a:defRPr/>
            </a:pPr>
            <a:r>
              <a:rPr kumimoji="1" lang="en-GB" altLang="en-US" sz="2800" dirty="0" smtClean="0">
                <a:cs typeface="Arial" charset="0"/>
              </a:rPr>
              <a:t>Smoking is associated with poorer survival in small cell lung cancer</a:t>
            </a:r>
          </a:p>
          <a:p>
            <a:pPr eaLnBrk="1" hangingPunct="1">
              <a:buClr>
                <a:schemeClr val="accent1">
                  <a:lumMod val="50000"/>
                </a:schemeClr>
              </a:buClr>
              <a:defRPr/>
            </a:pPr>
            <a:r>
              <a:rPr kumimoji="1" lang="en-GB" altLang="en-US" sz="2800" dirty="0" smtClean="0">
                <a:cs typeface="Arial" charset="0"/>
              </a:rPr>
              <a:t>Stopping smoking increases survival in early stage lung cancer</a:t>
            </a:r>
          </a:p>
          <a:p>
            <a:pPr eaLnBrk="1" hangingPunct="1">
              <a:buClr>
                <a:schemeClr val="accent1">
                  <a:lumMod val="50000"/>
                </a:schemeClr>
              </a:buClr>
              <a:defRPr/>
            </a:pPr>
            <a:r>
              <a:rPr kumimoji="1" lang="en-GB" altLang="en-US" sz="2800" dirty="0" smtClean="0">
                <a:cs typeface="Arial" charset="0"/>
              </a:rPr>
              <a:t>Smoking is associated with increased side effects from surgery (including poor wound healing), radiotherapy and chemotherapy</a:t>
            </a:r>
          </a:p>
          <a:p>
            <a:pPr eaLnBrk="1" hangingPunct="1">
              <a:buClr>
                <a:schemeClr val="accent1">
                  <a:lumMod val="50000"/>
                </a:schemeClr>
              </a:buClr>
              <a:defRPr/>
            </a:pPr>
            <a:r>
              <a:rPr kumimoji="1" lang="en-GB" altLang="en-US" sz="2800" dirty="0" smtClean="0">
                <a:cs typeface="Arial" charset="0"/>
              </a:rPr>
              <a:t>Smokers have increased risk of secondary malignancy</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323528" y="1268760"/>
            <a:ext cx="8229600" cy="1143000"/>
          </a:xfrm>
        </p:spPr>
        <p:txBody>
          <a:bodyPr/>
          <a:lstStyle/>
          <a:p>
            <a:pPr eaLnBrk="1" hangingPunct="1"/>
            <a:r>
              <a:rPr lang="en-GB" altLang="en-US" sz="4000" dirty="0" smtClean="0">
                <a:cs typeface="Arial" charset="0"/>
              </a:rPr>
              <a:t>Effect of smoking on health - Rheumatology</a:t>
            </a:r>
            <a:endParaRPr lang="en-US" altLang="en-US" sz="4000" dirty="0" smtClean="0">
              <a:cs typeface="Arial" charset="0"/>
            </a:endParaRPr>
          </a:p>
        </p:txBody>
      </p:sp>
      <p:sp>
        <p:nvSpPr>
          <p:cNvPr id="36867" name="Rectangle 3"/>
          <p:cNvSpPr>
            <a:spLocks noGrp="1" noChangeArrowheads="1"/>
          </p:cNvSpPr>
          <p:nvPr>
            <p:ph idx="1"/>
          </p:nvPr>
        </p:nvSpPr>
        <p:spPr>
          <a:xfrm>
            <a:off x="539552" y="2708920"/>
            <a:ext cx="8229600" cy="3413125"/>
          </a:xfrm>
        </p:spPr>
        <p:txBody>
          <a:bodyPr/>
          <a:lstStyle/>
          <a:p>
            <a:pPr eaLnBrk="1" hangingPunct="1">
              <a:buClr>
                <a:schemeClr val="accent1">
                  <a:lumMod val="50000"/>
                </a:schemeClr>
              </a:buClr>
              <a:defRPr/>
            </a:pPr>
            <a:r>
              <a:rPr kumimoji="1" lang="en-GB" altLang="en-US" sz="2800" dirty="0" smtClean="0">
                <a:cs typeface="Arial" charset="0"/>
              </a:rPr>
              <a:t>Smoking is associated with development, progression and severity of rheumatoid arthritis</a:t>
            </a:r>
          </a:p>
          <a:p>
            <a:pPr eaLnBrk="1" hangingPunct="1">
              <a:buClr>
                <a:schemeClr val="accent1">
                  <a:lumMod val="50000"/>
                </a:schemeClr>
              </a:buClr>
              <a:defRPr/>
            </a:pPr>
            <a:r>
              <a:rPr kumimoji="1" lang="en-GB" altLang="en-US" sz="2800" dirty="0" smtClean="0">
                <a:cs typeface="Arial" charset="0"/>
              </a:rPr>
              <a:t>Rheumatological conditions are associated with worse cardiovascular risk factors so stopping smoking is important to reduce risk</a:t>
            </a:r>
          </a:p>
          <a:p>
            <a:pPr eaLnBrk="1" hangingPunct="1">
              <a:buClr>
                <a:schemeClr val="accent1">
                  <a:lumMod val="50000"/>
                </a:schemeClr>
              </a:buClr>
              <a:defRPr/>
            </a:pPr>
            <a:r>
              <a:rPr kumimoji="1" lang="en-GB" altLang="en-US" sz="2800" dirty="0" smtClean="0">
                <a:cs typeface="Arial" charset="0"/>
              </a:rPr>
              <a:t>Stopping smoking is a treatment for Raynaud’s phenomenon</a:t>
            </a:r>
          </a:p>
          <a:p>
            <a:pPr eaLnBrk="1" hangingPunct="1">
              <a:buClr>
                <a:schemeClr val="accent1">
                  <a:lumMod val="50000"/>
                </a:schemeClr>
              </a:buClr>
              <a:defRPr/>
            </a:pPr>
            <a:endParaRPr kumimoji="1" lang="en-GB" altLang="en-US" sz="2400" dirty="0" smtClean="0">
              <a:latin typeface="Arial" charset="0"/>
              <a:cs typeface="Arial" charset="0"/>
            </a:endParaRPr>
          </a:p>
          <a:p>
            <a:pPr eaLnBrk="1" hangingPunct="1">
              <a:buClr>
                <a:schemeClr val="accent1">
                  <a:lumMod val="50000"/>
                </a:schemeClr>
              </a:buClr>
              <a:defRPr/>
            </a:pPr>
            <a:endParaRPr kumimoji="1" lang="en-GB" altLang="en-US"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395288" y="917848"/>
            <a:ext cx="8229600" cy="1143000"/>
          </a:xfrm>
        </p:spPr>
        <p:txBody>
          <a:bodyPr/>
          <a:lstStyle/>
          <a:p>
            <a:pPr eaLnBrk="1" hangingPunct="1"/>
            <a:r>
              <a:rPr lang="en-GB" altLang="en-US" sz="3600" dirty="0" smtClean="0">
                <a:latin typeface="Arial" charset="0"/>
                <a:cs typeface="Arial" charset="0"/>
              </a:rPr>
              <a:t>Effect of smoking on health – </a:t>
            </a:r>
            <a:br>
              <a:rPr lang="en-GB" altLang="en-US" sz="3600" dirty="0" smtClean="0">
                <a:latin typeface="Arial" charset="0"/>
                <a:cs typeface="Arial" charset="0"/>
              </a:rPr>
            </a:br>
            <a:r>
              <a:rPr lang="en-GB" altLang="en-US" sz="3600" dirty="0" smtClean="0">
                <a:latin typeface="Arial" charset="0"/>
                <a:cs typeface="Arial" charset="0"/>
              </a:rPr>
              <a:t>Diabetes</a:t>
            </a:r>
            <a:endParaRPr lang="en-US" altLang="en-US" sz="3600" dirty="0" smtClean="0">
              <a:latin typeface="Arial" charset="0"/>
              <a:cs typeface="Arial" charset="0"/>
            </a:endParaRPr>
          </a:p>
        </p:txBody>
      </p:sp>
      <p:sp>
        <p:nvSpPr>
          <p:cNvPr id="36867" name="Rectangle 3"/>
          <p:cNvSpPr>
            <a:spLocks noGrp="1" noChangeArrowheads="1"/>
          </p:cNvSpPr>
          <p:nvPr>
            <p:ph idx="1"/>
          </p:nvPr>
        </p:nvSpPr>
        <p:spPr>
          <a:xfrm>
            <a:off x="468313" y="2205038"/>
            <a:ext cx="8229600" cy="3413125"/>
          </a:xfrm>
        </p:spPr>
        <p:txBody>
          <a:bodyPr/>
          <a:lstStyle/>
          <a:p>
            <a:pPr eaLnBrk="1" hangingPunct="1">
              <a:buClr>
                <a:schemeClr val="accent1">
                  <a:lumMod val="50000"/>
                </a:schemeClr>
              </a:buClr>
              <a:defRPr/>
            </a:pPr>
            <a:r>
              <a:rPr kumimoji="1" lang="en-GB" altLang="en-US" sz="2400" dirty="0" smtClean="0">
                <a:latin typeface="Arial" charset="0"/>
                <a:cs typeface="Arial" charset="0"/>
              </a:rPr>
              <a:t>Smoking is a risk factor for developing type 2 diabetes</a:t>
            </a:r>
          </a:p>
          <a:p>
            <a:pPr eaLnBrk="1" hangingPunct="1">
              <a:buClr>
                <a:schemeClr val="accent1">
                  <a:lumMod val="50000"/>
                </a:schemeClr>
              </a:buClr>
              <a:defRPr/>
            </a:pPr>
            <a:r>
              <a:rPr kumimoji="1" lang="en-GB" altLang="en-US" sz="2400" dirty="0" smtClean="0">
                <a:latin typeface="Arial" charset="0"/>
                <a:cs typeface="Arial" charset="0"/>
              </a:rPr>
              <a:t>Smoking will increase the already higher risk of cardiovascular disease</a:t>
            </a:r>
          </a:p>
          <a:p>
            <a:pPr eaLnBrk="1" hangingPunct="1">
              <a:buClr>
                <a:schemeClr val="accent1">
                  <a:lumMod val="50000"/>
                </a:schemeClr>
              </a:buClr>
              <a:defRPr/>
            </a:pPr>
            <a:r>
              <a:rPr kumimoji="1" lang="en-GB" altLang="en-US" sz="2400" dirty="0" smtClean="0">
                <a:latin typeface="Arial" charset="0"/>
                <a:cs typeface="Arial" charset="0"/>
              </a:rPr>
              <a:t>Diabetic smokers have an increased risk of premature death then diabetic non-smokers</a:t>
            </a:r>
          </a:p>
          <a:p>
            <a:pPr eaLnBrk="1" hangingPunct="1">
              <a:buClr>
                <a:schemeClr val="accent1">
                  <a:lumMod val="50000"/>
                </a:schemeClr>
              </a:buClr>
              <a:defRPr/>
            </a:pPr>
            <a:r>
              <a:rPr kumimoji="1" lang="en-GB" altLang="en-US" sz="2400" dirty="0" smtClean="0">
                <a:latin typeface="Arial" charset="0"/>
                <a:cs typeface="Arial" charset="0"/>
              </a:rPr>
              <a:t>Smoking and diabetes together are associated with increased risk of diabetic complications</a:t>
            </a:r>
          </a:p>
          <a:p>
            <a:pPr eaLnBrk="1" hangingPunct="1">
              <a:buClr>
                <a:schemeClr val="accent1">
                  <a:lumMod val="50000"/>
                </a:schemeClr>
              </a:buClr>
              <a:defRPr/>
            </a:pPr>
            <a:endParaRPr kumimoji="1" lang="en-GB" altLang="en-US" sz="2400" dirty="0" smtClean="0">
              <a:latin typeface="Arial" charset="0"/>
              <a:cs typeface="Arial" charset="0"/>
            </a:endParaRPr>
          </a:p>
          <a:p>
            <a:pPr eaLnBrk="1" hangingPunct="1">
              <a:buClr>
                <a:schemeClr val="accent1">
                  <a:lumMod val="50000"/>
                </a:schemeClr>
              </a:buClr>
              <a:defRPr/>
            </a:pPr>
            <a:endParaRPr kumimoji="1" lang="en-GB" altLang="en-US" dirty="0" smtClean="0">
              <a:latin typeface="Arial" charset="0"/>
              <a:cs typeface="Arial" charset="0"/>
            </a:endParaRPr>
          </a:p>
        </p:txBody>
      </p:sp>
    </p:spTree>
    <p:extLst>
      <p:ext uri="{BB962C8B-B14F-4D97-AF65-F5344CB8AC3E}">
        <p14:creationId xmlns:p14="http://schemas.microsoft.com/office/powerpoint/2010/main" val="365145955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539750" y="836613"/>
            <a:ext cx="8229600" cy="865187"/>
          </a:xfrm>
        </p:spPr>
        <p:txBody>
          <a:bodyPr/>
          <a:lstStyle/>
          <a:p>
            <a:pPr eaLnBrk="1" hangingPunct="1"/>
            <a:r>
              <a:rPr lang="en-GB" altLang="en-US" sz="4000" dirty="0" smtClean="0">
                <a:latin typeface="+mn-lt"/>
                <a:cs typeface="Arial" charset="0"/>
              </a:rPr>
              <a:t>Effect of smoking on health – </a:t>
            </a:r>
            <a:br>
              <a:rPr lang="en-GB" altLang="en-US" sz="4000" dirty="0" smtClean="0">
                <a:latin typeface="+mn-lt"/>
                <a:cs typeface="Arial" charset="0"/>
              </a:rPr>
            </a:br>
            <a:r>
              <a:rPr lang="en-GB" altLang="en-US" sz="4000" dirty="0" smtClean="0">
                <a:latin typeface="+mn-lt"/>
                <a:cs typeface="Arial" charset="0"/>
              </a:rPr>
              <a:t>Paediatrics</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539750" y="1844675"/>
            <a:ext cx="8229600" cy="4660900"/>
          </a:xfrm>
        </p:spPr>
        <p:txBody>
          <a:bodyPr/>
          <a:lstStyle/>
          <a:p>
            <a:pPr eaLnBrk="1" hangingPunct="1">
              <a:buClr>
                <a:schemeClr val="accent1">
                  <a:lumMod val="50000"/>
                </a:schemeClr>
              </a:buClr>
              <a:defRPr/>
            </a:pPr>
            <a:r>
              <a:rPr lang="en-GB" altLang="en-US" sz="2400" dirty="0" smtClean="0">
                <a:cs typeface="Arial" panose="020B0604020202020204" pitchFamily="34" charset="0"/>
              </a:rPr>
              <a:t>Passive </a:t>
            </a:r>
            <a:r>
              <a:rPr lang="en-GB" altLang="en-US" sz="2400" dirty="0">
                <a:cs typeface="Arial" panose="020B0604020202020204" pitchFamily="34" charset="0"/>
              </a:rPr>
              <a:t>smoking </a:t>
            </a:r>
            <a:r>
              <a:rPr lang="en-GB" altLang="en-US" sz="2400" dirty="0" smtClean="0">
                <a:cs typeface="Arial" panose="020B0604020202020204" pitchFamily="34" charset="0"/>
              </a:rPr>
              <a:t>harms children</a:t>
            </a:r>
          </a:p>
          <a:p>
            <a:pPr eaLnBrk="1" hangingPunct="1">
              <a:buClr>
                <a:schemeClr val="accent1">
                  <a:lumMod val="50000"/>
                </a:schemeClr>
              </a:buClr>
              <a:defRPr/>
            </a:pPr>
            <a:r>
              <a:rPr lang="en-GB" altLang="en-US" sz="2400" dirty="0" smtClean="0">
                <a:cs typeface="Arial" panose="020B0604020202020204" pitchFamily="34" charset="0"/>
              </a:rPr>
              <a:t>Every year in the UK it causes:</a:t>
            </a:r>
            <a:endParaRPr lang="en-GB" altLang="en-US" sz="2400" dirty="0">
              <a:cs typeface="Arial" panose="020B0604020202020204" pitchFamily="34" charset="0"/>
            </a:endParaRPr>
          </a:p>
          <a:p>
            <a:pPr lvl="2" eaLnBrk="1" hangingPunct="1">
              <a:buClr>
                <a:schemeClr val="accent1">
                  <a:lumMod val="50000"/>
                </a:schemeClr>
              </a:buClr>
              <a:defRPr/>
            </a:pPr>
            <a:r>
              <a:rPr lang="en-GB" altLang="en-US" dirty="0">
                <a:solidFill>
                  <a:schemeClr val="hlink"/>
                </a:solidFill>
                <a:cs typeface="Arial" panose="020B0604020202020204" pitchFamily="34" charset="0"/>
              </a:rPr>
              <a:t>40</a:t>
            </a:r>
            <a:r>
              <a:rPr lang="en-GB" altLang="en-US" dirty="0">
                <a:cs typeface="Arial" panose="020B0604020202020204" pitchFamily="34" charset="0"/>
              </a:rPr>
              <a:t> sudden infant deaths</a:t>
            </a:r>
          </a:p>
          <a:p>
            <a:pPr lvl="2" eaLnBrk="1" hangingPunct="1">
              <a:buClr>
                <a:schemeClr val="accent1">
                  <a:lumMod val="50000"/>
                </a:schemeClr>
              </a:buClr>
              <a:defRPr/>
            </a:pPr>
            <a:r>
              <a:rPr lang="en-GB" altLang="en-US" dirty="0">
                <a:solidFill>
                  <a:schemeClr val="hlink"/>
                </a:solidFill>
                <a:cs typeface="Arial" panose="020B0604020202020204" pitchFamily="34" charset="0"/>
              </a:rPr>
              <a:t>22,000</a:t>
            </a:r>
            <a:r>
              <a:rPr lang="en-GB" altLang="en-US" dirty="0">
                <a:cs typeface="Arial" panose="020B0604020202020204" pitchFamily="34" charset="0"/>
              </a:rPr>
              <a:t> new cases of wheeze and asthma</a:t>
            </a:r>
          </a:p>
          <a:p>
            <a:pPr lvl="2" eaLnBrk="1" hangingPunct="1">
              <a:buClr>
                <a:schemeClr val="accent1">
                  <a:lumMod val="50000"/>
                </a:schemeClr>
              </a:buClr>
              <a:defRPr/>
            </a:pPr>
            <a:r>
              <a:rPr lang="en-GB" altLang="en-US" dirty="0">
                <a:solidFill>
                  <a:schemeClr val="hlink"/>
                </a:solidFill>
                <a:cs typeface="Arial" panose="020B0604020202020204" pitchFamily="34" charset="0"/>
              </a:rPr>
              <a:t>20,000</a:t>
            </a:r>
            <a:r>
              <a:rPr lang="en-GB" altLang="en-US" dirty="0">
                <a:cs typeface="Arial" panose="020B0604020202020204" pitchFamily="34" charset="0"/>
              </a:rPr>
              <a:t> lower respiratory tract </a:t>
            </a:r>
            <a:r>
              <a:rPr lang="en-GB" altLang="en-US" dirty="0" smtClean="0">
                <a:cs typeface="Arial" panose="020B0604020202020204" pitchFamily="34" charset="0"/>
              </a:rPr>
              <a:t>infections</a:t>
            </a:r>
          </a:p>
          <a:p>
            <a:pPr lvl="2" eaLnBrk="1" hangingPunct="1">
              <a:buClr>
                <a:schemeClr val="accent1">
                  <a:lumMod val="50000"/>
                </a:schemeClr>
              </a:buClr>
              <a:defRPr/>
            </a:pPr>
            <a:r>
              <a:rPr lang="en-GB" altLang="en-US" dirty="0">
                <a:solidFill>
                  <a:schemeClr val="hlink"/>
                </a:solidFill>
                <a:cs typeface="Arial" panose="020B0604020202020204" pitchFamily="34" charset="0"/>
              </a:rPr>
              <a:t>120,000</a:t>
            </a:r>
            <a:r>
              <a:rPr lang="en-GB" altLang="en-US" dirty="0" smtClean="0">
                <a:cs typeface="Arial" panose="020B0604020202020204" pitchFamily="34" charset="0"/>
              </a:rPr>
              <a:t> new cases of middle ear disease</a:t>
            </a:r>
          </a:p>
          <a:p>
            <a:pPr lvl="2" eaLnBrk="1" hangingPunct="1">
              <a:buClr>
                <a:schemeClr val="accent1">
                  <a:lumMod val="50000"/>
                </a:schemeClr>
              </a:buClr>
              <a:defRPr/>
            </a:pPr>
            <a:r>
              <a:rPr lang="en-GB" altLang="en-US" dirty="0">
                <a:solidFill>
                  <a:schemeClr val="hlink"/>
                </a:solidFill>
                <a:cs typeface="Arial" panose="020B0604020202020204" pitchFamily="34" charset="0"/>
              </a:rPr>
              <a:t>200</a:t>
            </a:r>
            <a:r>
              <a:rPr lang="en-GB" altLang="en-US" dirty="0" smtClean="0">
                <a:cs typeface="Arial" panose="020B0604020202020204" pitchFamily="34" charset="0"/>
              </a:rPr>
              <a:t> cases of meningitis</a:t>
            </a:r>
            <a:endParaRPr lang="en-GB" altLang="en-US" dirty="0">
              <a:cs typeface="Arial" panose="020B0604020202020204" pitchFamily="34" charset="0"/>
            </a:endParaRPr>
          </a:p>
          <a:p>
            <a:pPr eaLnBrk="1" hangingPunct="1">
              <a:buClr>
                <a:schemeClr val="accent1">
                  <a:lumMod val="50000"/>
                </a:schemeClr>
              </a:buClr>
              <a:defRPr/>
            </a:pPr>
            <a:r>
              <a:rPr kumimoji="1" lang="en-GB" altLang="en-US" sz="2400" dirty="0" smtClean="0">
                <a:cs typeface="Arial" charset="0"/>
              </a:rPr>
              <a:t>Resulting in:</a:t>
            </a:r>
          </a:p>
          <a:p>
            <a:pPr lvl="2" eaLnBrk="1" hangingPunct="1">
              <a:buClr>
                <a:schemeClr val="accent1">
                  <a:lumMod val="50000"/>
                </a:schemeClr>
              </a:buClr>
              <a:defRPr/>
            </a:pPr>
            <a:r>
              <a:rPr lang="en-GB" altLang="en-US" dirty="0">
                <a:cs typeface="Arial" panose="020B0604020202020204" pitchFamily="34" charset="0"/>
              </a:rPr>
              <a:t>Over</a:t>
            </a:r>
            <a:r>
              <a:rPr kumimoji="1" lang="en-GB" altLang="en-US" dirty="0" smtClean="0">
                <a:cs typeface="Arial" charset="0"/>
              </a:rPr>
              <a:t> </a:t>
            </a:r>
            <a:r>
              <a:rPr lang="en-GB" altLang="en-US" dirty="0">
                <a:solidFill>
                  <a:schemeClr val="hlink"/>
                </a:solidFill>
                <a:cs typeface="Arial" panose="020B0604020202020204" pitchFamily="34" charset="0"/>
              </a:rPr>
              <a:t>300,000</a:t>
            </a:r>
            <a:r>
              <a:rPr kumimoji="1" lang="en-GB" altLang="en-US" dirty="0" smtClean="0">
                <a:cs typeface="Arial" charset="0"/>
              </a:rPr>
              <a:t> </a:t>
            </a:r>
            <a:r>
              <a:rPr lang="en-GB" altLang="en-US" dirty="0">
                <a:cs typeface="Arial" panose="020B0604020202020204" pitchFamily="34" charset="0"/>
              </a:rPr>
              <a:t>GP consultations</a:t>
            </a:r>
          </a:p>
          <a:p>
            <a:pPr lvl="2" eaLnBrk="1" hangingPunct="1">
              <a:buClr>
                <a:schemeClr val="accent1">
                  <a:lumMod val="50000"/>
                </a:schemeClr>
              </a:buClr>
              <a:defRPr/>
            </a:pPr>
            <a:r>
              <a:rPr lang="en-GB" altLang="en-US" dirty="0">
                <a:solidFill>
                  <a:schemeClr val="hlink"/>
                </a:solidFill>
                <a:cs typeface="Arial" panose="020B0604020202020204" pitchFamily="34" charset="0"/>
              </a:rPr>
              <a:t>9,500</a:t>
            </a:r>
            <a:r>
              <a:rPr kumimoji="1" lang="en-GB" altLang="en-US" dirty="0" smtClean="0">
                <a:cs typeface="Arial" charset="0"/>
              </a:rPr>
              <a:t> </a:t>
            </a:r>
            <a:r>
              <a:rPr lang="en-GB" altLang="en-US" dirty="0">
                <a:cs typeface="Arial" panose="020B0604020202020204" pitchFamily="34" charset="0"/>
              </a:rPr>
              <a:t>hospital admissions </a:t>
            </a:r>
          </a:p>
          <a:p>
            <a:pPr eaLnBrk="1" hangingPunct="1">
              <a:buClr>
                <a:schemeClr val="accent1">
                  <a:lumMod val="50000"/>
                </a:schemeClr>
              </a:buClr>
              <a:defRPr/>
            </a:pPr>
            <a:endParaRPr kumimoji="1" lang="en-GB" altLang="en-US" dirty="0" smtClean="0">
              <a:latin typeface="Arial" charset="0"/>
              <a:cs typeface="Arial" charset="0"/>
            </a:endParaRPr>
          </a:p>
        </p:txBody>
      </p:sp>
      <p:sp>
        <p:nvSpPr>
          <p:cNvPr id="48132" name="TextBox 3"/>
          <p:cNvSpPr txBox="1">
            <a:spLocks noChangeArrowheads="1"/>
          </p:cNvSpPr>
          <p:nvPr/>
        </p:nvSpPr>
        <p:spPr bwMode="auto">
          <a:xfrm>
            <a:off x="34925" y="6505575"/>
            <a:ext cx="7705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400">
                <a:latin typeface="Arial" charset="0"/>
              </a:rPr>
              <a:t>Reference: RCP (2010) Passive Smoking and Children</a:t>
            </a:r>
          </a:p>
          <a:p>
            <a:pPr eaLnBrk="1" hangingPunct="1">
              <a:spcBef>
                <a:spcPct val="0"/>
              </a:spcBef>
              <a:buFontTx/>
              <a:buNone/>
            </a:pPr>
            <a:r>
              <a:rPr lang="en-GB" altLang="en-US" sz="1400">
                <a:latin typeface="Arial" charset="0"/>
              </a:rPr>
              <a:t> </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468313" y="836613"/>
            <a:ext cx="8229600" cy="1008062"/>
          </a:xfrm>
        </p:spPr>
        <p:txBody>
          <a:bodyPr/>
          <a:lstStyle/>
          <a:p>
            <a:pPr eaLnBrk="1" hangingPunct="1"/>
            <a:r>
              <a:rPr lang="en-GB" altLang="en-US" sz="4000" dirty="0" smtClean="0">
                <a:latin typeface="+mn-lt"/>
                <a:cs typeface="Arial" charset="0"/>
              </a:rPr>
              <a:t>Effect of smoking on health – Obstetrics and Gynaecology</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468313" y="2060575"/>
            <a:ext cx="8229600" cy="3960813"/>
          </a:xfrm>
        </p:spPr>
        <p:txBody>
          <a:bodyPr/>
          <a:lstStyle/>
          <a:p>
            <a:pPr eaLnBrk="1" hangingPunct="1">
              <a:buClr>
                <a:schemeClr val="accent1">
                  <a:lumMod val="50000"/>
                </a:schemeClr>
              </a:buClr>
              <a:defRPr/>
            </a:pPr>
            <a:r>
              <a:rPr lang="en-GB" altLang="en-US" sz="2400" dirty="0" smtClean="0">
                <a:cs typeface="Arial" panose="020B0604020202020204" pitchFamily="34" charset="0"/>
              </a:rPr>
              <a:t>Smoking while pregnant damages the fetus</a:t>
            </a:r>
          </a:p>
          <a:p>
            <a:pPr eaLnBrk="1" hangingPunct="1">
              <a:buClr>
                <a:schemeClr val="accent1">
                  <a:lumMod val="50000"/>
                </a:schemeClr>
              </a:buClr>
              <a:defRPr/>
            </a:pPr>
            <a:r>
              <a:rPr lang="en-GB" altLang="en-US" sz="2400" dirty="0" smtClean="0">
                <a:cs typeface="Arial" panose="020B0604020202020204" pitchFamily="34" charset="0"/>
              </a:rPr>
              <a:t>Every year in the UK it causes:</a:t>
            </a:r>
            <a:endParaRPr lang="en-GB" altLang="en-US" sz="2400" dirty="0">
              <a:cs typeface="Arial" panose="020B0604020202020204" pitchFamily="34" charset="0"/>
            </a:endParaRPr>
          </a:p>
          <a:p>
            <a:pPr lvl="2" eaLnBrk="1" hangingPunct="1">
              <a:buClr>
                <a:schemeClr val="accent1">
                  <a:lumMod val="50000"/>
                </a:schemeClr>
              </a:buClr>
              <a:defRPr/>
            </a:pPr>
            <a:r>
              <a:rPr lang="en-GB" altLang="en-US" dirty="0" smtClean="0">
                <a:solidFill>
                  <a:schemeClr val="hlink"/>
                </a:solidFill>
                <a:cs typeface="Arial" panose="020B0604020202020204" pitchFamily="34" charset="0"/>
              </a:rPr>
              <a:t>5,000 </a:t>
            </a:r>
            <a:r>
              <a:rPr lang="en-GB" altLang="en-US" dirty="0" smtClean="0">
                <a:cs typeface="Arial" panose="020B0604020202020204" pitchFamily="34" charset="0"/>
              </a:rPr>
              <a:t>miscarriages</a:t>
            </a:r>
          </a:p>
          <a:p>
            <a:pPr lvl="2" eaLnBrk="1" hangingPunct="1">
              <a:buClr>
                <a:schemeClr val="accent1">
                  <a:lumMod val="50000"/>
                </a:schemeClr>
              </a:buClr>
              <a:defRPr/>
            </a:pPr>
            <a:r>
              <a:rPr lang="en-GB" altLang="en-US" dirty="0" smtClean="0">
                <a:solidFill>
                  <a:schemeClr val="hlink"/>
                </a:solidFill>
                <a:cs typeface="Arial" panose="020B0604020202020204" pitchFamily="34" charset="0"/>
              </a:rPr>
              <a:t>300 </a:t>
            </a:r>
            <a:r>
              <a:rPr lang="en-GB" altLang="en-US" dirty="0" smtClean="0">
                <a:cs typeface="Arial" panose="020B0604020202020204" pitchFamily="34" charset="0"/>
              </a:rPr>
              <a:t>perinatal deaths</a:t>
            </a:r>
          </a:p>
          <a:p>
            <a:pPr lvl="2" eaLnBrk="1" hangingPunct="1">
              <a:buClr>
                <a:schemeClr val="accent1">
                  <a:lumMod val="50000"/>
                </a:schemeClr>
              </a:buClr>
              <a:defRPr/>
            </a:pPr>
            <a:r>
              <a:rPr lang="en-GB" altLang="en-US" dirty="0" smtClean="0">
                <a:solidFill>
                  <a:schemeClr val="hlink"/>
                </a:solidFill>
                <a:cs typeface="Arial" panose="020B0604020202020204" pitchFamily="34" charset="0"/>
              </a:rPr>
              <a:t>2,200 </a:t>
            </a:r>
            <a:r>
              <a:rPr lang="en-GB" altLang="en-US" dirty="0" smtClean="0">
                <a:cs typeface="Arial" panose="020B0604020202020204" pitchFamily="34" charset="0"/>
              </a:rPr>
              <a:t>premature births</a:t>
            </a:r>
          </a:p>
          <a:p>
            <a:pPr lvl="2" eaLnBrk="1" hangingPunct="1">
              <a:buClr>
                <a:schemeClr val="accent1">
                  <a:lumMod val="50000"/>
                </a:schemeClr>
              </a:buClr>
              <a:defRPr/>
            </a:pPr>
            <a:r>
              <a:rPr lang="en-GB" altLang="en-US" dirty="0" smtClean="0">
                <a:solidFill>
                  <a:schemeClr val="hlink"/>
                </a:solidFill>
                <a:cs typeface="Arial" panose="020B0604020202020204" pitchFamily="34" charset="0"/>
              </a:rPr>
              <a:t>19,000 </a:t>
            </a:r>
            <a:r>
              <a:rPr lang="en-GB" altLang="en-US" dirty="0" smtClean="0">
                <a:cs typeface="Arial" panose="020B0604020202020204" pitchFamily="34" charset="0"/>
              </a:rPr>
              <a:t>low birth weight babies</a:t>
            </a:r>
            <a:endParaRPr lang="en-GB" altLang="en-US" dirty="0">
              <a:cs typeface="Arial" panose="020B0604020202020204" pitchFamily="34" charset="0"/>
            </a:endParaRPr>
          </a:p>
          <a:p>
            <a:pPr eaLnBrk="1" hangingPunct="1">
              <a:buClr>
                <a:schemeClr val="accent1">
                  <a:lumMod val="50000"/>
                </a:schemeClr>
              </a:buClr>
              <a:defRPr/>
            </a:pPr>
            <a:r>
              <a:rPr lang="en-GB" altLang="en-US" sz="2400" dirty="0" smtClean="0">
                <a:cs typeface="Arial" panose="020B0604020202020204" pitchFamily="34" charset="0"/>
              </a:rPr>
              <a:t>NICE guidance highlights the importance of identifying smokers and referring them to stop smoking services</a:t>
            </a:r>
          </a:p>
          <a:p>
            <a:pPr eaLnBrk="1" hangingPunct="1">
              <a:buClr>
                <a:schemeClr val="accent1">
                  <a:lumMod val="50000"/>
                </a:schemeClr>
              </a:buClr>
              <a:defRPr/>
            </a:pPr>
            <a:r>
              <a:rPr lang="en-GB" altLang="en-US" sz="2400" dirty="0" smtClean="0">
                <a:cs typeface="Arial" panose="020B0604020202020204" pitchFamily="34" charset="0"/>
              </a:rPr>
              <a:t>Smoking also increases the risk of infertility</a:t>
            </a:r>
            <a:endParaRPr lang="en-GB" altLang="en-US" sz="2400" dirty="0">
              <a:cs typeface="Arial" panose="020B0604020202020204" pitchFamily="34" charset="0"/>
            </a:endParaRPr>
          </a:p>
          <a:p>
            <a:pPr eaLnBrk="1" hangingPunct="1">
              <a:buClr>
                <a:schemeClr val="accent1">
                  <a:lumMod val="50000"/>
                </a:schemeClr>
              </a:buClr>
              <a:defRPr/>
            </a:pPr>
            <a:endParaRPr kumimoji="1" lang="en-GB" altLang="en-US" sz="2400" dirty="0" smtClean="0">
              <a:latin typeface="Arial" charset="0"/>
              <a:cs typeface="Arial" charset="0"/>
            </a:endParaRPr>
          </a:p>
        </p:txBody>
      </p:sp>
      <p:sp>
        <p:nvSpPr>
          <p:cNvPr id="49156" name="TextBox 3"/>
          <p:cNvSpPr txBox="1">
            <a:spLocks noChangeArrowheads="1"/>
          </p:cNvSpPr>
          <p:nvPr/>
        </p:nvSpPr>
        <p:spPr bwMode="auto">
          <a:xfrm>
            <a:off x="34925" y="6505575"/>
            <a:ext cx="7705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400">
                <a:latin typeface="Arial" charset="0"/>
              </a:rPr>
              <a:t>Reference: RCP (2010) Passive Smoking and Children</a:t>
            </a:r>
          </a:p>
          <a:p>
            <a:pPr eaLnBrk="1" hangingPunct="1">
              <a:spcBef>
                <a:spcPct val="0"/>
              </a:spcBef>
              <a:buFontTx/>
              <a:buNone/>
            </a:pPr>
            <a:r>
              <a:rPr lang="en-GB" altLang="en-US" sz="1400">
                <a:latin typeface="Arial" charset="0"/>
              </a:rPr>
              <a:t> </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468313" y="765175"/>
            <a:ext cx="8229600" cy="1084263"/>
          </a:xfrm>
        </p:spPr>
        <p:txBody>
          <a:bodyPr/>
          <a:lstStyle/>
          <a:p>
            <a:pPr eaLnBrk="1" hangingPunct="1"/>
            <a:r>
              <a:rPr lang="en-GB" altLang="en-US" sz="4000" dirty="0" smtClean="0">
                <a:latin typeface="+mn-lt"/>
                <a:cs typeface="Arial" charset="0"/>
              </a:rPr>
              <a:t>Effect of smoking on health – </a:t>
            </a:r>
            <a:br>
              <a:rPr lang="en-GB" altLang="en-US" sz="4000" dirty="0" smtClean="0">
                <a:latin typeface="+mn-lt"/>
                <a:cs typeface="Arial" charset="0"/>
              </a:rPr>
            </a:br>
            <a:r>
              <a:rPr lang="en-GB" altLang="en-US" sz="4000" dirty="0" smtClean="0">
                <a:latin typeface="+mn-lt"/>
                <a:cs typeface="Arial" charset="0"/>
              </a:rPr>
              <a:t>Psychiatry</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468313" y="1916113"/>
            <a:ext cx="8229600" cy="4105275"/>
          </a:xfrm>
        </p:spPr>
        <p:txBody>
          <a:bodyPr/>
          <a:lstStyle/>
          <a:p>
            <a:pPr eaLnBrk="1" hangingPunct="1">
              <a:buClr>
                <a:schemeClr val="accent1">
                  <a:lumMod val="50000"/>
                </a:schemeClr>
              </a:buClr>
              <a:defRPr/>
            </a:pPr>
            <a:r>
              <a:rPr lang="en-GB" altLang="en-US" sz="2400" dirty="0" smtClean="0">
                <a:cs typeface="Arial" panose="020B0604020202020204" pitchFamily="34" charset="0"/>
              </a:rPr>
              <a:t>Smoking is twice as common in people with mental health problems</a:t>
            </a:r>
          </a:p>
          <a:p>
            <a:pPr eaLnBrk="1" hangingPunct="1">
              <a:buClr>
                <a:schemeClr val="accent1">
                  <a:lumMod val="50000"/>
                </a:schemeClr>
              </a:buClr>
              <a:defRPr/>
            </a:pPr>
            <a:r>
              <a:rPr lang="en-GB" altLang="en-US" sz="2400" dirty="0" smtClean="0">
                <a:cs typeface="Arial" panose="020B0604020202020204" pitchFamily="34" charset="0"/>
              </a:rPr>
              <a:t>30% of all smokers in the UK have evidence of mental health problems</a:t>
            </a:r>
          </a:p>
          <a:p>
            <a:pPr eaLnBrk="1" hangingPunct="1">
              <a:buClr>
                <a:schemeClr val="accent1">
                  <a:lumMod val="50000"/>
                </a:schemeClr>
              </a:buClr>
              <a:defRPr/>
            </a:pPr>
            <a:r>
              <a:rPr lang="en-GB" altLang="en-US" sz="2400" dirty="0" smtClean="0">
                <a:cs typeface="Arial" panose="020B0604020202020204" pitchFamily="34" charset="0"/>
              </a:rPr>
              <a:t>Smoking prevalence is not decreasing in mental health patients</a:t>
            </a:r>
          </a:p>
          <a:p>
            <a:pPr eaLnBrk="1" hangingPunct="1">
              <a:buClr>
                <a:schemeClr val="accent1">
                  <a:lumMod val="50000"/>
                </a:schemeClr>
              </a:buClr>
              <a:defRPr/>
            </a:pPr>
            <a:r>
              <a:rPr lang="en-GB" altLang="en-US" sz="2400" dirty="0" smtClean="0">
                <a:cs typeface="Arial" panose="020B0604020202020204" pitchFamily="34" charset="0"/>
              </a:rPr>
              <a:t>Current smoking is associated with depression and anxiety.</a:t>
            </a:r>
          </a:p>
          <a:p>
            <a:pPr eaLnBrk="1" hangingPunct="1">
              <a:buClr>
                <a:schemeClr val="accent1">
                  <a:lumMod val="50000"/>
                </a:schemeClr>
              </a:buClr>
              <a:defRPr/>
            </a:pPr>
            <a:r>
              <a:rPr lang="en-GB" altLang="en-US" sz="2400" dirty="0" smtClean="0">
                <a:cs typeface="Arial" panose="020B0604020202020204" pitchFamily="34" charset="0"/>
              </a:rPr>
              <a:t>Smoking is associated with increased risk of dementia</a:t>
            </a:r>
            <a:endParaRPr lang="en-GB" altLang="en-US" sz="2400" dirty="0">
              <a:cs typeface="Arial" panose="020B0604020202020204" pitchFamily="34" charset="0"/>
            </a:endParaRPr>
          </a:p>
        </p:txBody>
      </p:sp>
      <p:sp>
        <p:nvSpPr>
          <p:cNvPr id="50180" name="TextBox 3"/>
          <p:cNvSpPr txBox="1">
            <a:spLocks noChangeArrowheads="1"/>
          </p:cNvSpPr>
          <p:nvPr/>
        </p:nvSpPr>
        <p:spPr bwMode="auto">
          <a:xfrm>
            <a:off x="34925" y="6505575"/>
            <a:ext cx="7705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400">
                <a:latin typeface="Arial" charset="0"/>
              </a:rPr>
              <a:t>Reference: RCP (2013) Smoking and Mental Health</a:t>
            </a:r>
          </a:p>
          <a:p>
            <a:pPr eaLnBrk="1" hangingPunct="1">
              <a:spcBef>
                <a:spcPct val="0"/>
              </a:spcBef>
              <a:buFontTx/>
              <a:buNone/>
            </a:pPr>
            <a:r>
              <a:rPr lang="en-GB" altLang="en-US" sz="1400">
                <a:latin typeface="Arial" charset="0"/>
              </a:rPr>
              <a:t> </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68313" y="1005911"/>
            <a:ext cx="8229600" cy="939800"/>
          </a:xfrm>
        </p:spPr>
        <p:txBody>
          <a:bodyPr/>
          <a:lstStyle/>
          <a:p>
            <a:pPr eaLnBrk="1" hangingPunct="1"/>
            <a:r>
              <a:rPr lang="en-GB" altLang="en-US" sz="4000" dirty="0" smtClean="0">
                <a:latin typeface="+mn-lt"/>
                <a:cs typeface="Arial" charset="0"/>
              </a:rPr>
              <a:t>Effect of smoking on health – </a:t>
            </a:r>
            <a:br>
              <a:rPr lang="en-GB" altLang="en-US" sz="4000" dirty="0" smtClean="0">
                <a:latin typeface="+mn-lt"/>
                <a:cs typeface="Arial" charset="0"/>
              </a:rPr>
            </a:br>
            <a:r>
              <a:rPr lang="en-GB" altLang="en-US" sz="4000" dirty="0" smtClean="0">
                <a:latin typeface="+mn-lt"/>
                <a:cs typeface="Arial" charset="0"/>
              </a:rPr>
              <a:t>Surgery</a:t>
            </a:r>
            <a:endParaRPr lang="en-US" altLang="en-US" sz="4000" dirty="0" smtClean="0">
              <a:latin typeface="+mn-lt"/>
              <a:cs typeface="Arial" charset="0"/>
            </a:endParaRPr>
          </a:p>
        </p:txBody>
      </p:sp>
      <p:sp>
        <p:nvSpPr>
          <p:cNvPr id="36867" name="Rectangle 3"/>
          <p:cNvSpPr>
            <a:spLocks noGrp="1" noChangeArrowheads="1"/>
          </p:cNvSpPr>
          <p:nvPr>
            <p:ph idx="1"/>
          </p:nvPr>
        </p:nvSpPr>
        <p:spPr>
          <a:xfrm>
            <a:off x="468313" y="2026763"/>
            <a:ext cx="8229600" cy="3600450"/>
          </a:xfrm>
        </p:spPr>
        <p:txBody>
          <a:bodyPr/>
          <a:lstStyle/>
          <a:p>
            <a:pPr eaLnBrk="1" hangingPunct="1">
              <a:buClr>
                <a:schemeClr val="accent1">
                  <a:lumMod val="50000"/>
                </a:schemeClr>
              </a:buClr>
              <a:defRPr/>
            </a:pPr>
            <a:r>
              <a:rPr lang="en-GB" altLang="en-US" sz="2400" dirty="0" smtClean="0">
                <a:cs typeface="Arial" panose="020B0604020202020204" pitchFamily="34" charset="0"/>
              </a:rPr>
              <a:t>Smoking increases perioperative morbidity and mortality</a:t>
            </a:r>
          </a:p>
          <a:p>
            <a:pPr eaLnBrk="1" hangingPunct="1">
              <a:buClr>
                <a:schemeClr val="accent1">
                  <a:lumMod val="50000"/>
                </a:schemeClr>
              </a:buClr>
              <a:defRPr/>
            </a:pPr>
            <a:r>
              <a:rPr lang="en-GB" altLang="en-US" sz="2400" dirty="0" smtClean="0">
                <a:cs typeface="Arial" panose="020B0604020202020204" pitchFamily="34" charset="0"/>
              </a:rPr>
              <a:t>Smoking affects wound healing and risk of post-op pneumonia</a:t>
            </a:r>
          </a:p>
          <a:p>
            <a:pPr eaLnBrk="1" hangingPunct="1">
              <a:buClr>
                <a:schemeClr val="accent1">
                  <a:lumMod val="50000"/>
                </a:schemeClr>
              </a:buClr>
              <a:defRPr/>
            </a:pPr>
            <a:r>
              <a:rPr lang="en-GB" altLang="en-US" sz="2400" dirty="0" smtClean="0">
                <a:cs typeface="Arial" panose="020B0604020202020204" pitchFamily="34" charset="0"/>
              </a:rPr>
              <a:t>Stopping smoking should ideally take place 6 weeks pre-op</a:t>
            </a:r>
          </a:p>
          <a:p>
            <a:pPr eaLnBrk="1" hangingPunct="1">
              <a:buClr>
                <a:schemeClr val="accent1">
                  <a:lumMod val="50000"/>
                </a:schemeClr>
              </a:buClr>
              <a:defRPr/>
            </a:pPr>
            <a:r>
              <a:rPr lang="en-GB" altLang="en-US" sz="2400" dirty="0" smtClean="0">
                <a:cs typeface="Arial" panose="020B0604020202020204" pitchFamily="34" charset="0"/>
              </a:rPr>
              <a:t>RCT of smoking cessation prior to hip surgery – reduced complication 52% </a:t>
            </a:r>
            <a:r>
              <a:rPr lang="en-GB" altLang="en-US" sz="2400" dirty="0" smtClean="0">
                <a:cs typeface="Arial" panose="020B0604020202020204" pitchFamily="34" charset="0"/>
                <a:sym typeface="Wingdings 3"/>
              </a:rPr>
              <a:t> 18%.</a:t>
            </a:r>
            <a:endParaRPr lang="en-GB" altLang="en-US" sz="2400" dirty="0" smtClean="0">
              <a:cs typeface="Arial" panose="020B0604020202020204" pitchFamily="34" charset="0"/>
            </a:endParaRPr>
          </a:p>
          <a:p>
            <a:pPr eaLnBrk="1" hangingPunct="1">
              <a:buClr>
                <a:schemeClr val="accent1">
                  <a:lumMod val="50000"/>
                </a:schemeClr>
              </a:buClr>
              <a:defRPr/>
            </a:pPr>
            <a:endParaRPr lang="en-GB" altLang="en-US" dirty="0" smtClean="0">
              <a:latin typeface="Arial" panose="020B0604020202020204" pitchFamily="34" charset="0"/>
              <a:cs typeface="Arial" panose="020B0604020202020204" pitchFamily="34" charset="0"/>
            </a:endParaRPr>
          </a:p>
          <a:p>
            <a:pPr eaLnBrk="1" hangingPunct="1">
              <a:buClr>
                <a:schemeClr val="accent1">
                  <a:lumMod val="50000"/>
                </a:schemeClr>
              </a:buClr>
              <a:defRPr/>
            </a:pPr>
            <a:endParaRPr lang="en-GB" altLang="en-US" dirty="0" smtClean="0">
              <a:latin typeface="Arial" panose="020B0604020202020204" pitchFamily="34" charset="0"/>
              <a:cs typeface="Arial" panose="020B0604020202020204" pitchFamily="34" charset="0"/>
            </a:endParaRPr>
          </a:p>
          <a:p>
            <a:pPr eaLnBrk="1" hangingPunct="1">
              <a:buClr>
                <a:schemeClr val="accent1">
                  <a:lumMod val="50000"/>
                </a:schemeClr>
              </a:buClr>
              <a:defRPr/>
            </a:pPr>
            <a:endParaRPr lang="en-GB" altLang="en-US" dirty="0">
              <a:latin typeface="Arial" panose="020B0604020202020204" pitchFamily="34" charset="0"/>
              <a:cs typeface="Arial" panose="020B0604020202020204" pitchFamily="34" charset="0"/>
            </a:endParaRPr>
          </a:p>
          <a:p>
            <a:pPr eaLnBrk="1" hangingPunct="1">
              <a:buClr>
                <a:schemeClr val="accent1">
                  <a:lumMod val="50000"/>
                </a:schemeClr>
              </a:buClr>
              <a:defRPr/>
            </a:pPr>
            <a:endParaRPr kumimoji="1" lang="en-GB" altLang="en-US" dirty="0" smtClean="0">
              <a:latin typeface="Arial" charset="0"/>
              <a:cs typeface="Arial" charset="0"/>
            </a:endParaRPr>
          </a:p>
        </p:txBody>
      </p:sp>
      <p:sp>
        <p:nvSpPr>
          <p:cNvPr id="51204" name="TextBox 3"/>
          <p:cNvSpPr txBox="1">
            <a:spLocks noChangeArrowheads="1"/>
          </p:cNvSpPr>
          <p:nvPr/>
        </p:nvSpPr>
        <p:spPr bwMode="auto">
          <a:xfrm>
            <a:off x="395536" y="5878513"/>
            <a:ext cx="770572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1400" dirty="0" smtClean="0">
                <a:latin typeface="Arial" charset="0"/>
              </a:rPr>
              <a:t>References: </a:t>
            </a:r>
          </a:p>
          <a:p>
            <a:pPr eaLnBrk="1" hangingPunct="1">
              <a:spcBef>
                <a:spcPct val="0"/>
              </a:spcBef>
              <a:buFontTx/>
              <a:buNone/>
            </a:pPr>
            <a:r>
              <a:rPr lang="en-GB" altLang="en-US" sz="1400" dirty="0" smtClean="0">
                <a:latin typeface="Arial" charset="0"/>
              </a:rPr>
              <a:t>Moller </a:t>
            </a:r>
            <a:r>
              <a:rPr lang="en-GB" altLang="en-US" sz="1400" dirty="0">
                <a:latin typeface="Arial" charset="0"/>
              </a:rPr>
              <a:t>(2002) Lancet </a:t>
            </a:r>
            <a:r>
              <a:rPr lang="en-US" altLang="en-US" sz="1400" dirty="0">
                <a:latin typeface="Arial" charset="0"/>
              </a:rPr>
              <a:t>359(9301):</a:t>
            </a:r>
            <a:r>
              <a:rPr lang="en-US" altLang="en-US" sz="1400" dirty="0" smtClean="0">
                <a:latin typeface="Arial" charset="0"/>
              </a:rPr>
              <a:t>114-7</a:t>
            </a:r>
          </a:p>
          <a:p>
            <a:pPr eaLnBrk="1" hangingPunct="1">
              <a:spcBef>
                <a:spcPct val="0"/>
              </a:spcBef>
              <a:buFontTx/>
              <a:buNone/>
            </a:pPr>
            <a:r>
              <a:rPr lang="en-US" altLang="en-US" sz="1400" dirty="0" smtClean="0">
                <a:latin typeface="Arial" charset="0"/>
              </a:rPr>
              <a:t>ASH (2014) Smoking and surgery</a:t>
            </a:r>
            <a:endParaRPr lang="en-US" altLang="en-US" sz="1400" dirty="0">
              <a:latin typeface="Arial" charset="0"/>
            </a:endParaRPr>
          </a:p>
          <a:p>
            <a:pPr eaLnBrk="1" hangingPunct="1">
              <a:spcBef>
                <a:spcPct val="0"/>
              </a:spcBef>
              <a:buFontTx/>
              <a:buNone/>
            </a:pPr>
            <a:endParaRPr lang="en-GB" altLang="en-US" sz="1400" dirty="0">
              <a:latin typeface="Arial" charset="0"/>
            </a:endParaRPr>
          </a:p>
          <a:p>
            <a:pPr eaLnBrk="1" hangingPunct="1">
              <a:spcBef>
                <a:spcPct val="0"/>
              </a:spcBef>
              <a:buFontTx/>
              <a:buNone/>
            </a:pPr>
            <a:r>
              <a:rPr lang="en-GB" altLang="en-US" sz="1400" dirty="0">
                <a:latin typeface="Arial" charset="0"/>
              </a:rPr>
              <a:t> </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395288" y="836613"/>
            <a:ext cx="8229600" cy="1079500"/>
          </a:xfrm>
        </p:spPr>
        <p:txBody>
          <a:bodyPr/>
          <a:lstStyle/>
          <a:p>
            <a:pPr eaLnBrk="1" hangingPunct="1"/>
            <a:r>
              <a:rPr lang="en-GB" altLang="en-US" sz="4000" dirty="0" smtClean="0">
                <a:latin typeface="+mn-lt"/>
                <a:cs typeface="Arial" charset="0"/>
              </a:rPr>
              <a:t>Additional skills for </a:t>
            </a:r>
            <a:br>
              <a:rPr lang="en-GB" altLang="en-US" sz="4000" dirty="0" smtClean="0">
                <a:latin typeface="+mn-lt"/>
                <a:cs typeface="Arial" charset="0"/>
              </a:rPr>
            </a:br>
            <a:r>
              <a:rPr lang="en-GB" altLang="en-US" sz="4000" dirty="0" smtClean="0">
                <a:latin typeface="+mn-lt"/>
                <a:cs typeface="Arial" charset="0"/>
              </a:rPr>
              <a:t>prescribers</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2060575"/>
            <a:ext cx="8229600" cy="3816350"/>
          </a:xfrm>
        </p:spPr>
        <p:txBody>
          <a:bodyPr/>
          <a:lstStyle/>
          <a:p>
            <a:pPr eaLnBrk="1" hangingPunct="1">
              <a:buClr>
                <a:schemeClr val="accent1">
                  <a:lumMod val="50000"/>
                </a:schemeClr>
              </a:buClr>
              <a:defRPr/>
            </a:pPr>
            <a:r>
              <a:rPr lang="en-GB" altLang="en-US" sz="2400" dirty="0" smtClean="0">
                <a:cs typeface="Arial" charset="0"/>
              </a:rPr>
              <a:t>Knowledge of indications for and side-effects of </a:t>
            </a:r>
          </a:p>
          <a:p>
            <a:pPr lvl="1" eaLnBrk="1" hangingPunct="1">
              <a:buClr>
                <a:schemeClr val="accent1">
                  <a:lumMod val="50000"/>
                </a:schemeClr>
              </a:buClr>
              <a:defRPr/>
            </a:pPr>
            <a:r>
              <a:rPr lang="en-GB" altLang="en-US" sz="2400" dirty="0">
                <a:cs typeface="Arial" charset="0"/>
              </a:rPr>
              <a:t>N</a:t>
            </a:r>
            <a:r>
              <a:rPr lang="en-GB" altLang="en-US" sz="2400" dirty="0" smtClean="0">
                <a:cs typeface="Arial" charset="0"/>
              </a:rPr>
              <a:t>icotine replacement therapy (NRT)</a:t>
            </a:r>
          </a:p>
          <a:p>
            <a:pPr lvl="1" eaLnBrk="1" hangingPunct="1">
              <a:buClr>
                <a:schemeClr val="accent1">
                  <a:lumMod val="50000"/>
                </a:schemeClr>
              </a:buClr>
              <a:defRPr/>
            </a:pPr>
            <a:r>
              <a:rPr lang="en-GB" altLang="en-US" sz="2400" dirty="0" smtClean="0">
                <a:cs typeface="Arial" charset="0"/>
              </a:rPr>
              <a:t>Bupropion (Zyban)</a:t>
            </a:r>
          </a:p>
          <a:p>
            <a:pPr lvl="1" eaLnBrk="1" hangingPunct="1">
              <a:buClr>
                <a:schemeClr val="accent1">
                  <a:lumMod val="50000"/>
                </a:schemeClr>
              </a:buClr>
              <a:defRPr/>
            </a:pPr>
            <a:r>
              <a:rPr lang="en-GB" altLang="en-US" sz="2400" dirty="0" smtClean="0">
                <a:cs typeface="Arial" charset="0"/>
              </a:rPr>
              <a:t>Varenicline (Champix)</a:t>
            </a:r>
            <a:endParaRPr lang="en-US" altLang="en-US" sz="2400" dirty="0">
              <a:cs typeface="Arial" charset="0"/>
            </a:endParaRPr>
          </a:p>
          <a:p>
            <a:pPr eaLnBrk="1" hangingPunct="1">
              <a:buClr>
                <a:schemeClr val="accent1">
                  <a:lumMod val="50000"/>
                </a:schemeClr>
              </a:buClr>
              <a:defRPr/>
            </a:pPr>
            <a:r>
              <a:rPr lang="en-GB" altLang="en-US" sz="2400" dirty="0" smtClean="0">
                <a:cs typeface="Arial" charset="0"/>
              </a:rPr>
              <a:t>Skills in prescribing the above treatments to support a quit attempt</a:t>
            </a:r>
            <a:endParaRPr lang="en-US" altLang="en-US" sz="2400" dirty="0" smtClean="0">
              <a:cs typeface="Arial" charset="0"/>
            </a:endParaRPr>
          </a:p>
          <a:p>
            <a:pPr eaLnBrk="1" hangingPunct="1">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68313" y="836613"/>
            <a:ext cx="8229600" cy="941387"/>
          </a:xfrm>
        </p:spPr>
        <p:txBody>
          <a:bodyPr/>
          <a:lstStyle/>
          <a:p>
            <a:pPr eaLnBrk="1" hangingPunct="1"/>
            <a:r>
              <a:rPr lang="en-GB" altLang="en-US" sz="4000" dirty="0" smtClean="0">
                <a:latin typeface="+mn-lt"/>
                <a:cs typeface="Arial" charset="0"/>
              </a:rPr>
              <a:t>Nicotine replacement therapy </a:t>
            </a:r>
            <a:br>
              <a:rPr lang="en-GB" altLang="en-US" sz="4000" dirty="0" smtClean="0">
                <a:latin typeface="+mn-lt"/>
                <a:cs typeface="Arial" charset="0"/>
              </a:rPr>
            </a:br>
            <a:r>
              <a:rPr lang="en-GB" altLang="en-US" sz="4000" dirty="0" smtClean="0">
                <a:latin typeface="+mn-lt"/>
                <a:cs typeface="Arial" charset="0"/>
              </a:rPr>
              <a:t>(NRT)</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1989138"/>
            <a:ext cx="8229600" cy="4536206"/>
          </a:xfrm>
        </p:spPr>
        <p:txBody>
          <a:bodyPr/>
          <a:lstStyle/>
          <a:p>
            <a:pPr eaLnBrk="1" hangingPunct="1">
              <a:buClr>
                <a:schemeClr val="accent1">
                  <a:lumMod val="50000"/>
                </a:schemeClr>
              </a:buClr>
              <a:defRPr/>
            </a:pPr>
            <a:r>
              <a:rPr lang="en-GB" altLang="en-US" sz="2800" dirty="0" smtClean="0">
                <a:cs typeface="Arial" charset="0"/>
              </a:rPr>
              <a:t>Use instead of cigarettes after stopping smoking suddenly</a:t>
            </a:r>
          </a:p>
          <a:p>
            <a:pPr eaLnBrk="1" hangingPunct="1">
              <a:buClr>
                <a:schemeClr val="accent1">
                  <a:lumMod val="50000"/>
                </a:schemeClr>
              </a:buClr>
              <a:defRPr/>
            </a:pPr>
            <a:r>
              <a:rPr lang="en-GB" altLang="en-US" sz="2800" dirty="0" smtClean="0">
                <a:cs typeface="Arial" charset="0"/>
              </a:rPr>
              <a:t>Use to reduce the amount of cigarettes smoked prior to quitting</a:t>
            </a:r>
          </a:p>
          <a:p>
            <a:pPr eaLnBrk="1" hangingPunct="1">
              <a:buClr>
                <a:schemeClr val="accent1">
                  <a:lumMod val="50000"/>
                </a:schemeClr>
              </a:buClr>
              <a:defRPr/>
            </a:pPr>
            <a:r>
              <a:rPr lang="en-GB" altLang="en-US" sz="2800" dirty="0" smtClean="0">
                <a:cs typeface="Arial" charset="0"/>
              </a:rPr>
              <a:t>Use to treat cravings in smoke-free settings such as hospitals</a:t>
            </a:r>
            <a:endParaRPr lang="en-GB" altLang="en-US" sz="2800" dirty="0">
              <a:cs typeface="Arial" charset="0"/>
            </a:endParaRPr>
          </a:p>
          <a:p>
            <a:pPr eaLnBrk="1" hangingPunct="1">
              <a:buClr>
                <a:schemeClr val="accent1">
                  <a:lumMod val="50000"/>
                </a:schemeClr>
              </a:buClr>
              <a:defRPr/>
            </a:pPr>
            <a:r>
              <a:rPr lang="en-GB" altLang="en-US" sz="2800" dirty="0" smtClean="0">
                <a:cs typeface="Arial" charset="0"/>
              </a:rPr>
              <a:t>NRT works best in conjunction with behavioural support</a:t>
            </a:r>
          </a:p>
          <a:p>
            <a:pPr eaLnBrk="1" hangingPunct="1">
              <a:buClr>
                <a:schemeClr val="accent1">
                  <a:lumMod val="50000"/>
                </a:schemeClr>
              </a:buClr>
              <a:defRPr/>
            </a:pPr>
            <a:r>
              <a:rPr lang="en-GB" altLang="en-US" sz="2800" dirty="0" smtClean="0">
                <a:cs typeface="Arial" charset="0"/>
              </a:rPr>
              <a:t>NRT doubles rates of quitting</a:t>
            </a:r>
            <a:endParaRPr lang="en-US" altLang="en-US" sz="2800" dirty="0" smtClean="0">
              <a:cs typeface="Arial" charset="0"/>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395288" y="476250"/>
            <a:ext cx="8229600" cy="1143000"/>
          </a:xfrm>
        </p:spPr>
        <p:txBody>
          <a:bodyPr/>
          <a:lstStyle/>
          <a:p>
            <a:pPr eaLnBrk="1" hangingPunct="1"/>
            <a:r>
              <a:rPr lang="en-GB" altLang="en-US" sz="4000" dirty="0" smtClean="0">
                <a:latin typeface="+mn-lt"/>
                <a:cs typeface="Arial" charset="0"/>
              </a:rPr>
              <a:t>Types of NRT</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1403350" y="1844675"/>
            <a:ext cx="6048375" cy="3844925"/>
          </a:xfrm>
        </p:spPr>
        <p:txBody>
          <a:bodyPr/>
          <a:lstStyle/>
          <a:p>
            <a:pPr eaLnBrk="1" hangingPunct="1">
              <a:buClr>
                <a:schemeClr val="accent1">
                  <a:lumMod val="50000"/>
                </a:schemeClr>
              </a:buClr>
              <a:defRPr/>
            </a:pPr>
            <a:r>
              <a:rPr lang="en-GB" altLang="en-US" sz="2800" dirty="0" smtClean="0">
                <a:cs typeface="Arial" charset="0"/>
              </a:rPr>
              <a:t>Patches</a:t>
            </a:r>
          </a:p>
          <a:p>
            <a:pPr eaLnBrk="1" hangingPunct="1">
              <a:buClr>
                <a:schemeClr val="accent1">
                  <a:lumMod val="50000"/>
                </a:schemeClr>
              </a:buClr>
              <a:defRPr/>
            </a:pPr>
            <a:r>
              <a:rPr lang="en-GB" altLang="en-US" sz="2800" dirty="0" smtClean="0">
                <a:cs typeface="Arial" charset="0"/>
              </a:rPr>
              <a:t>Lozenges</a:t>
            </a:r>
          </a:p>
          <a:p>
            <a:pPr eaLnBrk="1" hangingPunct="1">
              <a:buClr>
                <a:schemeClr val="accent1">
                  <a:lumMod val="50000"/>
                </a:schemeClr>
              </a:buClr>
              <a:defRPr/>
            </a:pPr>
            <a:r>
              <a:rPr lang="en-GB" altLang="en-US" sz="2800" dirty="0" smtClean="0">
                <a:cs typeface="Arial" charset="0"/>
              </a:rPr>
              <a:t>Gum</a:t>
            </a:r>
          </a:p>
          <a:p>
            <a:pPr eaLnBrk="1" hangingPunct="1">
              <a:buClr>
                <a:schemeClr val="accent1">
                  <a:lumMod val="50000"/>
                </a:schemeClr>
              </a:buClr>
              <a:defRPr/>
            </a:pPr>
            <a:r>
              <a:rPr lang="en-GB" altLang="en-US" sz="2800" dirty="0" smtClean="0">
                <a:cs typeface="Arial" charset="0"/>
              </a:rPr>
              <a:t>Inhalator </a:t>
            </a:r>
          </a:p>
          <a:p>
            <a:pPr eaLnBrk="1" hangingPunct="1">
              <a:buClr>
                <a:schemeClr val="accent1">
                  <a:lumMod val="50000"/>
                </a:schemeClr>
              </a:buClr>
              <a:defRPr/>
            </a:pPr>
            <a:r>
              <a:rPr lang="en-GB" altLang="en-US" sz="2800" dirty="0" smtClean="0">
                <a:cs typeface="Arial" charset="0"/>
              </a:rPr>
              <a:t>Nasal spray</a:t>
            </a:r>
          </a:p>
          <a:p>
            <a:pPr eaLnBrk="1" hangingPunct="1">
              <a:buClr>
                <a:schemeClr val="accent1">
                  <a:lumMod val="50000"/>
                </a:schemeClr>
              </a:buClr>
              <a:defRPr/>
            </a:pPr>
            <a:r>
              <a:rPr lang="en-GB" altLang="en-US" sz="2800" dirty="0" smtClean="0">
                <a:cs typeface="Arial" charset="0"/>
              </a:rPr>
              <a:t>Oral spray</a:t>
            </a:r>
          </a:p>
          <a:p>
            <a:pPr eaLnBrk="1" hangingPunct="1">
              <a:buClr>
                <a:schemeClr val="accent1">
                  <a:lumMod val="50000"/>
                </a:schemeClr>
              </a:buClr>
              <a:defRPr/>
            </a:pPr>
            <a:r>
              <a:rPr lang="en-GB" altLang="en-US" sz="2800" dirty="0" smtClean="0">
                <a:cs typeface="Arial" charset="0"/>
              </a:rPr>
              <a:t>Sublingual tablets</a:t>
            </a:r>
            <a:endParaRPr lang="en-US" altLang="en-US" sz="2800" dirty="0" smtClean="0">
              <a:cs typeface="Arial" charset="0"/>
            </a:endParaRP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68313" y="620713"/>
            <a:ext cx="8229600" cy="922337"/>
          </a:xfrm>
        </p:spPr>
        <p:txBody>
          <a:bodyPr/>
          <a:lstStyle/>
          <a:p>
            <a:pPr eaLnBrk="1" hangingPunct="1"/>
            <a:r>
              <a:rPr lang="en-GB" altLang="en-US" sz="4000" dirty="0" smtClean="0">
                <a:latin typeface="+mn-lt"/>
                <a:cs typeface="Arial" charset="0"/>
              </a:rPr>
              <a:t>Prescribing NRT</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34480" y="1748062"/>
            <a:ext cx="8229600" cy="4633266"/>
          </a:xfrm>
        </p:spPr>
        <p:txBody>
          <a:bodyPr/>
          <a:lstStyle/>
          <a:p>
            <a:pPr eaLnBrk="1" hangingPunct="1">
              <a:buClr>
                <a:schemeClr val="accent1">
                  <a:lumMod val="50000"/>
                </a:schemeClr>
              </a:buClr>
              <a:defRPr/>
            </a:pPr>
            <a:r>
              <a:rPr lang="en-GB" altLang="en-US" sz="2400" dirty="0" smtClean="0">
                <a:cs typeface="Arial" charset="0"/>
              </a:rPr>
              <a:t>Available on NHS prescription</a:t>
            </a:r>
          </a:p>
          <a:p>
            <a:pPr eaLnBrk="1" hangingPunct="1">
              <a:buClr>
                <a:schemeClr val="accent1">
                  <a:lumMod val="50000"/>
                </a:schemeClr>
              </a:buClr>
              <a:defRPr/>
            </a:pPr>
            <a:r>
              <a:rPr lang="en-GB" altLang="en-US" sz="2400" dirty="0" smtClean="0">
                <a:cs typeface="Arial" charset="0"/>
              </a:rPr>
              <a:t>Should be on formulary in all hospitals</a:t>
            </a:r>
          </a:p>
          <a:p>
            <a:pPr eaLnBrk="1" hangingPunct="1">
              <a:buClr>
                <a:schemeClr val="accent1">
                  <a:lumMod val="50000"/>
                </a:schemeClr>
              </a:buClr>
              <a:defRPr/>
            </a:pPr>
            <a:r>
              <a:rPr lang="en-GB" altLang="en-US" sz="2400" dirty="0" smtClean="0">
                <a:cs typeface="Arial" charset="0"/>
              </a:rPr>
              <a:t>Patches</a:t>
            </a:r>
          </a:p>
          <a:p>
            <a:pPr lvl="1" eaLnBrk="1" hangingPunct="1">
              <a:buClr>
                <a:schemeClr val="accent1">
                  <a:lumMod val="50000"/>
                </a:schemeClr>
              </a:buClr>
              <a:defRPr/>
            </a:pPr>
            <a:r>
              <a:rPr lang="en-GB" altLang="en-US" sz="2400" dirty="0" smtClean="0">
                <a:cs typeface="Arial" charset="0"/>
              </a:rPr>
              <a:t>&gt;10/day – start with high-strength patch</a:t>
            </a:r>
          </a:p>
          <a:p>
            <a:pPr lvl="1" eaLnBrk="1" hangingPunct="1">
              <a:buClr>
                <a:schemeClr val="accent1">
                  <a:lumMod val="50000"/>
                </a:schemeClr>
              </a:buClr>
              <a:defRPr/>
            </a:pPr>
            <a:r>
              <a:rPr lang="en-GB" altLang="en-US" sz="2400" dirty="0" smtClean="0">
                <a:cs typeface="Arial" charset="0"/>
              </a:rPr>
              <a:t>&lt;10/day – start with medium strength patch</a:t>
            </a:r>
          </a:p>
          <a:p>
            <a:pPr lvl="1" eaLnBrk="1" hangingPunct="1">
              <a:buClr>
                <a:schemeClr val="accent1">
                  <a:lumMod val="50000"/>
                </a:schemeClr>
              </a:buClr>
              <a:defRPr/>
            </a:pPr>
            <a:r>
              <a:rPr lang="en-GB" altLang="en-US" sz="2400" dirty="0" smtClean="0">
                <a:cs typeface="Arial" charset="0"/>
              </a:rPr>
              <a:t>Increase strength if withdrawal symptoms</a:t>
            </a:r>
          </a:p>
          <a:p>
            <a:pPr eaLnBrk="1" hangingPunct="1">
              <a:buClr>
                <a:schemeClr val="accent1">
                  <a:lumMod val="50000"/>
                </a:schemeClr>
              </a:buClr>
              <a:defRPr/>
            </a:pPr>
            <a:r>
              <a:rPr lang="en-GB" altLang="en-US" sz="2400" dirty="0" smtClean="0">
                <a:cs typeface="Arial" charset="0"/>
              </a:rPr>
              <a:t>Quick-acting</a:t>
            </a:r>
          </a:p>
          <a:p>
            <a:pPr lvl="1" eaLnBrk="1" hangingPunct="1">
              <a:buClr>
                <a:schemeClr val="accent1">
                  <a:lumMod val="50000"/>
                </a:schemeClr>
              </a:buClr>
              <a:defRPr/>
            </a:pPr>
            <a:r>
              <a:rPr lang="en-GB" altLang="en-US" sz="2400" dirty="0" smtClean="0">
                <a:cs typeface="Arial" charset="0"/>
              </a:rPr>
              <a:t>Use when urge to smoke occurs (or to prevent cravings)</a:t>
            </a:r>
          </a:p>
          <a:p>
            <a:pPr lvl="1" eaLnBrk="1" hangingPunct="1">
              <a:buClr>
                <a:schemeClr val="accent1">
                  <a:lumMod val="50000"/>
                </a:schemeClr>
              </a:buClr>
              <a:defRPr/>
            </a:pPr>
            <a:r>
              <a:rPr lang="en-GB" altLang="en-US" sz="2400" dirty="0" smtClean="0">
                <a:cs typeface="Arial" charset="0"/>
              </a:rPr>
              <a:t>Maximal doses per day for each preparation</a:t>
            </a:r>
          </a:p>
          <a:p>
            <a:pPr eaLnBrk="1" hangingPunct="1">
              <a:buClr>
                <a:schemeClr val="accent1">
                  <a:lumMod val="50000"/>
                </a:schemeClr>
              </a:buClr>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539750" y="765175"/>
            <a:ext cx="8229600" cy="1143000"/>
          </a:xfrm>
        </p:spPr>
        <p:txBody>
          <a:bodyPr/>
          <a:lstStyle/>
          <a:p>
            <a:pPr eaLnBrk="1" hangingPunct="1"/>
            <a:r>
              <a:rPr lang="en-GB" altLang="en-US" sz="4000" dirty="0" smtClean="0">
                <a:latin typeface="+mn-lt"/>
                <a:cs typeface="Arial" charset="0"/>
              </a:rPr>
              <a:t>Prescribing NRT – </a:t>
            </a:r>
            <a:br>
              <a:rPr lang="en-GB" altLang="en-US" sz="4000" dirty="0" smtClean="0">
                <a:latin typeface="+mn-lt"/>
                <a:cs typeface="Arial" charset="0"/>
              </a:rPr>
            </a:br>
            <a:r>
              <a:rPr lang="en-GB" altLang="en-US" sz="4000" dirty="0" smtClean="0">
                <a:latin typeface="+mn-lt"/>
                <a:cs typeface="Arial" charset="0"/>
              </a:rPr>
              <a:t>stop now or cut down?</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2133600"/>
            <a:ext cx="8229600" cy="3959225"/>
          </a:xfrm>
        </p:spPr>
        <p:txBody>
          <a:bodyPr/>
          <a:lstStyle/>
          <a:p>
            <a:pPr eaLnBrk="1" hangingPunct="1">
              <a:buClr>
                <a:schemeClr val="accent1">
                  <a:lumMod val="50000"/>
                </a:schemeClr>
              </a:buClr>
              <a:defRPr/>
            </a:pPr>
            <a:r>
              <a:rPr lang="en-GB" altLang="en-US" sz="2800" dirty="0" smtClean="0">
                <a:cs typeface="Arial" charset="0"/>
              </a:rPr>
              <a:t>Stopping completely is ideal</a:t>
            </a:r>
          </a:p>
          <a:p>
            <a:pPr eaLnBrk="1" hangingPunct="1">
              <a:buClr>
                <a:schemeClr val="accent1">
                  <a:lumMod val="50000"/>
                </a:schemeClr>
              </a:buClr>
              <a:defRPr/>
            </a:pPr>
            <a:r>
              <a:rPr lang="en-GB" altLang="en-US" sz="2800" dirty="0" smtClean="0">
                <a:cs typeface="Arial" charset="0"/>
              </a:rPr>
              <a:t>‘Cutting down to quit’ is an alternative</a:t>
            </a:r>
          </a:p>
          <a:p>
            <a:pPr eaLnBrk="1" hangingPunct="1">
              <a:buClr>
                <a:schemeClr val="accent1">
                  <a:lumMod val="50000"/>
                </a:schemeClr>
              </a:buClr>
              <a:defRPr/>
            </a:pPr>
            <a:r>
              <a:rPr lang="en-GB" altLang="en-US" sz="2800" dirty="0" smtClean="0">
                <a:cs typeface="Arial" charset="0"/>
              </a:rPr>
              <a:t>Using NRT to cut down makes long-term cessation more likely</a:t>
            </a:r>
          </a:p>
          <a:p>
            <a:pPr eaLnBrk="1" hangingPunct="1">
              <a:buClr>
                <a:schemeClr val="accent1">
                  <a:lumMod val="50000"/>
                </a:schemeClr>
              </a:buClr>
              <a:defRPr/>
            </a:pPr>
            <a:r>
              <a:rPr lang="en-GB" altLang="en-US" sz="2800" dirty="0" smtClean="0">
                <a:cs typeface="Arial" charset="0"/>
              </a:rPr>
              <a:t>Using NRT to reduce tobacco use lessens harms</a:t>
            </a:r>
          </a:p>
          <a:p>
            <a:pPr eaLnBrk="1" hangingPunct="1">
              <a:buClr>
                <a:schemeClr val="accent1">
                  <a:lumMod val="50000"/>
                </a:schemeClr>
              </a:buClr>
              <a:defRPr/>
            </a:pPr>
            <a:r>
              <a:rPr lang="en-GB" altLang="en-US" sz="2800" dirty="0" smtClean="0">
                <a:cs typeface="Arial" charset="0"/>
              </a:rPr>
              <a:t>Use NRT to cover temporary abstinence in hospital</a:t>
            </a:r>
          </a:p>
          <a:p>
            <a:pPr eaLnBrk="1" hangingPunct="1">
              <a:buClr>
                <a:schemeClr val="accent1">
                  <a:lumMod val="50000"/>
                </a:schemeClr>
              </a:buClr>
              <a:defRPr/>
            </a:pPr>
            <a:endParaRPr lang="en-GB" altLang="en-US" dirty="0" smtClean="0">
              <a:latin typeface="Arial" charset="0"/>
              <a:cs typeface="Arial" charset="0"/>
            </a:endParaRPr>
          </a:p>
          <a:p>
            <a:pPr eaLnBrk="1" hangingPunct="1">
              <a:buClr>
                <a:schemeClr val="accent1">
                  <a:lumMod val="50000"/>
                </a:schemeClr>
              </a:buClr>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11560" y="976313"/>
            <a:ext cx="8229600" cy="939800"/>
          </a:xfrm>
        </p:spPr>
        <p:txBody>
          <a:bodyPr/>
          <a:lstStyle/>
          <a:p>
            <a:pPr eaLnBrk="1" hangingPunct="1"/>
            <a:r>
              <a:rPr lang="en-GB" altLang="en-US" sz="4000" dirty="0" smtClean="0">
                <a:latin typeface="+mn-lt"/>
                <a:cs typeface="Arial" charset="0"/>
              </a:rPr>
              <a:t>Prescribing NRT – </a:t>
            </a:r>
            <a:br>
              <a:rPr lang="en-GB" altLang="en-US" sz="4000" dirty="0" smtClean="0">
                <a:latin typeface="+mn-lt"/>
                <a:cs typeface="Arial" charset="0"/>
              </a:rPr>
            </a:br>
            <a:r>
              <a:rPr lang="en-GB" altLang="en-US" sz="4000" dirty="0" smtClean="0">
                <a:latin typeface="+mn-lt"/>
                <a:cs typeface="Arial" charset="0"/>
              </a:rPr>
              <a:t>side-effects</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1916113"/>
            <a:ext cx="8229600" cy="4133850"/>
          </a:xfrm>
        </p:spPr>
        <p:txBody>
          <a:bodyPr/>
          <a:lstStyle/>
          <a:p>
            <a:pPr eaLnBrk="1" hangingPunct="1">
              <a:buClr>
                <a:schemeClr val="accent1">
                  <a:lumMod val="50000"/>
                </a:schemeClr>
              </a:buClr>
              <a:defRPr/>
            </a:pPr>
            <a:r>
              <a:rPr lang="en-GB" altLang="en-US" sz="2400" dirty="0" smtClean="0">
                <a:cs typeface="Arial" charset="0"/>
              </a:rPr>
              <a:t>Patches</a:t>
            </a:r>
          </a:p>
          <a:p>
            <a:pPr lvl="1" eaLnBrk="1" hangingPunct="1">
              <a:buClr>
                <a:schemeClr val="accent1">
                  <a:lumMod val="50000"/>
                </a:schemeClr>
              </a:buClr>
              <a:defRPr/>
            </a:pPr>
            <a:r>
              <a:rPr lang="en-GB" altLang="en-US" sz="2400" dirty="0">
                <a:cs typeface="Arial" charset="0"/>
              </a:rPr>
              <a:t>L</a:t>
            </a:r>
            <a:r>
              <a:rPr lang="en-GB" altLang="en-US" sz="2400" dirty="0" smtClean="0">
                <a:cs typeface="Arial" charset="0"/>
              </a:rPr>
              <a:t>ocal skin rash</a:t>
            </a:r>
          </a:p>
          <a:p>
            <a:pPr lvl="1" eaLnBrk="1" hangingPunct="1">
              <a:buClr>
                <a:schemeClr val="accent1">
                  <a:lumMod val="50000"/>
                </a:schemeClr>
              </a:buClr>
              <a:defRPr/>
            </a:pPr>
            <a:r>
              <a:rPr lang="en-GB" altLang="en-US" sz="2400" dirty="0" smtClean="0">
                <a:cs typeface="Arial" charset="0"/>
              </a:rPr>
              <a:t>Insomnia (24 hour patch)</a:t>
            </a:r>
          </a:p>
          <a:p>
            <a:pPr eaLnBrk="1" hangingPunct="1">
              <a:buClr>
                <a:schemeClr val="accent1">
                  <a:lumMod val="50000"/>
                </a:schemeClr>
              </a:buClr>
              <a:defRPr/>
            </a:pPr>
            <a:r>
              <a:rPr lang="en-GB" altLang="en-US" sz="2400" dirty="0" smtClean="0">
                <a:cs typeface="Arial" charset="0"/>
              </a:rPr>
              <a:t>Gum / lozenges / inhalator</a:t>
            </a:r>
          </a:p>
          <a:p>
            <a:pPr lvl="1" eaLnBrk="1" hangingPunct="1">
              <a:buClr>
                <a:schemeClr val="accent1">
                  <a:lumMod val="50000"/>
                </a:schemeClr>
              </a:buClr>
              <a:defRPr/>
            </a:pPr>
            <a:r>
              <a:rPr lang="en-GB" altLang="en-US" sz="2400" dirty="0" smtClean="0">
                <a:cs typeface="Arial" charset="0"/>
              </a:rPr>
              <a:t>Sore throat / mouth</a:t>
            </a:r>
          </a:p>
          <a:p>
            <a:pPr lvl="1" eaLnBrk="1" hangingPunct="1">
              <a:buClr>
                <a:schemeClr val="accent1">
                  <a:lumMod val="50000"/>
                </a:schemeClr>
              </a:buClr>
              <a:defRPr/>
            </a:pPr>
            <a:r>
              <a:rPr lang="en-GB" altLang="en-US" sz="2400" dirty="0" smtClean="0">
                <a:cs typeface="Arial" charset="0"/>
              </a:rPr>
              <a:t>Indigestion</a:t>
            </a:r>
          </a:p>
          <a:p>
            <a:pPr eaLnBrk="1" hangingPunct="1">
              <a:buClr>
                <a:schemeClr val="accent1">
                  <a:lumMod val="50000"/>
                </a:schemeClr>
              </a:buClr>
              <a:defRPr/>
            </a:pPr>
            <a:r>
              <a:rPr lang="en-GB" altLang="en-US" sz="2400" dirty="0" smtClean="0">
                <a:cs typeface="Arial" charset="0"/>
              </a:rPr>
              <a:t>Nasal spray</a:t>
            </a:r>
          </a:p>
          <a:p>
            <a:pPr lvl="1" eaLnBrk="1" hangingPunct="1">
              <a:buClr>
                <a:schemeClr val="accent1">
                  <a:lumMod val="50000"/>
                </a:schemeClr>
              </a:buClr>
              <a:defRPr/>
            </a:pPr>
            <a:r>
              <a:rPr lang="en-GB" altLang="en-US" sz="2400" dirty="0" smtClean="0">
                <a:cs typeface="Arial" charset="0"/>
              </a:rPr>
              <a:t>Watery eyes</a:t>
            </a:r>
          </a:p>
          <a:p>
            <a:pPr lvl="1" eaLnBrk="1" hangingPunct="1">
              <a:buClr>
                <a:schemeClr val="accent1">
                  <a:lumMod val="50000"/>
                </a:schemeClr>
              </a:buClr>
              <a:defRPr/>
            </a:pPr>
            <a:r>
              <a:rPr lang="en-GB" altLang="en-US" sz="2400" dirty="0" smtClean="0">
                <a:cs typeface="Arial" charset="0"/>
              </a:rPr>
              <a:t>Nasal irritation</a:t>
            </a:r>
          </a:p>
          <a:p>
            <a:pPr eaLnBrk="1" hangingPunct="1">
              <a:buClr>
                <a:schemeClr val="accent1">
                  <a:lumMod val="50000"/>
                </a:schemeClr>
              </a:buClr>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61345" y="830263"/>
            <a:ext cx="8229600" cy="869950"/>
          </a:xfrm>
        </p:spPr>
        <p:txBody>
          <a:bodyPr/>
          <a:lstStyle/>
          <a:p>
            <a:pPr eaLnBrk="1" hangingPunct="1"/>
            <a:r>
              <a:rPr lang="en-GB" altLang="en-US" sz="4000" dirty="0" smtClean="0">
                <a:latin typeface="+mn-lt"/>
                <a:cs typeface="Arial" charset="0"/>
              </a:rPr>
              <a:t>Cautions with NRT</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1700213"/>
            <a:ext cx="8229600" cy="3917950"/>
          </a:xfrm>
        </p:spPr>
        <p:txBody>
          <a:bodyPr/>
          <a:lstStyle/>
          <a:p>
            <a:pPr eaLnBrk="1" hangingPunct="1">
              <a:buClr>
                <a:schemeClr val="accent1">
                  <a:lumMod val="50000"/>
                </a:schemeClr>
              </a:buClr>
              <a:defRPr/>
            </a:pPr>
            <a:r>
              <a:rPr lang="en-US" altLang="en-US" sz="2800" dirty="0" smtClean="0">
                <a:cs typeface="Arial" charset="0"/>
              </a:rPr>
              <a:t>NRT is less risky than smoking</a:t>
            </a:r>
          </a:p>
          <a:p>
            <a:pPr eaLnBrk="1" hangingPunct="1">
              <a:buClr>
                <a:schemeClr val="accent1">
                  <a:lumMod val="50000"/>
                </a:schemeClr>
              </a:buClr>
              <a:defRPr/>
            </a:pPr>
            <a:r>
              <a:rPr lang="en-US" altLang="en-US" sz="2800" dirty="0" smtClean="0">
                <a:cs typeface="Arial" charset="0"/>
              </a:rPr>
              <a:t>Care with acute cardiac events, but safe in chronic disease</a:t>
            </a:r>
          </a:p>
          <a:p>
            <a:pPr eaLnBrk="1" hangingPunct="1">
              <a:buClr>
                <a:schemeClr val="accent1">
                  <a:lumMod val="50000"/>
                </a:schemeClr>
              </a:buClr>
              <a:defRPr/>
            </a:pPr>
            <a:r>
              <a:rPr lang="en-US" altLang="en-US" sz="2800" dirty="0" smtClean="0">
                <a:cs typeface="Arial" charset="0"/>
              </a:rPr>
              <a:t>Watch blood sugars in diabetics</a:t>
            </a:r>
          </a:p>
          <a:p>
            <a:pPr eaLnBrk="1" hangingPunct="1">
              <a:buClr>
                <a:schemeClr val="accent1">
                  <a:lumMod val="50000"/>
                </a:schemeClr>
              </a:buClr>
              <a:defRPr/>
            </a:pPr>
            <a:r>
              <a:rPr lang="en-US" altLang="en-US" sz="2800" dirty="0" smtClean="0">
                <a:cs typeface="Arial" charset="0"/>
              </a:rPr>
              <a:t>Care with inhalator in COPD</a:t>
            </a:r>
          </a:p>
          <a:p>
            <a:pPr eaLnBrk="1" hangingPunct="1">
              <a:buClr>
                <a:schemeClr val="accent1">
                  <a:lumMod val="50000"/>
                </a:schemeClr>
              </a:buClr>
              <a:defRPr/>
            </a:pPr>
            <a:r>
              <a:rPr lang="en-US" altLang="en-US" sz="2800" dirty="0" smtClean="0">
                <a:cs typeface="Arial" charset="0"/>
              </a:rPr>
              <a:t>Caution in severe hepatic / renal impairment</a:t>
            </a:r>
          </a:p>
          <a:p>
            <a:pPr eaLnBrk="1" hangingPunct="1">
              <a:buClr>
                <a:schemeClr val="accent1">
                  <a:lumMod val="50000"/>
                </a:schemeClr>
              </a:buClr>
              <a:defRPr/>
            </a:pPr>
            <a:r>
              <a:rPr lang="en-US" altLang="en-US" sz="2800" dirty="0" smtClean="0">
                <a:cs typeface="Arial" charset="0"/>
              </a:rPr>
              <a:t>Short-acting products best in pregnancy if required</a:t>
            </a:r>
          </a:p>
          <a:p>
            <a:pPr eaLnBrk="1" hangingPunct="1">
              <a:buClr>
                <a:schemeClr val="accent1">
                  <a:lumMod val="50000"/>
                </a:schemeClr>
              </a:buClr>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65700" y="1052587"/>
            <a:ext cx="8229600" cy="792088"/>
          </a:xfrm>
        </p:spPr>
        <p:txBody>
          <a:bodyPr/>
          <a:lstStyle/>
          <a:p>
            <a:pPr eaLnBrk="1" hangingPunct="1"/>
            <a:r>
              <a:rPr lang="en-GB" altLang="en-US" sz="4000" dirty="0" smtClean="0">
                <a:latin typeface="+mn-lt"/>
                <a:cs typeface="Arial" charset="0"/>
              </a:rPr>
              <a:t>Bupropion</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1844675"/>
            <a:ext cx="8229600" cy="3484563"/>
          </a:xfrm>
        </p:spPr>
        <p:txBody>
          <a:bodyPr/>
          <a:lstStyle/>
          <a:p>
            <a:pPr eaLnBrk="1" hangingPunct="1">
              <a:buClr>
                <a:schemeClr val="accent1">
                  <a:lumMod val="50000"/>
                </a:schemeClr>
              </a:buClr>
              <a:defRPr/>
            </a:pPr>
            <a:r>
              <a:rPr lang="en-GB" altLang="en-US" sz="2800" dirty="0">
                <a:cs typeface="Arial" charset="0"/>
              </a:rPr>
              <a:t>Reduces urge to smoke and symptoms of nicotine withdrawal</a:t>
            </a:r>
          </a:p>
          <a:p>
            <a:pPr eaLnBrk="1" hangingPunct="1">
              <a:buClr>
                <a:schemeClr val="accent1">
                  <a:lumMod val="50000"/>
                </a:schemeClr>
              </a:buClr>
              <a:defRPr/>
            </a:pPr>
            <a:r>
              <a:rPr lang="en-GB" altLang="en-US" sz="2800" dirty="0">
                <a:cs typeface="Arial" charset="0"/>
              </a:rPr>
              <a:t>Use in those who are motivated to stop but </a:t>
            </a:r>
          </a:p>
          <a:p>
            <a:pPr lvl="1" eaLnBrk="1" hangingPunct="1">
              <a:buClr>
                <a:schemeClr val="accent1">
                  <a:lumMod val="50000"/>
                </a:schemeClr>
              </a:buClr>
              <a:defRPr/>
            </a:pPr>
            <a:r>
              <a:rPr lang="en-GB" altLang="en-US" dirty="0" smtClean="0">
                <a:cs typeface="Arial" charset="0"/>
              </a:rPr>
              <a:t>Can’t use NRT, or </a:t>
            </a:r>
          </a:p>
          <a:p>
            <a:pPr lvl="1" eaLnBrk="1" hangingPunct="1">
              <a:buClr>
                <a:schemeClr val="accent1">
                  <a:lumMod val="50000"/>
                </a:schemeClr>
              </a:buClr>
              <a:defRPr/>
            </a:pPr>
            <a:r>
              <a:rPr lang="en-GB" altLang="en-US" dirty="0">
                <a:cs typeface="Arial" charset="0"/>
              </a:rPr>
              <a:t>F</a:t>
            </a:r>
            <a:r>
              <a:rPr lang="en-GB" altLang="en-US" dirty="0" smtClean="0">
                <a:cs typeface="Arial" charset="0"/>
              </a:rPr>
              <a:t>ailed to stop using NRT</a:t>
            </a:r>
          </a:p>
          <a:p>
            <a:pPr eaLnBrk="1" hangingPunct="1">
              <a:buClr>
                <a:schemeClr val="accent1">
                  <a:lumMod val="50000"/>
                </a:schemeClr>
              </a:buClr>
              <a:defRPr/>
            </a:pPr>
            <a:r>
              <a:rPr lang="en-GB" altLang="en-US" sz="2800" dirty="0" smtClean="0">
                <a:cs typeface="Arial" charset="0"/>
              </a:rPr>
              <a:t>Similar efficacy to NRT – 19.1% cessation vs 10.6% with placebo</a:t>
            </a:r>
            <a:endParaRPr lang="en-US" altLang="en-US" sz="2800" dirty="0" smtClean="0">
              <a:cs typeface="Arial" charset="0"/>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476250"/>
            <a:ext cx="8229600" cy="941388"/>
          </a:xfrm>
        </p:spPr>
        <p:txBody>
          <a:bodyPr/>
          <a:lstStyle/>
          <a:p>
            <a:pPr eaLnBrk="1" hangingPunct="1"/>
            <a:r>
              <a:rPr lang="en-GB" altLang="en-US" sz="4000" dirty="0" smtClean="0">
                <a:latin typeface="+mn-lt"/>
                <a:cs typeface="Arial" charset="0"/>
              </a:rPr>
              <a:t>Bupropion: dosing </a:t>
            </a:r>
            <a:endParaRPr lang="en-US" altLang="en-US" sz="4000" dirty="0" smtClean="0">
              <a:latin typeface="+mn-lt"/>
              <a:cs typeface="Arial" charset="0"/>
            </a:endParaRPr>
          </a:p>
        </p:txBody>
      </p:sp>
      <p:sp>
        <p:nvSpPr>
          <p:cNvPr id="3" name="TextBox 2"/>
          <p:cNvSpPr txBox="1"/>
          <p:nvPr/>
        </p:nvSpPr>
        <p:spPr>
          <a:xfrm>
            <a:off x="3708400" y="1841500"/>
            <a:ext cx="5249863" cy="1200150"/>
          </a:xfrm>
          <a:prstGeom prst="rect">
            <a:avLst/>
          </a:prstGeom>
          <a:noFill/>
        </p:spPr>
        <p:txBody>
          <a:bodyPr>
            <a:spAutoFit/>
          </a:bodyPr>
          <a:lstStyle/>
          <a:p>
            <a:pPr>
              <a:defRPr/>
            </a:pPr>
            <a:r>
              <a:rPr lang="en-GB" sz="2400" dirty="0">
                <a:latin typeface="+mn-lt"/>
              </a:rPr>
              <a:t>Start bupropion</a:t>
            </a:r>
          </a:p>
          <a:p>
            <a:pPr marL="285750" indent="-285750">
              <a:buFontTx/>
              <a:buChar char="-"/>
              <a:defRPr/>
            </a:pPr>
            <a:r>
              <a:rPr lang="en-GB" sz="2400" dirty="0">
                <a:latin typeface="+mn-lt"/>
              </a:rPr>
              <a:t>150mg daily (days 1-6)</a:t>
            </a:r>
          </a:p>
          <a:p>
            <a:pPr marL="285750" indent="-285750">
              <a:buFontTx/>
              <a:buChar char="-"/>
              <a:defRPr/>
            </a:pPr>
            <a:r>
              <a:rPr lang="en-GB" sz="2400" dirty="0">
                <a:latin typeface="+mn-lt"/>
              </a:rPr>
              <a:t>150mg twice daily (day 7 onwards)</a:t>
            </a:r>
          </a:p>
        </p:txBody>
      </p:sp>
      <p:sp>
        <p:nvSpPr>
          <p:cNvPr id="60420" name="TextBox 5"/>
          <p:cNvSpPr txBox="1">
            <a:spLocks noChangeArrowheads="1"/>
          </p:cNvSpPr>
          <p:nvPr/>
        </p:nvSpPr>
        <p:spPr bwMode="auto">
          <a:xfrm>
            <a:off x="3832225" y="3773488"/>
            <a:ext cx="32527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Stop smoking</a:t>
            </a:r>
          </a:p>
          <a:p>
            <a:pPr eaLnBrk="1" hangingPunct="1">
              <a:spcBef>
                <a:spcPct val="0"/>
              </a:spcBef>
              <a:buFontTx/>
              <a:buNone/>
            </a:pPr>
            <a:r>
              <a:rPr lang="en-GB" altLang="en-US" sz="2400">
                <a:latin typeface="+mn-lt"/>
              </a:rPr>
              <a:t>Continue bupropion </a:t>
            </a:r>
          </a:p>
        </p:txBody>
      </p:sp>
      <p:sp>
        <p:nvSpPr>
          <p:cNvPr id="60421" name="TextBox 6"/>
          <p:cNvSpPr txBox="1">
            <a:spLocks noChangeArrowheads="1"/>
          </p:cNvSpPr>
          <p:nvPr/>
        </p:nvSpPr>
        <p:spPr bwMode="auto">
          <a:xfrm>
            <a:off x="684213" y="1787525"/>
            <a:ext cx="28797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dirty="0">
                <a:latin typeface="+mn-lt"/>
              </a:rPr>
              <a:t>1-2 weeks before stop date</a:t>
            </a:r>
          </a:p>
        </p:txBody>
      </p:sp>
      <p:sp>
        <p:nvSpPr>
          <p:cNvPr id="60422" name="TextBox 8"/>
          <p:cNvSpPr txBox="1">
            <a:spLocks noChangeArrowheads="1"/>
          </p:cNvSpPr>
          <p:nvPr/>
        </p:nvSpPr>
        <p:spPr bwMode="auto">
          <a:xfrm>
            <a:off x="696913" y="3775075"/>
            <a:ext cx="3024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Stop date</a:t>
            </a:r>
          </a:p>
        </p:txBody>
      </p:sp>
      <p:sp>
        <p:nvSpPr>
          <p:cNvPr id="60423" name="TextBox 9"/>
          <p:cNvSpPr txBox="1">
            <a:spLocks noChangeArrowheads="1"/>
          </p:cNvSpPr>
          <p:nvPr/>
        </p:nvSpPr>
        <p:spPr bwMode="auto">
          <a:xfrm>
            <a:off x="760413" y="5064125"/>
            <a:ext cx="23034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7-9 weeks </a:t>
            </a:r>
          </a:p>
        </p:txBody>
      </p:sp>
      <p:sp>
        <p:nvSpPr>
          <p:cNvPr id="60424" name="TextBox 10"/>
          <p:cNvSpPr txBox="1">
            <a:spLocks noChangeArrowheads="1"/>
          </p:cNvSpPr>
          <p:nvPr/>
        </p:nvSpPr>
        <p:spPr bwMode="auto">
          <a:xfrm>
            <a:off x="3881438" y="5064125"/>
            <a:ext cx="27193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Complete course</a:t>
            </a:r>
          </a:p>
        </p:txBody>
      </p:sp>
      <p:sp>
        <p:nvSpPr>
          <p:cNvPr id="60425" name="TextBox 11"/>
          <p:cNvSpPr txBox="1">
            <a:spLocks noChangeArrowheads="1"/>
          </p:cNvSpPr>
          <p:nvPr/>
        </p:nvSpPr>
        <p:spPr bwMode="auto">
          <a:xfrm>
            <a:off x="760413" y="5535613"/>
            <a:ext cx="60356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i="1">
                <a:latin typeface="+mn-lt"/>
              </a:rPr>
              <a:t>Max 150mg daily in elderly – see BNF</a:t>
            </a:r>
          </a:p>
        </p:txBody>
      </p:sp>
      <p:cxnSp>
        <p:nvCxnSpPr>
          <p:cNvPr id="5" name="Straight Arrow Connector 4"/>
          <p:cNvCxnSpPr/>
          <p:nvPr/>
        </p:nvCxnSpPr>
        <p:spPr>
          <a:xfrm>
            <a:off x="1698625" y="2619375"/>
            <a:ext cx="0" cy="989013"/>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1674813" y="4237038"/>
            <a:ext cx="0" cy="747712"/>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68313" y="692150"/>
            <a:ext cx="8229600" cy="1143000"/>
          </a:xfrm>
        </p:spPr>
        <p:txBody>
          <a:bodyPr/>
          <a:lstStyle/>
          <a:p>
            <a:pPr eaLnBrk="1" hangingPunct="1"/>
            <a:r>
              <a:rPr lang="en-GB" altLang="en-US" sz="4000" dirty="0" smtClean="0">
                <a:latin typeface="+mn-lt"/>
                <a:cs typeface="Arial" charset="0"/>
              </a:rPr>
              <a:t>Bupropion: </a:t>
            </a:r>
            <a:br>
              <a:rPr lang="en-GB" altLang="en-US" sz="4000" dirty="0" smtClean="0">
                <a:latin typeface="+mn-lt"/>
                <a:cs typeface="Arial" charset="0"/>
              </a:rPr>
            </a:br>
            <a:r>
              <a:rPr lang="en-GB" altLang="en-US" sz="4000" dirty="0" smtClean="0">
                <a:latin typeface="+mn-lt"/>
                <a:cs typeface="Arial" charset="0"/>
              </a:rPr>
              <a:t>cautions and side-effects</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2205038"/>
            <a:ext cx="8229600" cy="3629025"/>
          </a:xfrm>
        </p:spPr>
        <p:txBody>
          <a:bodyPr/>
          <a:lstStyle/>
          <a:p>
            <a:pPr eaLnBrk="1" hangingPunct="1">
              <a:buClr>
                <a:schemeClr val="accent1">
                  <a:lumMod val="50000"/>
                </a:schemeClr>
              </a:buClr>
              <a:defRPr/>
            </a:pPr>
            <a:r>
              <a:rPr lang="en-GB" altLang="en-US" sz="2800" dirty="0" smtClean="0">
                <a:cs typeface="Arial" charset="0"/>
              </a:rPr>
              <a:t>Generally safe</a:t>
            </a:r>
          </a:p>
          <a:p>
            <a:pPr eaLnBrk="1" hangingPunct="1">
              <a:buClr>
                <a:schemeClr val="accent1">
                  <a:lumMod val="50000"/>
                </a:schemeClr>
              </a:buClr>
              <a:defRPr/>
            </a:pPr>
            <a:r>
              <a:rPr lang="en-GB" altLang="en-US" sz="2800" dirty="0" smtClean="0">
                <a:cs typeface="Arial" charset="0"/>
              </a:rPr>
              <a:t>Risk of seizures less than 1 in 1,000 (contra-indicated in epilepsy)</a:t>
            </a:r>
          </a:p>
          <a:p>
            <a:pPr eaLnBrk="1" hangingPunct="1">
              <a:buClr>
                <a:schemeClr val="accent1">
                  <a:lumMod val="50000"/>
                </a:schemeClr>
              </a:buClr>
              <a:defRPr/>
            </a:pPr>
            <a:r>
              <a:rPr lang="en-GB" altLang="en-US" sz="2800" dirty="0" smtClean="0">
                <a:cs typeface="Arial" charset="0"/>
              </a:rPr>
              <a:t>Avoid in eating disorders, bipolar disorder, liver cirrhosis, pregnancy</a:t>
            </a:r>
          </a:p>
          <a:p>
            <a:pPr eaLnBrk="1" hangingPunct="1">
              <a:buClr>
                <a:schemeClr val="accent1">
                  <a:lumMod val="50000"/>
                </a:schemeClr>
              </a:buClr>
              <a:defRPr/>
            </a:pPr>
            <a:r>
              <a:rPr lang="en-GB" altLang="en-US" sz="2800" dirty="0" smtClean="0">
                <a:cs typeface="Arial" charset="0"/>
              </a:rPr>
              <a:t>Caution in those with low seizure threshold</a:t>
            </a:r>
          </a:p>
          <a:p>
            <a:pPr marL="0" indent="0" eaLnBrk="1" hangingPunct="1">
              <a:buClr>
                <a:schemeClr val="accent1">
                  <a:lumMod val="50000"/>
                </a:schemeClr>
              </a:buClr>
              <a:buFont typeface="Wingdings 2" pitchFamily="18" charset="2"/>
              <a:buNone/>
              <a:defRPr/>
            </a:pPr>
            <a:endParaRPr lang="en-GB" altLang="en-US" sz="2800" dirty="0" smtClean="0">
              <a:cs typeface="Arial" charset="0"/>
            </a:endParaRPr>
          </a:p>
          <a:p>
            <a:pPr eaLnBrk="1" hangingPunct="1">
              <a:buClr>
                <a:schemeClr val="accent1">
                  <a:lumMod val="50000"/>
                </a:schemeClr>
              </a:buClr>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539750" y="476250"/>
            <a:ext cx="8229600" cy="1143000"/>
          </a:xfrm>
        </p:spPr>
        <p:txBody>
          <a:bodyPr/>
          <a:lstStyle/>
          <a:p>
            <a:pPr eaLnBrk="1" hangingPunct="1"/>
            <a:r>
              <a:rPr lang="en-GB" altLang="en-US" sz="4000" dirty="0" err="1" smtClean="0">
                <a:latin typeface="+mn-lt"/>
                <a:cs typeface="Arial" charset="0"/>
              </a:rPr>
              <a:t>Varenicline</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1773238"/>
            <a:ext cx="8229600" cy="3557587"/>
          </a:xfrm>
        </p:spPr>
        <p:txBody>
          <a:bodyPr/>
          <a:lstStyle/>
          <a:p>
            <a:pPr eaLnBrk="1" hangingPunct="1">
              <a:buClr>
                <a:schemeClr val="accent1">
                  <a:lumMod val="50000"/>
                </a:schemeClr>
              </a:buClr>
              <a:defRPr/>
            </a:pPr>
            <a:r>
              <a:rPr lang="en-GB" altLang="en-US" sz="2800" dirty="0" smtClean="0">
                <a:cs typeface="Arial" charset="0"/>
              </a:rPr>
              <a:t>Relieves craving and withdrawal symptoms, reduces rewarding effect of smoking</a:t>
            </a:r>
          </a:p>
          <a:p>
            <a:pPr eaLnBrk="1" hangingPunct="1">
              <a:buClr>
                <a:schemeClr val="accent1">
                  <a:lumMod val="50000"/>
                </a:schemeClr>
              </a:buClr>
              <a:defRPr/>
            </a:pPr>
            <a:r>
              <a:rPr lang="en-GB" altLang="en-US" sz="2800" dirty="0" smtClean="0">
                <a:cs typeface="Arial" charset="0"/>
              </a:rPr>
              <a:t>More than doubles chances of quitting</a:t>
            </a:r>
          </a:p>
          <a:p>
            <a:pPr eaLnBrk="1" hangingPunct="1">
              <a:buClr>
                <a:schemeClr val="accent1">
                  <a:lumMod val="50000"/>
                </a:schemeClr>
              </a:buClr>
              <a:defRPr/>
            </a:pPr>
            <a:r>
              <a:rPr lang="en-GB" altLang="en-US" sz="2800" dirty="0" smtClean="0">
                <a:cs typeface="Arial" charset="0"/>
              </a:rPr>
              <a:t>More effective than bupropion, similar efficacy to combination NRT – 27.6% cessation vs 10.6% with placebo</a:t>
            </a:r>
          </a:p>
          <a:p>
            <a:pPr eaLnBrk="1" hangingPunct="1">
              <a:buClr>
                <a:schemeClr val="accent1">
                  <a:lumMod val="50000"/>
                </a:schemeClr>
              </a:buClr>
              <a:defRPr/>
            </a:pPr>
            <a:r>
              <a:rPr lang="en-GB" altLang="en-US" sz="2800" dirty="0" smtClean="0">
                <a:cs typeface="Arial" charset="0"/>
              </a:rPr>
              <a:t>Most effective monotherapy and few interactions</a:t>
            </a:r>
            <a:endParaRPr lang="en-US" altLang="en-US" sz="2800" dirty="0" smtClean="0">
              <a:cs typeface="Arial" charset="0"/>
            </a:endParaRP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95536" y="793751"/>
            <a:ext cx="8229600" cy="1143000"/>
          </a:xfrm>
        </p:spPr>
        <p:txBody>
          <a:bodyPr/>
          <a:lstStyle/>
          <a:p>
            <a:pPr eaLnBrk="1" hangingPunct="1"/>
            <a:r>
              <a:rPr lang="en-GB" altLang="en-US" sz="4000" dirty="0" err="1" smtClean="0">
                <a:latin typeface="+mn-lt"/>
                <a:cs typeface="Arial" charset="0"/>
              </a:rPr>
              <a:t>Varenicline</a:t>
            </a:r>
            <a:r>
              <a:rPr lang="en-GB" altLang="en-US" sz="4000" dirty="0" smtClean="0">
                <a:latin typeface="+mn-lt"/>
                <a:cs typeface="Arial" charset="0"/>
              </a:rPr>
              <a:t>: dosing </a:t>
            </a:r>
            <a:endParaRPr lang="en-US" altLang="en-US" sz="4000" dirty="0" smtClean="0">
              <a:latin typeface="+mn-lt"/>
              <a:cs typeface="Arial" charset="0"/>
            </a:endParaRPr>
          </a:p>
        </p:txBody>
      </p:sp>
      <p:sp>
        <p:nvSpPr>
          <p:cNvPr id="3" name="TextBox 2"/>
          <p:cNvSpPr txBox="1"/>
          <p:nvPr/>
        </p:nvSpPr>
        <p:spPr>
          <a:xfrm>
            <a:off x="3419475" y="2035175"/>
            <a:ext cx="5689600" cy="1570038"/>
          </a:xfrm>
          <a:prstGeom prst="rect">
            <a:avLst/>
          </a:prstGeom>
          <a:noFill/>
        </p:spPr>
        <p:txBody>
          <a:bodyPr>
            <a:spAutoFit/>
          </a:bodyPr>
          <a:lstStyle/>
          <a:p>
            <a:pPr>
              <a:defRPr/>
            </a:pPr>
            <a:r>
              <a:rPr lang="en-GB" sz="2400" dirty="0">
                <a:latin typeface="+mn-lt"/>
              </a:rPr>
              <a:t>Start varenicline</a:t>
            </a:r>
          </a:p>
          <a:p>
            <a:pPr marL="285750" indent="-285750">
              <a:buFontTx/>
              <a:buChar char="-"/>
              <a:defRPr/>
            </a:pPr>
            <a:r>
              <a:rPr lang="en-GB" sz="2400" dirty="0">
                <a:latin typeface="+mn-lt"/>
              </a:rPr>
              <a:t>500 micrograms daily (days 1-3)</a:t>
            </a:r>
          </a:p>
          <a:p>
            <a:pPr marL="285750" indent="-285750">
              <a:buFontTx/>
              <a:buChar char="-"/>
              <a:defRPr/>
            </a:pPr>
            <a:r>
              <a:rPr lang="en-GB" sz="2400" dirty="0">
                <a:latin typeface="+mn-lt"/>
              </a:rPr>
              <a:t>500 micrograms twice daily (days 4-7)</a:t>
            </a:r>
          </a:p>
          <a:p>
            <a:pPr marL="285750" indent="-285750">
              <a:buFontTx/>
              <a:buChar char="-"/>
              <a:defRPr/>
            </a:pPr>
            <a:r>
              <a:rPr lang="en-GB" sz="2400" dirty="0">
                <a:latin typeface="+mn-lt"/>
              </a:rPr>
              <a:t>1mg twice daily (day 8 onwards)</a:t>
            </a:r>
          </a:p>
        </p:txBody>
      </p:sp>
      <p:sp>
        <p:nvSpPr>
          <p:cNvPr id="63492" name="TextBox 5"/>
          <p:cNvSpPr txBox="1">
            <a:spLocks noChangeArrowheads="1"/>
          </p:cNvSpPr>
          <p:nvPr/>
        </p:nvSpPr>
        <p:spPr bwMode="auto">
          <a:xfrm>
            <a:off x="3492500" y="3924300"/>
            <a:ext cx="3251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Stop smoking</a:t>
            </a:r>
          </a:p>
          <a:p>
            <a:pPr eaLnBrk="1" hangingPunct="1">
              <a:spcBef>
                <a:spcPct val="0"/>
              </a:spcBef>
              <a:buFontTx/>
              <a:buNone/>
            </a:pPr>
            <a:r>
              <a:rPr lang="en-GB" altLang="en-US" sz="2400">
                <a:latin typeface="+mn-lt"/>
              </a:rPr>
              <a:t>Continue varenicline</a:t>
            </a:r>
          </a:p>
        </p:txBody>
      </p:sp>
      <p:sp>
        <p:nvSpPr>
          <p:cNvPr id="63493" name="TextBox 6"/>
          <p:cNvSpPr txBox="1">
            <a:spLocks noChangeArrowheads="1"/>
          </p:cNvSpPr>
          <p:nvPr/>
        </p:nvSpPr>
        <p:spPr bwMode="auto">
          <a:xfrm>
            <a:off x="539750" y="1989138"/>
            <a:ext cx="28797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dirty="0">
                <a:latin typeface="+mn-lt"/>
              </a:rPr>
              <a:t>1-2 weeks before stop date</a:t>
            </a:r>
          </a:p>
        </p:txBody>
      </p:sp>
      <p:sp>
        <p:nvSpPr>
          <p:cNvPr id="63494" name="TextBox 8"/>
          <p:cNvSpPr txBox="1">
            <a:spLocks noChangeArrowheads="1"/>
          </p:cNvSpPr>
          <p:nvPr/>
        </p:nvSpPr>
        <p:spPr bwMode="auto">
          <a:xfrm>
            <a:off x="539750" y="3957638"/>
            <a:ext cx="30241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Stop date</a:t>
            </a:r>
          </a:p>
        </p:txBody>
      </p:sp>
      <p:sp>
        <p:nvSpPr>
          <p:cNvPr id="63495" name="TextBox 9"/>
          <p:cNvSpPr txBox="1">
            <a:spLocks noChangeArrowheads="1"/>
          </p:cNvSpPr>
          <p:nvPr/>
        </p:nvSpPr>
        <p:spPr bwMode="auto">
          <a:xfrm>
            <a:off x="611188" y="5232400"/>
            <a:ext cx="23050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12 weeks </a:t>
            </a:r>
          </a:p>
        </p:txBody>
      </p:sp>
      <p:sp>
        <p:nvSpPr>
          <p:cNvPr id="63496" name="TextBox 10"/>
          <p:cNvSpPr txBox="1">
            <a:spLocks noChangeArrowheads="1"/>
          </p:cNvSpPr>
          <p:nvPr/>
        </p:nvSpPr>
        <p:spPr bwMode="auto">
          <a:xfrm>
            <a:off x="3563938" y="5180013"/>
            <a:ext cx="35829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a:latin typeface="+mn-lt"/>
              </a:rPr>
              <a:t>Complete course</a:t>
            </a:r>
          </a:p>
          <a:p>
            <a:pPr eaLnBrk="1" hangingPunct="1">
              <a:spcBef>
                <a:spcPct val="0"/>
              </a:spcBef>
              <a:buFontTx/>
              <a:buNone/>
            </a:pPr>
            <a:r>
              <a:rPr lang="en-GB" altLang="en-US" sz="2400">
                <a:latin typeface="+mn-lt"/>
              </a:rPr>
              <a:t>Consider tapering dose?</a:t>
            </a:r>
          </a:p>
        </p:txBody>
      </p:sp>
      <p:cxnSp>
        <p:nvCxnSpPr>
          <p:cNvPr id="5" name="Straight Arrow Connector 4"/>
          <p:cNvCxnSpPr/>
          <p:nvPr/>
        </p:nvCxnSpPr>
        <p:spPr>
          <a:xfrm>
            <a:off x="1547813" y="2820988"/>
            <a:ext cx="0" cy="989012"/>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1547813" y="4432300"/>
            <a:ext cx="0" cy="747713"/>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539750" y="765175"/>
            <a:ext cx="8229600" cy="1079500"/>
          </a:xfrm>
        </p:spPr>
        <p:txBody>
          <a:bodyPr/>
          <a:lstStyle/>
          <a:p>
            <a:pPr eaLnBrk="1" hangingPunct="1"/>
            <a:r>
              <a:rPr lang="en-GB" altLang="en-US" sz="4000" dirty="0" err="1" smtClean="0">
                <a:latin typeface="+mn-lt"/>
                <a:cs typeface="Arial" charset="0"/>
              </a:rPr>
              <a:t>Varenicline</a:t>
            </a:r>
            <a:r>
              <a:rPr lang="en-GB" altLang="en-US" sz="4000" dirty="0" smtClean="0">
                <a:latin typeface="+mn-lt"/>
                <a:cs typeface="Arial" charset="0"/>
              </a:rPr>
              <a:t>: </a:t>
            </a:r>
            <a:br>
              <a:rPr lang="en-GB" altLang="en-US" sz="4000" dirty="0" smtClean="0">
                <a:latin typeface="+mn-lt"/>
                <a:cs typeface="Arial" charset="0"/>
              </a:rPr>
            </a:br>
            <a:r>
              <a:rPr lang="en-GB" altLang="en-US" sz="4000" dirty="0" smtClean="0">
                <a:latin typeface="+mn-lt"/>
                <a:cs typeface="Arial" charset="0"/>
              </a:rPr>
              <a:t>cautions and side-effects</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395288" y="2060575"/>
            <a:ext cx="8229600" cy="3773488"/>
          </a:xfrm>
        </p:spPr>
        <p:txBody>
          <a:bodyPr/>
          <a:lstStyle/>
          <a:p>
            <a:pPr eaLnBrk="1" hangingPunct="1">
              <a:buClr>
                <a:schemeClr val="accent1">
                  <a:lumMod val="50000"/>
                </a:schemeClr>
              </a:buClr>
              <a:defRPr/>
            </a:pPr>
            <a:r>
              <a:rPr lang="en-GB" altLang="en-US" sz="2400" dirty="0" smtClean="0">
                <a:cs typeface="Arial" charset="0"/>
              </a:rPr>
              <a:t>Generally safe</a:t>
            </a:r>
          </a:p>
          <a:p>
            <a:pPr eaLnBrk="1" hangingPunct="1">
              <a:buClr>
                <a:schemeClr val="accent1">
                  <a:lumMod val="50000"/>
                </a:schemeClr>
              </a:buClr>
              <a:defRPr/>
            </a:pPr>
            <a:r>
              <a:rPr lang="en-GB" altLang="en-US" sz="2400" dirty="0" smtClean="0">
                <a:cs typeface="Arial" charset="0"/>
              </a:rPr>
              <a:t>Caution in mental illness, but association with suicidal ideation not proven</a:t>
            </a:r>
          </a:p>
          <a:p>
            <a:pPr eaLnBrk="1" hangingPunct="1">
              <a:buClr>
                <a:schemeClr val="accent1">
                  <a:lumMod val="50000"/>
                </a:schemeClr>
              </a:buClr>
              <a:defRPr/>
            </a:pPr>
            <a:r>
              <a:rPr lang="en-GB" altLang="en-US" sz="2400" dirty="0" smtClean="0">
                <a:cs typeface="Arial" charset="0"/>
              </a:rPr>
              <a:t>Main side-effect is nausea (30%)</a:t>
            </a:r>
          </a:p>
          <a:p>
            <a:pPr lvl="1" eaLnBrk="1" hangingPunct="1">
              <a:buClr>
                <a:schemeClr val="accent1">
                  <a:lumMod val="50000"/>
                </a:schemeClr>
              </a:buClr>
              <a:defRPr/>
            </a:pPr>
            <a:r>
              <a:rPr lang="en-GB" altLang="en-US" sz="2400" dirty="0" smtClean="0">
                <a:cs typeface="Arial" charset="0"/>
              </a:rPr>
              <a:t>Usually mild</a:t>
            </a:r>
          </a:p>
          <a:p>
            <a:pPr lvl="1" eaLnBrk="1" hangingPunct="1">
              <a:buClr>
                <a:schemeClr val="accent1">
                  <a:lumMod val="50000"/>
                </a:schemeClr>
              </a:buClr>
              <a:defRPr/>
            </a:pPr>
            <a:r>
              <a:rPr lang="en-GB" altLang="en-US" sz="2400" dirty="0" smtClean="0">
                <a:cs typeface="Arial" charset="0"/>
              </a:rPr>
              <a:t>Only 3% have to stop</a:t>
            </a:r>
          </a:p>
          <a:p>
            <a:pPr lvl="1" eaLnBrk="1" hangingPunct="1">
              <a:buClr>
                <a:schemeClr val="accent1">
                  <a:lumMod val="50000"/>
                </a:schemeClr>
              </a:buClr>
              <a:defRPr/>
            </a:pPr>
            <a:r>
              <a:rPr lang="en-GB" altLang="en-US" sz="2400" dirty="0" smtClean="0">
                <a:cs typeface="Arial" charset="0"/>
              </a:rPr>
              <a:t>Take with food</a:t>
            </a:r>
          </a:p>
          <a:p>
            <a:pPr eaLnBrk="1" hangingPunct="1">
              <a:buClr>
                <a:schemeClr val="accent1">
                  <a:lumMod val="50000"/>
                </a:schemeClr>
              </a:buClr>
              <a:defRPr/>
            </a:pPr>
            <a:r>
              <a:rPr lang="en-GB" altLang="en-US" sz="2400" dirty="0" smtClean="0">
                <a:cs typeface="Arial" charset="0"/>
              </a:rPr>
              <a:t>Reduce dose in renal impairment</a:t>
            </a:r>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468313" y="990600"/>
            <a:ext cx="8229600" cy="1143000"/>
          </a:xfrm>
        </p:spPr>
        <p:txBody>
          <a:bodyPr/>
          <a:lstStyle/>
          <a:p>
            <a:pPr eaLnBrk="1" hangingPunct="1"/>
            <a:r>
              <a:rPr lang="en-GB" altLang="en-US" sz="4000" dirty="0" smtClean="0">
                <a:latin typeface="+mn-lt"/>
                <a:cs typeface="Arial" charset="0"/>
              </a:rPr>
              <a:t>Choice of pharmacotherapy</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2133600"/>
            <a:ext cx="8229600" cy="2692400"/>
          </a:xfrm>
        </p:spPr>
        <p:txBody>
          <a:bodyPr/>
          <a:lstStyle/>
          <a:p>
            <a:pPr eaLnBrk="1" hangingPunct="1">
              <a:buClr>
                <a:schemeClr val="accent1">
                  <a:lumMod val="50000"/>
                </a:schemeClr>
              </a:buClr>
              <a:defRPr/>
            </a:pPr>
            <a:r>
              <a:rPr lang="en-GB" altLang="en-US" sz="2800" dirty="0" smtClean="0">
                <a:cs typeface="Arial" charset="0"/>
              </a:rPr>
              <a:t>All agents should be used with behavioural support</a:t>
            </a:r>
          </a:p>
          <a:p>
            <a:pPr eaLnBrk="1" hangingPunct="1">
              <a:buClr>
                <a:schemeClr val="accent1">
                  <a:lumMod val="50000"/>
                </a:schemeClr>
              </a:buClr>
              <a:defRPr/>
            </a:pPr>
            <a:r>
              <a:rPr lang="en-GB" altLang="en-US" sz="2800" dirty="0" smtClean="0">
                <a:cs typeface="Arial" charset="0"/>
              </a:rPr>
              <a:t>Varenicline and combination NRT most effective</a:t>
            </a:r>
          </a:p>
          <a:p>
            <a:pPr eaLnBrk="1" hangingPunct="1">
              <a:buClr>
                <a:schemeClr val="accent1">
                  <a:lumMod val="50000"/>
                </a:schemeClr>
              </a:buClr>
              <a:defRPr/>
            </a:pPr>
            <a:r>
              <a:rPr lang="en-GB" altLang="en-US" sz="2800" dirty="0" smtClean="0">
                <a:cs typeface="Arial" charset="0"/>
              </a:rPr>
              <a:t>Review cautions and ensure follow-up to assess side-effects</a:t>
            </a:r>
          </a:p>
          <a:p>
            <a:pPr eaLnBrk="1" hangingPunct="1">
              <a:buClr>
                <a:schemeClr val="accent1">
                  <a:lumMod val="50000"/>
                </a:schemeClr>
              </a:buClr>
              <a:defRPr/>
            </a:pPr>
            <a:endParaRPr lang="en-GB" altLang="en-US" sz="2400" dirty="0" smtClean="0">
              <a:latin typeface="Arial" charset="0"/>
              <a:cs typeface="Arial" charset="0"/>
            </a:endParaRPr>
          </a:p>
          <a:p>
            <a:pPr eaLnBrk="1" hangingPunct="1">
              <a:buClr>
                <a:schemeClr val="accent1">
                  <a:lumMod val="50000"/>
                </a:schemeClr>
              </a:buClr>
              <a:defRPr/>
            </a:pPr>
            <a:endParaRPr lang="en-US" altLang="en-US" sz="2400" dirty="0" smtClean="0">
              <a:latin typeface="Arial" charset="0"/>
              <a:cs typeface="Arial" charset="0"/>
            </a:endParaRP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251520" y="1101058"/>
            <a:ext cx="8229600" cy="863600"/>
          </a:xfrm>
        </p:spPr>
        <p:txBody>
          <a:bodyPr/>
          <a:lstStyle/>
          <a:p>
            <a:pPr eaLnBrk="1" hangingPunct="1"/>
            <a:r>
              <a:rPr lang="en-GB" altLang="en-US" sz="4000" dirty="0" smtClean="0">
                <a:latin typeface="+mn-lt"/>
                <a:cs typeface="Arial" charset="0"/>
              </a:rPr>
              <a:t>Summary</a:t>
            </a:r>
            <a:endParaRPr lang="en-US" altLang="en-US" sz="4000" dirty="0" smtClean="0">
              <a:latin typeface="+mn-lt"/>
              <a:cs typeface="Arial" charset="0"/>
            </a:endParaRPr>
          </a:p>
        </p:txBody>
      </p:sp>
      <p:sp>
        <p:nvSpPr>
          <p:cNvPr id="58371" name="Rectangle 3"/>
          <p:cNvSpPr>
            <a:spLocks noGrp="1" noChangeArrowheads="1"/>
          </p:cNvSpPr>
          <p:nvPr>
            <p:ph idx="1"/>
          </p:nvPr>
        </p:nvSpPr>
        <p:spPr>
          <a:xfrm>
            <a:off x="468313" y="1989138"/>
            <a:ext cx="8229600" cy="4752230"/>
          </a:xfrm>
        </p:spPr>
        <p:txBody>
          <a:bodyPr/>
          <a:lstStyle/>
          <a:p>
            <a:pPr eaLnBrk="1" hangingPunct="1">
              <a:buClr>
                <a:schemeClr val="accent1">
                  <a:lumMod val="50000"/>
                </a:schemeClr>
              </a:buClr>
              <a:defRPr/>
            </a:pPr>
            <a:r>
              <a:rPr lang="en-GB" altLang="en-US" sz="2800" dirty="0" smtClean="0">
                <a:cs typeface="Arial" charset="0"/>
              </a:rPr>
              <a:t>Most smokers want to stop smoking but need help to do so</a:t>
            </a:r>
            <a:endParaRPr lang="en-GB" altLang="en-US" sz="2800" b="1" dirty="0" smtClean="0">
              <a:cs typeface="Arial" charset="0"/>
            </a:endParaRPr>
          </a:p>
          <a:p>
            <a:pPr eaLnBrk="1" hangingPunct="1">
              <a:buClr>
                <a:schemeClr val="accent1">
                  <a:lumMod val="50000"/>
                </a:schemeClr>
              </a:buClr>
              <a:defRPr/>
            </a:pPr>
            <a:r>
              <a:rPr lang="en-GB" altLang="en-US" sz="2800" dirty="0" smtClean="0">
                <a:cs typeface="Arial" charset="0"/>
              </a:rPr>
              <a:t>All health professionals should </a:t>
            </a:r>
          </a:p>
          <a:p>
            <a:pPr lvl="1" eaLnBrk="1" hangingPunct="1">
              <a:spcAft>
                <a:spcPts val="600"/>
              </a:spcAft>
              <a:buClr>
                <a:schemeClr val="accent1">
                  <a:lumMod val="50000"/>
                </a:schemeClr>
              </a:buClr>
              <a:defRPr/>
            </a:pPr>
            <a:r>
              <a:rPr lang="en-GB" altLang="en-US" dirty="0">
                <a:solidFill>
                  <a:schemeClr val="hlink"/>
                </a:solidFill>
                <a:cs typeface="Arial" panose="020B0604020202020204" pitchFamily="34" charset="0"/>
              </a:rPr>
              <a:t>ASK:</a:t>
            </a:r>
            <a:r>
              <a:rPr lang="en-GB" altLang="en-US" dirty="0">
                <a:cs typeface="Arial" panose="020B0604020202020204" pitchFamily="34" charset="0"/>
              </a:rPr>
              <a:t> all patients if they smoke</a:t>
            </a:r>
          </a:p>
          <a:p>
            <a:pPr lvl="1" eaLnBrk="1" hangingPunct="1">
              <a:spcAft>
                <a:spcPts val="600"/>
              </a:spcAft>
              <a:buClr>
                <a:schemeClr val="accent1">
                  <a:lumMod val="50000"/>
                </a:schemeClr>
              </a:buClr>
              <a:defRPr/>
            </a:pPr>
            <a:r>
              <a:rPr lang="en-GB" altLang="en-US" dirty="0">
                <a:solidFill>
                  <a:schemeClr val="hlink"/>
                </a:solidFill>
                <a:cs typeface="Arial" panose="020B0604020202020204" pitchFamily="34" charset="0"/>
              </a:rPr>
              <a:t>ADVISE:</a:t>
            </a:r>
            <a:r>
              <a:rPr lang="en-GB" altLang="en-US" dirty="0">
                <a:cs typeface="Arial" panose="020B0604020202020204" pitchFamily="34" charset="0"/>
              </a:rPr>
              <a:t> the best way to stop</a:t>
            </a:r>
          </a:p>
          <a:p>
            <a:pPr lvl="1" eaLnBrk="1" hangingPunct="1">
              <a:spcAft>
                <a:spcPts val="600"/>
              </a:spcAft>
              <a:buClr>
                <a:schemeClr val="accent1">
                  <a:lumMod val="50000"/>
                </a:schemeClr>
              </a:buClr>
              <a:defRPr/>
            </a:pPr>
            <a:r>
              <a:rPr lang="en-GB" altLang="en-US" dirty="0">
                <a:solidFill>
                  <a:schemeClr val="hlink"/>
                </a:solidFill>
                <a:cs typeface="Arial" panose="020B0604020202020204" pitchFamily="34" charset="0"/>
              </a:rPr>
              <a:t>ACT:</a:t>
            </a:r>
            <a:r>
              <a:rPr lang="en-GB" altLang="en-US" dirty="0">
                <a:cs typeface="Arial" panose="020B0604020202020204" pitchFamily="34" charset="0"/>
              </a:rPr>
              <a:t> by providing referral to local stop smoking services and/or drug treatment</a:t>
            </a:r>
          </a:p>
          <a:p>
            <a:pPr eaLnBrk="1" hangingPunct="1">
              <a:buClr>
                <a:schemeClr val="accent1">
                  <a:lumMod val="50000"/>
                </a:schemeClr>
              </a:buClr>
              <a:defRPr/>
            </a:pPr>
            <a:r>
              <a:rPr lang="en-US" altLang="en-US" sz="2800" dirty="0" err="1" smtClean="0">
                <a:cs typeface="Arial" charset="0"/>
              </a:rPr>
              <a:t>Behavioural</a:t>
            </a:r>
            <a:r>
              <a:rPr lang="en-US" altLang="en-US" sz="2800" dirty="0" smtClean="0">
                <a:cs typeface="Arial" charset="0"/>
              </a:rPr>
              <a:t> support and pharmacotherapy can increase the chances of successful quitting</a:t>
            </a: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Content Placeholder 2"/>
          <p:cNvSpPr>
            <a:spLocks noGrp="1"/>
          </p:cNvSpPr>
          <p:nvPr>
            <p:ph idx="1"/>
          </p:nvPr>
        </p:nvSpPr>
        <p:spPr>
          <a:xfrm>
            <a:off x="467544" y="1572365"/>
            <a:ext cx="8229600" cy="2747207"/>
          </a:xfrm>
        </p:spPr>
        <p:txBody>
          <a:bodyPr/>
          <a:lstStyle/>
          <a:p>
            <a:pPr marL="0" indent="0">
              <a:buFont typeface="Arial" charset="0"/>
              <a:buNone/>
            </a:pPr>
            <a:r>
              <a:rPr lang="en-GB" altLang="en-US" sz="2800" dirty="0" smtClean="0">
                <a:cs typeface="Arial" charset="0"/>
              </a:rPr>
              <a:t>British Thoracic Society has developed this educational slide set for widespread use. The slide set can be used locally, and modified to suit the audience. Please include an acknowledgement of the source as:</a:t>
            </a:r>
          </a:p>
          <a:p>
            <a:pPr marL="0" indent="0">
              <a:buFont typeface="Arial" charset="0"/>
              <a:buNone/>
            </a:pPr>
            <a:r>
              <a:rPr lang="en-GB" altLang="en-US" sz="2800" dirty="0" smtClean="0">
                <a:cs typeface="Arial" charset="0"/>
              </a:rPr>
              <a:t>British Thoracic Society Tobacco Specialist Advisory Group, March 2016</a:t>
            </a:r>
          </a:p>
        </p:txBody>
      </p:sp>
      <p:sp>
        <p:nvSpPr>
          <p:cNvPr id="3" name="Content Placeholder 2"/>
          <p:cNvSpPr txBox="1">
            <a:spLocks/>
          </p:cNvSpPr>
          <p:nvPr/>
        </p:nvSpPr>
        <p:spPr bwMode="auto">
          <a:xfrm>
            <a:off x="683568" y="4365104"/>
            <a:ext cx="30963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sz="2000" dirty="0" smtClean="0">
                <a:latin typeface="Arial" charset="0"/>
                <a:cs typeface="Arial" charset="0"/>
              </a:rPr>
              <a:t>Acknowledgements:</a:t>
            </a:r>
          </a:p>
          <a:p>
            <a:pPr marL="993775" indent="-363538"/>
            <a:r>
              <a:rPr lang="en-GB" altLang="en-US" sz="2000" dirty="0" smtClean="0">
                <a:latin typeface="Arial" charset="0"/>
                <a:cs typeface="Arial" charset="0"/>
              </a:rPr>
              <a:t>John Hutchinson</a:t>
            </a:r>
          </a:p>
          <a:p>
            <a:pPr marL="993775" indent="-363538"/>
            <a:r>
              <a:rPr lang="en-GB" altLang="en-US" sz="2000" dirty="0" smtClean="0">
                <a:latin typeface="Arial" charset="0"/>
                <a:cs typeface="Arial" charset="0"/>
              </a:rPr>
              <a:t>Elin Roddy</a:t>
            </a:r>
          </a:p>
          <a:p>
            <a:pPr marL="993775" indent="-363538"/>
            <a:r>
              <a:rPr lang="en-GB" altLang="en-US" sz="2000" dirty="0" smtClean="0">
                <a:latin typeface="Arial" charset="0"/>
                <a:cs typeface="Arial" charset="0"/>
              </a:rPr>
              <a:t>David Ross</a:t>
            </a:r>
          </a:p>
          <a:p>
            <a:pPr marL="993775" indent="-363538"/>
            <a:r>
              <a:rPr lang="en-GB" altLang="en-US" sz="2000" dirty="0" smtClean="0">
                <a:latin typeface="Arial" charset="0"/>
                <a:cs typeface="Arial" charset="0"/>
              </a:rPr>
              <a:t>Sanjay Agrawal</a:t>
            </a:r>
          </a:p>
          <a:p>
            <a:pPr marL="993775" indent="-363538"/>
            <a:r>
              <a:rPr lang="en-GB" altLang="en-US" sz="2000" dirty="0" err="1" smtClean="0">
                <a:latin typeface="Arial" charset="0"/>
                <a:cs typeface="Arial" charset="0"/>
              </a:rPr>
              <a:t>Raana</a:t>
            </a:r>
            <a:r>
              <a:rPr lang="en-GB" altLang="en-US" sz="2000" dirty="0" smtClean="0">
                <a:latin typeface="Arial" charset="0"/>
                <a:cs typeface="Arial" charset="0"/>
              </a:rPr>
              <a:t> </a:t>
            </a:r>
            <a:r>
              <a:rPr lang="en-GB" altLang="en-US" sz="2000" dirty="0" err="1" smtClean="0">
                <a:latin typeface="Arial" charset="0"/>
                <a:cs typeface="Arial" charset="0"/>
              </a:rPr>
              <a:t>Haqqee</a:t>
            </a:r>
            <a:endParaRPr lang="en-GB" altLang="en-US" sz="2000" dirty="0" smtClean="0">
              <a:latin typeface="Arial" charset="0"/>
              <a:cs typeface="Arial" charset="0"/>
            </a:endParaRPr>
          </a:p>
        </p:txBody>
      </p:sp>
      <p:sp>
        <p:nvSpPr>
          <p:cNvPr id="5" name="Content Placeholder 2"/>
          <p:cNvSpPr txBox="1">
            <a:spLocks/>
          </p:cNvSpPr>
          <p:nvPr/>
        </p:nvSpPr>
        <p:spPr bwMode="auto">
          <a:xfrm>
            <a:off x="4788024" y="4319573"/>
            <a:ext cx="3096344" cy="2663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36575" indent="-268288"/>
            <a:endParaRPr lang="en-GB" altLang="en-US" sz="2000" dirty="0" smtClean="0">
              <a:latin typeface="Arial" charset="0"/>
              <a:cs typeface="Arial" charset="0"/>
            </a:endParaRPr>
          </a:p>
          <a:p>
            <a:pPr marL="536575" indent="-268288"/>
            <a:r>
              <a:rPr lang="en-GB" altLang="en-US" sz="2000" dirty="0" smtClean="0">
                <a:latin typeface="Arial" charset="0"/>
                <a:cs typeface="Arial" charset="0"/>
              </a:rPr>
              <a:t>Anna Lewis</a:t>
            </a:r>
          </a:p>
          <a:p>
            <a:pPr marL="536575" indent="-268288"/>
            <a:r>
              <a:rPr lang="en-GB" altLang="en-US" sz="2000" dirty="0" err="1" smtClean="0">
                <a:latin typeface="Arial" charset="0"/>
                <a:cs typeface="Arial" charset="0"/>
              </a:rPr>
              <a:t>Zaheer</a:t>
            </a:r>
            <a:r>
              <a:rPr lang="en-GB" altLang="en-US" sz="2000" dirty="0" smtClean="0">
                <a:latin typeface="Arial" charset="0"/>
                <a:cs typeface="Arial" charset="0"/>
              </a:rPr>
              <a:t> </a:t>
            </a:r>
            <a:r>
              <a:rPr lang="en-GB" altLang="en-US" sz="2000" dirty="0" err="1" smtClean="0">
                <a:latin typeface="Arial" charset="0"/>
                <a:cs typeface="Arial" charset="0"/>
              </a:rPr>
              <a:t>Mangera</a:t>
            </a:r>
            <a:endParaRPr lang="en-GB" altLang="en-US" sz="2000" dirty="0" smtClean="0">
              <a:latin typeface="Arial" charset="0"/>
              <a:cs typeface="Arial" charset="0"/>
            </a:endParaRPr>
          </a:p>
          <a:p>
            <a:pPr marL="536575" indent="-268288"/>
            <a:r>
              <a:rPr lang="en-GB" altLang="en-US" sz="2000" dirty="0" err="1" smtClean="0">
                <a:latin typeface="Arial" charset="0"/>
                <a:cs typeface="Arial" charset="0"/>
              </a:rPr>
              <a:t>Helmy</a:t>
            </a:r>
            <a:r>
              <a:rPr lang="en-GB" altLang="en-US" sz="2000" dirty="0" smtClean="0">
                <a:latin typeface="Arial" charset="0"/>
                <a:cs typeface="Arial" charset="0"/>
              </a:rPr>
              <a:t> </a:t>
            </a:r>
            <a:r>
              <a:rPr lang="en-GB" altLang="en-US" sz="2000" dirty="0" err="1" smtClean="0">
                <a:latin typeface="Arial" charset="0"/>
                <a:cs typeface="Arial" charset="0"/>
              </a:rPr>
              <a:t>Haja</a:t>
            </a:r>
            <a:r>
              <a:rPr lang="en-GB" altLang="en-US" sz="2000" dirty="0" smtClean="0">
                <a:latin typeface="Arial" charset="0"/>
                <a:cs typeface="Arial" charset="0"/>
              </a:rPr>
              <a:t> </a:t>
            </a:r>
            <a:r>
              <a:rPr lang="en-GB" altLang="en-US" sz="2000" dirty="0" err="1" smtClean="0">
                <a:latin typeface="Arial" charset="0"/>
                <a:cs typeface="Arial" charset="0"/>
              </a:rPr>
              <a:t>Mydin</a:t>
            </a:r>
            <a:endParaRPr lang="en-GB" altLang="en-US" sz="2000" dirty="0" smtClean="0">
              <a:latin typeface="Arial" charset="0"/>
              <a:cs typeface="Arial" charset="0"/>
            </a:endParaRPr>
          </a:p>
          <a:p>
            <a:pPr marL="536575" indent="-268288"/>
            <a:r>
              <a:rPr lang="en-GB" altLang="en-US" sz="2000" dirty="0" smtClean="0">
                <a:latin typeface="Arial" charset="0"/>
                <a:cs typeface="Arial" charset="0"/>
              </a:rPr>
              <a:t>Wendy Preston</a:t>
            </a:r>
          </a:p>
          <a:p>
            <a:pPr marL="536575" indent="-268288"/>
            <a:r>
              <a:rPr lang="en-GB" altLang="en-US" sz="2000" dirty="0" smtClean="0">
                <a:latin typeface="Arial" charset="0"/>
                <a:cs typeface="Arial" charset="0"/>
              </a:rPr>
              <a:t>Rosie </a:t>
            </a:r>
            <a:r>
              <a:rPr lang="en-GB" altLang="en-US" sz="2000" dirty="0" err="1" smtClean="0">
                <a:latin typeface="Arial" charset="0"/>
                <a:cs typeface="Arial" charset="0"/>
              </a:rPr>
              <a:t>Hassett</a:t>
            </a:r>
            <a:endParaRPr lang="en-GB" altLang="en-US" sz="2000" dirty="0" smtClean="0">
              <a:latin typeface="Arial" charset="0"/>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2171</TotalTime>
  <Words>11548</Words>
  <Application>Microsoft Office PowerPoint</Application>
  <PresentationFormat>On-screen Show (4:3)</PresentationFormat>
  <Paragraphs>1089</Paragraphs>
  <Slides>62</Slides>
  <Notes>62</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1</vt:i4>
      </vt:variant>
      <vt:variant>
        <vt:lpstr>Slide Titles</vt:lpstr>
      </vt:variant>
      <vt:variant>
        <vt:i4>62</vt:i4>
      </vt:variant>
    </vt:vector>
  </HeadingPairs>
  <TitlesOfParts>
    <vt:vector size="72" baseType="lpstr">
      <vt:lpstr>Arial</vt:lpstr>
      <vt:lpstr>Calibri</vt:lpstr>
      <vt:lpstr>Calibri Light</vt:lpstr>
      <vt:lpstr>Wingdings</vt:lpstr>
      <vt:lpstr>Wingdings 2</vt:lpstr>
      <vt:lpstr>Wingdings 3</vt:lpstr>
      <vt:lpstr>Office Theme</vt:lpstr>
      <vt:lpstr>1_Custom Design</vt:lpstr>
      <vt:lpstr>Custom Design</vt:lpstr>
      <vt:lpstr>Microsoft Excel Chart</vt:lpstr>
      <vt:lpstr> British Thoracic Society  Tobacco Specialist Advisory Group December 2014  (updated March 2016) </vt:lpstr>
      <vt:lpstr>Objectives</vt:lpstr>
      <vt:lpstr>Key points</vt:lpstr>
      <vt:lpstr>Overview</vt:lpstr>
      <vt:lpstr>Knowledge</vt:lpstr>
      <vt:lpstr>Effects of smoking on health</vt:lpstr>
      <vt:lpstr>PowerPoint Presentation</vt:lpstr>
      <vt:lpstr>Effects of smoking on health</vt:lpstr>
      <vt:lpstr>Effects of smoking on health</vt:lpstr>
      <vt:lpstr>Benefits of stopping smoking</vt:lpstr>
      <vt:lpstr>PowerPoint Presentation</vt:lpstr>
      <vt:lpstr>Benefits of stopping smoking</vt:lpstr>
      <vt:lpstr>PowerPoint Presentation</vt:lpstr>
      <vt:lpstr>Benefits of stopping smoking</vt:lpstr>
      <vt:lpstr>Why is quitting difficult? Nicotine</vt:lpstr>
      <vt:lpstr>Components of a cigarette</vt:lpstr>
      <vt:lpstr>Why do we need to help  smokers quit?</vt:lpstr>
      <vt:lpstr>How to help smokers quit</vt:lpstr>
      <vt:lpstr>The role of the  healthcare professional</vt:lpstr>
      <vt:lpstr>Effectiveness of  smoking cessation</vt:lpstr>
      <vt:lpstr>Harm reduction</vt:lpstr>
      <vt:lpstr>E-cigarettes</vt:lpstr>
      <vt:lpstr>E-cigarettes: the two sides  of the argument</vt:lpstr>
      <vt:lpstr>E-cigarettes – where do they fit in?</vt:lpstr>
      <vt:lpstr>Skills</vt:lpstr>
      <vt:lpstr>What we should be doing –  Very Brief Advice</vt:lpstr>
      <vt:lpstr>1. ASK smoking status</vt:lpstr>
      <vt:lpstr>2. ADVISE – on best way to quit</vt:lpstr>
      <vt:lpstr>3.  ACT – by providing support</vt:lpstr>
      <vt:lpstr>Understanding  smoking behaviour</vt:lpstr>
      <vt:lpstr>‘Common sense’ behavioural support</vt:lpstr>
      <vt:lpstr>Attitudes</vt:lpstr>
      <vt:lpstr>Summary</vt:lpstr>
      <vt:lpstr>Action Plan</vt:lpstr>
      <vt:lpstr>Useful sources of information</vt:lpstr>
      <vt:lpstr>Useful sources of information</vt:lpstr>
      <vt:lpstr>Additional slides  Specialty specific health effects Additional competencies for prescribers  </vt:lpstr>
      <vt:lpstr>Effect of smoking on health - Cardiovascular</vt:lpstr>
      <vt:lpstr>Effect of smoking on health –  Gastrointestinal</vt:lpstr>
      <vt:lpstr>Effect of smoking on health –  Oncology</vt:lpstr>
      <vt:lpstr>Effect of smoking on health - Rheumatology</vt:lpstr>
      <vt:lpstr>Effect of smoking on health –  Diabetes</vt:lpstr>
      <vt:lpstr>Effect of smoking on health –  Paediatrics</vt:lpstr>
      <vt:lpstr>Effect of smoking on health – Obstetrics and Gynaecology</vt:lpstr>
      <vt:lpstr>Effect of smoking on health –  Psychiatry</vt:lpstr>
      <vt:lpstr>Effect of smoking on health –  Surgery</vt:lpstr>
      <vt:lpstr>Additional skills for  prescribers</vt:lpstr>
      <vt:lpstr>Nicotine replacement therapy  (NRT)</vt:lpstr>
      <vt:lpstr>Types of NRT</vt:lpstr>
      <vt:lpstr>Prescribing NRT</vt:lpstr>
      <vt:lpstr>Prescribing NRT –  stop now or cut down?</vt:lpstr>
      <vt:lpstr>Prescribing NRT –  side-effects</vt:lpstr>
      <vt:lpstr>Cautions with NRT</vt:lpstr>
      <vt:lpstr>Bupropion</vt:lpstr>
      <vt:lpstr>Bupropion: dosing </vt:lpstr>
      <vt:lpstr>Bupropion:  cautions and side-effects</vt:lpstr>
      <vt:lpstr>Varenicline</vt:lpstr>
      <vt:lpstr>Varenicline: dosing </vt:lpstr>
      <vt:lpstr>Varenicline:  cautions and side-effects</vt:lpstr>
      <vt:lpstr>Choice of pharmacotherapy</vt:lpstr>
      <vt:lpstr>Summary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Sally</dc:creator>
  <cp:lastModifiedBy>Stacy Brown</cp:lastModifiedBy>
  <cp:revision>150</cp:revision>
  <cp:lastPrinted>2014-11-11T13:42:29Z</cp:lastPrinted>
  <dcterms:created xsi:type="dcterms:W3CDTF">2011-03-03T15:49:24Z</dcterms:created>
  <dcterms:modified xsi:type="dcterms:W3CDTF">2018-10-11T10:36:25Z</dcterms:modified>
</cp:coreProperties>
</file>