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18.xml" ContentType="application/vnd.openxmlformats-officedocument.presentationml.notesSlide+xml"/>
  <Override PartName="/ppt/charts/chart2.xml" ContentType="application/vnd.openxmlformats-officedocument.drawingml.chart+xml"/>
  <Override PartName="/ppt/theme/themeOverride2.xml" ContentType="application/vnd.openxmlformats-officedocument.themeOverr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charts/chart3.xml" ContentType="application/vnd.openxmlformats-officedocument.drawingml.chart+xml"/>
  <Override PartName="/ppt/theme/themeOverride3.xml" ContentType="application/vnd.openxmlformats-officedocument.themeOverr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2" r:id="rId2"/>
    <p:sldMasterId id="2147483665" r:id="rId3"/>
  </p:sldMasterIdLst>
  <p:notesMasterIdLst>
    <p:notesMasterId r:id="rId78"/>
  </p:notesMasterIdLst>
  <p:sldIdLst>
    <p:sldId id="257" r:id="rId4"/>
    <p:sldId id="260" r:id="rId5"/>
    <p:sldId id="261" r:id="rId6"/>
    <p:sldId id="262" r:id="rId7"/>
    <p:sldId id="263" r:id="rId8"/>
    <p:sldId id="264" r:id="rId9"/>
    <p:sldId id="265" r:id="rId10"/>
    <p:sldId id="266" r:id="rId11"/>
    <p:sldId id="267" r:id="rId12"/>
    <p:sldId id="268"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 id="300" r:id="rId44"/>
    <p:sldId id="301" r:id="rId45"/>
    <p:sldId id="302" r:id="rId46"/>
    <p:sldId id="303" r:id="rId47"/>
    <p:sldId id="304" r:id="rId48"/>
    <p:sldId id="305" r:id="rId49"/>
    <p:sldId id="306" r:id="rId50"/>
    <p:sldId id="307" r:id="rId51"/>
    <p:sldId id="308" r:id="rId52"/>
    <p:sldId id="309" r:id="rId53"/>
    <p:sldId id="310" r:id="rId54"/>
    <p:sldId id="311" r:id="rId55"/>
    <p:sldId id="312" r:id="rId56"/>
    <p:sldId id="313" r:id="rId57"/>
    <p:sldId id="314" r:id="rId58"/>
    <p:sldId id="315" r:id="rId59"/>
    <p:sldId id="316" r:id="rId60"/>
    <p:sldId id="317" r:id="rId61"/>
    <p:sldId id="318" r:id="rId62"/>
    <p:sldId id="319" r:id="rId63"/>
    <p:sldId id="320" r:id="rId64"/>
    <p:sldId id="321" r:id="rId65"/>
    <p:sldId id="322" r:id="rId66"/>
    <p:sldId id="323" r:id="rId67"/>
    <p:sldId id="324" r:id="rId68"/>
    <p:sldId id="326" r:id="rId69"/>
    <p:sldId id="327" r:id="rId70"/>
    <p:sldId id="325" r:id="rId71"/>
    <p:sldId id="328" r:id="rId72"/>
    <p:sldId id="329" r:id="rId73"/>
    <p:sldId id="330" r:id="rId74"/>
    <p:sldId id="331" r:id="rId75"/>
    <p:sldId id="332" r:id="rId76"/>
    <p:sldId id="259" r:id="rId7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72" autoAdjust="0"/>
    <p:restoredTop sz="94660"/>
  </p:normalViewPr>
  <p:slideViewPr>
    <p:cSldViewPr snapToGrid="0">
      <p:cViewPr varScale="1">
        <p:scale>
          <a:sx n="83" d="100"/>
          <a:sy n="83" d="100"/>
        </p:scale>
        <p:origin x="71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slide" Target="slides/slide73.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presProps" Target="presProps.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Worksheet.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1.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194547730144843"/>
          <c:y val="5.3469062827071284E-2"/>
          <c:w val="0.68603127734033242"/>
          <c:h val="0.7579288650835192"/>
        </c:manualLayout>
      </c:layout>
      <c:lineChart>
        <c:grouping val="standard"/>
        <c:varyColors val="0"/>
        <c:ser>
          <c:idx val="0"/>
          <c:order val="0"/>
          <c:tx>
            <c:strRef>
              <c:f>Sheet1!$B$1</c:f>
              <c:strCache>
                <c:ptCount val="1"/>
                <c:pt idx="0">
                  <c:v>E-cigs</c:v>
                </c:pt>
              </c:strCache>
            </c:strRef>
          </c:tx>
          <c:spPr>
            <a:ln w="28554">
              <a:solidFill>
                <a:srgbClr val="008000"/>
              </a:solidFill>
            </a:ln>
          </c:spPr>
          <c:marker>
            <c:symbol val="none"/>
          </c:marker>
          <c:cat>
            <c:numRef>
              <c:f>Sheet1!$A$2:$A$44</c:f>
              <c:numCache>
                <c:formatCode>General</c:formatCode>
                <c:ptCount val="9"/>
                <c:pt idx="0">
                  <c:v>2011</c:v>
                </c:pt>
                <c:pt idx="1">
                  <c:v>2012</c:v>
                </c:pt>
                <c:pt idx="2">
                  <c:v>2013</c:v>
                </c:pt>
                <c:pt idx="3">
                  <c:v>2014</c:v>
                </c:pt>
                <c:pt idx="4">
                  <c:v>2015</c:v>
                </c:pt>
                <c:pt idx="5">
                  <c:v>2016</c:v>
                </c:pt>
                <c:pt idx="6">
                  <c:v>2017</c:v>
                </c:pt>
                <c:pt idx="7">
                  <c:v>2018</c:v>
                </c:pt>
                <c:pt idx="8">
                  <c:v>2019</c:v>
                </c:pt>
              </c:numCache>
            </c:numRef>
          </c:cat>
          <c:val>
            <c:numRef>
              <c:f>Sheet1!$B$2:$B$44</c:f>
              <c:numCache>
                <c:formatCode>General</c:formatCode>
                <c:ptCount val="9"/>
                <c:pt idx="0">
                  <c:v>2.9666666666666663</c:v>
                </c:pt>
                <c:pt idx="1">
                  <c:v>10.050000000000001</c:v>
                </c:pt>
                <c:pt idx="2">
                  <c:v>26.625</c:v>
                </c:pt>
                <c:pt idx="3">
                  <c:v>35</c:v>
                </c:pt>
                <c:pt idx="4">
                  <c:v>41.475000000000001</c:v>
                </c:pt>
                <c:pt idx="5">
                  <c:v>47.875</c:v>
                </c:pt>
                <c:pt idx="6">
                  <c:v>36.85</c:v>
                </c:pt>
                <c:pt idx="7">
                  <c:v>36.025000000000006</c:v>
                </c:pt>
                <c:pt idx="8">
                  <c:v>29.7</c:v>
                </c:pt>
              </c:numCache>
            </c:numRef>
          </c:val>
          <c:smooth val="0"/>
          <c:extLst>
            <c:ext xmlns:c16="http://schemas.microsoft.com/office/drawing/2014/chart" uri="{C3380CC4-5D6E-409C-BE32-E72D297353CC}">
              <c16:uniqueId val="{00000000-A484-4569-BA74-FF5997E08248}"/>
            </c:ext>
          </c:extLst>
        </c:ser>
        <c:ser>
          <c:idx val="1"/>
          <c:order val="1"/>
          <c:tx>
            <c:strRef>
              <c:f>Sheet1!$C$1</c:f>
              <c:strCache>
                <c:ptCount val="1"/>
                <c:pt idx="0">
                  <c:v>NRT</c:v>
                </c:pt>
              </c:strCache>
            </c:strRef>
          </c:tx>
          <c:spPr>
            <a:ln w="28554"/>
          </c:spPr>
          <c:marker>
            <c:symbol val="none"/>
          </c:marker>
          <c:cat>
            <c:numRef>
              <c:f>Sheet1!$A$2:$A$44</c:f>
              <c:numCache>
                <c:formatCode>General</c:formatCode>
                <c:ptCount val="9"/>
                <c:pt idx="0">
                  <c:v>2011</c:v>
                </c:pt>
                <c:pt idx="1">
                  <c:v>2012</c:v>
                </c:pt>
                <c:pt idx="2">
                  <c:v>2013</c:v>
                </c:pt>
                <c:pt idx="3">
                  <c:v>2014</c:v>
                </c:pt>
                <c:pt idx="4">
                  <c:v>2015</c:v>
                </c:pt>
                <c:pt idx="5">
                  <c:v>2016</c:v>
                </c:pt>
                <c:pt idx="6">
                  <c:v>2017</c:v>
                </c:pt>
                <c:pt idx="7">
                  <c:v>2018</c:v>
                </c:pt>
                <c:pt idx="8">
                  <c:v>2019</c:v>
                </c:pt>
              </c:numCache>
            </c:numRef>
          </c:cat>
          <c:val>
            <c:numRef>
              <c:f>Sheet1!$C$2:$C$44</c:f>
              <c:numCache>
                <c:formatCode>General</c:formatCode>
                <c:ptCount val="9"/>
                <c:pt idx="0">
                  <c:v>25.933333333333337</c:v>
                </c:pt>
                <c:pt idx="1">
                  <c:v>15.875</c:v>
                </c:pt>
                <c:pt idx="2">
                  <c:v>18.649999999999999</c:v>
                </c:pt>
                <c:pt idx="3">
                  <c:v>13.600000000000001</c:v>
                </c:pt>
                <c:pt idx="4">
                  <c:v>11.1</c:v>
                </c:pt>
                <c:pt idx="5">
                  <c:v>9.3249999999999993</c:v>
                </c:pt>
                <c:pt idx="6">
                  <c:v>14.100000000000001</c:v>
                </c:pt>
                <c:pt idx="7">
                  <c:v>8.6749999999999989</c:v>
                </c:pt>
                <c:pt idx="8">
                  <c:v>16.433333333333334</c:v>
                </c:pt>
              </c:numCache>
            </c:numRef>
          </c:val>
          <c:smooth val="0"/>
          <c:extLst>
            <c:ext xmlns:c16="http://schemas.microsoft.com/office/drawing/2014/chart" uri="{C3380CC4-5D6E-409C-BE32-E72D297353CC}">
              <c16:uniqueId val="{00000001-A484-4569-BA74-FF5997E08248}"/>
            </c:ext>
          </c:extLst>
        </c:ser>
        <c:dLbls>
          <c:showLegendKey val="0"/>
          <c:showVal val="0"/>
          <c:showCatName val="0"/>
          <c:showSerName val="0"/>
          <c:showPercent val="0"/>
          <c:showBubbleSize val="0"/>
        </c:dLbls>
        <c:smooth val="0"/>
        <c:axId val="117888416"/>
        <c:axId val="1"/>
      </c:lineChart>
      <c:catAx>
        <c:axId val="117888416"/>
        <c:scaling>
          <c:orientation val="minMax"/>
        </c:scaling>
        <c:delete val="0"/>
        <c:axPos val="b"/>
        <c:numFmt formatCode="General" sourceLinked="0"/>
        <c:majorTickMark val="out"/>
        <c:minorTickMark val="none"/>
        <c:tickLblPos val="nextTo"/>
        <c:txPr>
          <a:bodyPr/>
          <a:lstStyle/>
          <a:p>
            <a:pPr>
              <a:defRPr sz="1399"/>
            </a:pPr>
            <a:endParaRPr lang="en-US"/>
          </a:p>
        </c:txPr>
        <c:crossAx val="1"/>
        <c:crosses val="autoZero"/>
        <c:auto val="1"/>
        <c:lblAlgn val="ctr"/>
        <c:lblOffset val="100"/>
        <c:noMultiLvlLbl val="0"/>
      </c:catAx>
      <c:valAx>
        <c:axId val="1"/>
        <c:scaling>
          <c:orientation val="minMax"/>
          <c:max val="70"/>
        </c:scaling>
        <c:delete val="0"/>
        <c:axPos val="l"/>
        <c:title>
          <c:tx>
            <c:rich>
              <a:bodyPr/>
              <a:lstStyle/>
              <a:p>
                <a:pPr>
                  <a:defRPr sz="1595" b="1" i="0" u="none" strike="noStrike" baseline="0">
                    <a:solidFill>
                      <a:srgbClr val="000000"/>
                    </a:solidFill>
                    <a:latin typeface="Calibri"/>
                    <a:ea typeface="Calibri"/>
                    <a:cs typeface="Calibri"/>
                  </a:defRPr>
                </a:pPr>
                <a:r>
                  <a:rPr lang="en-GB"/>
                  <a:t>% of ex-smokers </a:t>
                </a:r>
              </a:p>
            </c:rich>
          </c:tx>
          <c:layout>
            <c:manualLayout>
              <c:xMode val="edge"/>
              <c:yMode val="edge"/>
              <c:x val="1.543212290337297E-2"/>
              <c:y val="0.24642169728783903"/>
            </c:manualLayout>
          </c:layout>
          <c:overlay val="0"/>
        </c:title>
        <c:numFmt formatCode="General" sourceLinked="1"/>
        <c:majorTickMark val="out"/>
        <c:minorTickMark val="none"/>
        <c:tickLblPos val="nextTo"/>
        <c:crossAx val="117888416"/>
        <c:crosses val="autoZero"/>
        <c:crossBetween val="between"/>
      </c:valAx>
      <c:spPr>
        <a:noFill/>
        <a:ln w="25398">
          <a:noFill/>
        </a:ln>
      </c:spPr>
    </c:plotArea>
    <c:legend>
      <c:legendPos val="r"/>
      <c:overlay val="0"/>
    </c:legend>
    <c:plotVisOnly val="1"/>
    <c:dispBlanksAs val="gap"/>
    <c:showDLblsOverMax val="0"/>
  </c:chart>
  <c:spPr>
    <a:solidFill>
      <a:schemeClr val="bg1"/>
    </a:solidFill>
  </c:spPr>
  <c:txPr>
    <a:bodyPr/>
    <a:lstStyle/>
    <a:p>
      <a:pPr>
        <a:defRPr sz="1799"/>
      </a:pPr>
      <a:endParaRPr lang="en-US"/>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2552623502088686"/>
          <c:y val="5.0524978040429727E-2"/>
          <c:w val="0.68603127734033242"/>
          <c:h val="0.7579288650835192"/>
        </c:manualLayout>
      </c:layout>
      <c:lineChart>
        <c:grouping val="standard"/>
        <c:varyColors val="0"/>
        <c:ser>
          <c:idx val="0"/>
          <c:order val="0"/>
          <c:tx>
            <c:strRef>
              <c:f>Sheet1!$B$1</c:f>
              <c:strCache>
                <c:ptCount val="1"/>
                <c:pt idx="0">
                  <c:v>E-cigs</c:v>
                </c:pt>
              </c:strCache>
            </c:strRef>
          </c:tx>
          <c:spPr>
            <a:ln w="28575">
              <a:solidFill>
                <a:srgbClr val="008000"/>
              </a:solidFill>
            </a:ln>
          </c:spPr>
          <c:marker>
            <c:symbol val="none"/>
          </c:marker>
          <c:cat>
            <c:numRef>
              <c:f>Sheet1!$A$2:$A$53</c:f>
              <c:numCache>
                <c:formatCode>General</c:formatCode>
                <c:ptCount val="11"/>
                <c:pt idx="0">
                  <c:v>2019</c:v>
                </c:pt>
                <c:pt idx="1">
                  <c:v>2010</c:v>
                </c:pt>
                <c:pt idx="2">
                  <c:v>2011</c:v>
                </c:pt>
                <c:pt idx="3">
                  <c:v>2012</c:v>
                </c:pt>
                <c:pt idx="4">
                  <c:v>2013</c:v>
                </c:pt>
                <c:pt idx="5">
                  <c:v>2014</c:v>
                </c:pt>
                <c:pt idx="6">
                  <c:v>2015</c:v>
                </c:pt>
                <c:pt idx="7">
                  <c:v>2016</c:v>
                </c:pt>
                <c:pt idx="8">
                  <c:v>2017</c:v>
                </c:pt>
                <c:pt idx="9">
                  <c:v>2018</c:v>
                </c:pt>
                <c:pt idx="10">
                  <c:v>2019</c:v>
                </c:pt>
              </c:numCache>
            </c:numRef>
          </c:cat>
          <c:val>
            <c:numRef>
              <c:f>Sheet1!$B$2:$B$53</c:f>
              <c:numCache>
                <c:formatCode>General</c:formatCode>
                <c:ptCount val="11"/>
                <c:pt idx="0">
                  <c:v>0.55000000000000004</c:v>
                </c:pt>
                <c:pt idx="1">
                  <c:v>0.67500000000000004</c:v>
                </c:pt>
                <c:pt idx="2">
                  <c:v>2.5499999999999998</c:v>
                </c:pt>
                <c:pt idx="3">
                  <c:v>6.0250000000000004</c:v>
                </c:pt>
                <c:pt idx="4">
                  <c:v>23.774999999999999</c:v>
                </c:pt>
                <c:pt idx="5">
                  <c:v>30.35</c:v>
                </c:pt>
                <c:pt idx="6">
                  <c:v>35.675000000000004</c:v>
                </c:pt>
                <c:pt idx="7">
                  <c:v>37.950000000000003</c:v>
                </c:pt>
                <c:pt idx="8">
                  <c:v>35.174999999999997</c:v>
                </c:pt>
                <c:pt idx="9">
                  <c:v>31.225000000000001</c:v>
                </c:pt>
                <c:pt idx="10">
                  <c:v>32.299999999999997</c:v>
                </c:pt>
              </c:numCache>
            </c:numRef>
          </c:val>
          <c:smooth val="0"/>
          <c:extLst>
            <c:ext xmlns:c16="http://schemas.microsoft.com/office/drawing/2014/chart" uri="{C3380CC4-5D6E-409C-BE32-E72D297353CC}">
              <c16:uniqueId val="{00000000-BCE3-4329-8F69-EBC41C6A1029}"/>
            </c:ext>
          </c:extLst>
        </c:ser>
        <c:ser>
          <c:idx val="1"/>
          <c:order val="1"/>
          <c:tx>
            <c:strRef>
              <c:f>Sheet1!$C$1</c:f>
              <c:strCache>
                <c:ptCount val="1"/>
                <c:pt idx="0">
                  <c:v>NRT OTC</c:v>
                </c:pt>
              </c:strCache>
            </c:strRef>
          </c:tx>
          <c:spPr>
            <a:ln w="28575"/>
          </c:spPr>
          <c:marker>
            <c:symbol val="none"/>
          </c:marker>
          <c:cat>
            <c:numRef>
              <c:f>Sheet1!$A$2:$A$53</c:f>
              <c:numCache>
                <c:formatCode>General</c:formatCode>
                <c:ptCount val="11"/>
                <c:pt idx="0">
                  <c:v>2019</c:v>
                </c:pt>
                <c:pt idx="1">
                  <c:v>2010</c:v>
                </c:pt>
                <c:pt idx="2">
                  <c:v>2011</c:v>
                </c:pt>
                <c:pt idx="3">
                  <c:v>2012</c:v>
                </c:pt>
                <c:pt idx="4">
                  <c:v>2013</c:v>
                </c:pt>
                <c:pt idx="5">
                  <c:v>2014</c:v>
                </c:pt>
                <c:pt idx="6">
                  <c:v>2015</c:v>
                </c:pt>
                <c:pt idx="7">
                  <c:v>2016</c:v>
                </c:pt>
                <c:pt idx="8">
                  <c:v>2017</c:v>
                </c:pt>
                <c:pt idx="9">
                  <c:v>2018</c:v>
                </c:pt>
                <c:pt idx="10">
                  <c:v>2019</c:v>
                </c:pt>
              </c:numCache>
            </c:numRef>
          </c:cat>
          <c:val>
            <c:numRef>
              <c:f>Sheet1!$C$2:$C$53</c:f>
              <c:numCache>
                <c:formatCode>General</c:formatCode>
                <c:ptCount val="11"/>
                <c:pt idx="0">
                  <c:v>31.700000000000003</c:v>
                </c:pt>
                <c:pt idx="1">
                  <c:v>31.1</c:v>
                </c:pt>
                <c:pt idx="2">
                  <c:v>29.975000000000001</c:v>
                </c:pt>
                <c:pt idx="3">
                  <c:v>28.675000000000001</c:v>
                </c:pt>
                <c:pt idx="4">
                  <c:v>25.674999999999997</c:v>
                </c:pt>
                <c:pt idx="5">
                  <c:v>20.424999999999997</c:v>
                </c:pt>
                <c:pt idx="6">
                  <c:v>18.45</c:v>
                </c:pt>
                <c:pt idx="7">
                  <c:v>16.05</c:v>
                </c:pt>
                <c:pt idx="8">
                  <c:v>19.675000000000001</c:v>
                </c:pt>
                <c:pt idx="9">
                  <c:v>18.375</c:v>
                </c:pt>
                <c:pt idx="10">
                  <c:v>14.133333333333333</c:v>
                </c:pt>
              </c:numCache>
            </c:numRef>
          </c:val>
          <c:smooth val="0"/>
          <c:extLst>
            <c:ext xmlns:c16="http://schemas.microsoft.com/office/drawing/2014/chart" uri="{C3380CC4-5D6E-409C-BE32-E72D297353CC}">
              <c16:uniqueId val="{00000001-BCE3-4329-8F69-EBC41C6A1029}"/>
            </c:ext>
          </c:extLst>
        </c:ser>
        <c:ser>
          <c:idx val="2"/>
          <c:order val="2"/>
          <c:tx>
            <c:strRef>
              <c:f>Sheet1!$D$1</c:f>
              <c:strCache>
                <c:ptCount val="1"/>
                <c:pt idx="0">
                  <c:v>NRT Rx</c:v>
                </c:pt>
              </c:strCache>
            </c:strRef>
          </c:tx>
          <c:spPr>
            <a:ln w="28575">
              <a:solidFill>
                <a:srgbClr val="FF0000"/>
              </a:solidFill>
            </a:ln>
          </c:spPr>
          <c:marker>
            <c:symbol val="none"/>
          </c:marker>
          <c:cat>
            <c:numRef>
              <c:f>Sheet1!$A$2:$A$53</c:f>
              <c:numCache>
                <c:formatCode>General</c:formatCode>
                <c:ptCount val="11"/>
                <c:pt idx="0">
                  <c:v>2019</c:v>
                </c:pt>
                <c:pt idx="1">
                  <c:v>2010</c:v>
                </c:pt>
                <c:pt idx="2">
                  <c:v>2011</c:v>
                </c:pt>
                <c:pt idx="3">
                  <c:v>2012</c:v>
                </c:pt>
                <c:pt idx="4">
                  <c:v>2013</c:v>
                </c:pt>
                <c:pt idx="5">
                  <c:v>2014</c:v>
                </c:pt>
                <c:pt idx="6">
                  <c:v>2015</c:v>
                </c:pt>
                <c:pt idx="7">
                  <c:v>2016</c:v>
                </c:pt>
                <c:pt idx="8">
                  <c:v>2017</c:v>
                </c:pt>
                <c:pt idx="9">
                  <c:v>2018</c:v>
                </c:pt>
                <c:pt idx="10">
                  <c:v>2019</c:v>
                </c:pt>
              </c:numCache>
            </c:numRef>
          </c:cat>
          <c:val>
            <c:numRef>
              <c:f>Sheet1!$D$2:$D$53</c:f>
              <c:numCache>
                <c:formatCode>General</c:formatCode>
                <c:ptCount val="11"/>
                <c:pt idx="0">
                  <c:v>9.1999999999999993</c:v>
                </c:pt>
                <c:pt idx="1">
                  <c:v>10.024999999999999</c:v>
                </c:pt>
                <c:pt idx="2">
                  <c:v>11.625</c:v>
                </c:pt>
                <c:pt idx="3">
                  <c:v>9.8999999999999986</c:v>
                </c:pt>
                <c:pt idx="4">
                  <c:v>6.6000000000000005</c:v>
                </c:pt>
                <c:pt idx="5">
                  <c:v>5.0750000000000002</c:v>
                </c:pt>
                <c:pt idx="6">
                  <c:v>5.375</c:v>
                </c:pt>
                <c:pt idx="7">
                  <c:v>3.9</c:v>
                </c:pt>
                <c:pt idx="8">
                  <c:v>3.15</c:v>
                </c:pt>
                <c:pt idx="9">
                  <c:v>3.8000000000000003</c:v>
                </c:pt>
                <c:pt idx="10">
                  <c:v>3.2333333333333329</c:v>
                </c:pt>
              </c:numCache>
            </c:numRef>
          </c:val>
          <c:smooth val="0"/>
          <c:extLst>
            <c:ext xmlns:c16="http://schemas.microsoft.com/office/drawing/2014/chart" uri="{C3380CC4-5D6E-409C-BE32-E72D297353CC}">
              <c16:uniqueId val="{00000002-BCE3-4329-8F69-EBC41C6A1029}"/>
            </c:ext>
          </c:extLst>
        </c:ser>
        <c:ser>
          <c:idx val="3"/>
          <c:order val="3"/>
          <c:tx>
            <c:strRef>
              <c:f>Sheet1!$E$1</c:f>
              <c:strCache>
                <c:ptCount val="1"/>
                <c:pt idx="0">
                  <c:v>Champix</c:v>
                </c:pt>
              </c:strCache>
            </c:strRef>
          </c:tx>
          <c:spPr>
            <a:ln w="28575">
              <a:solidFill>
                <a:srgbClr val="CC6600"/>
              </a:solidFill>
            </a:ln>
          </c:spPr>
          <c:marker>
            <c:symbol val="none"/>
          </c:marker>
          <c:cat>
            <c:numRef>
              <c:f>Sheet1!$A$2:$A$53</c:f>
              <c:numCache>
                <c:formatCode>General</c:formatCode>
                <c:ptCount val="11"/>
                <c:pt idx="0">
                  <c:v>2019</c:v>
                </c:pt>
                <c:pt idx="1">
                  <c:v>2010</c:v>
                </c:pt>
                <c:pt idx="2">
                  <c:v>2011</c:v>
                </c:pt>
                <c:pt idx="3">
                  <c:v>2012</c:v>
                </c:pt>
                <c:pt idx="4">
                  <c:v>2013</c:v>
                </c:pt>
                <c:pt idx="5">
                  <c:v>2014</c:v>
                </c:pt>
                <c:pt idx="6">
                  <c:v>2015</c:v>
                </c:pt>
                <c:pt idx="7">
                  <c:v>2016</c:v>
                </c:pt>
                <c:pt idx="8">
                  <c:v>2017</c:v>
                </c:pt>
                <c:pt idx="9">
                  <c:v>2018</c:v>
                </c:pt>
                <c:pt idx="10">
                  <c:v>2019</c:v>
                </c:pt>
              </c:numCache>
            </c:numRef>
          </c:cat>
          <c:val>
            <c:numRef>
              <c:f>Sheet1!$E$2:$E$53</c:f>
              <c:numCache>
                <c:formatCode>General</c:formatCode>
                <c:ptCount val="11"/>
                <c:pt idx="0">
                  <c:v>7.1</c:v>
                </c:pt>
                <c:pt idx="1">
                  <c:v>7.35</c:v>
                </c:pt>
                <c:pt idx="2">
                  <c:v>9.625</c:v>
                </c:pt>
                <c:pt idx="3">
                  <c:v>9.9499999999999993</c:v>
                </c:pt>
                <c:pt idx="4">
                  <c:v>6.0249999999999995</c:v>
                </c:pt>
                <c:pt idx="5">
                  <c:v>6.5249999999999995</c:v>
                </c:pt>
                <c:pt idx="6">
                  <c:v>5.4250000000000007</c:v>
                </c:pt>
                <c:pt idx="7">
                  <c:v>5.9250000000000007</c:v>
                </c:pt>
                <c:pt idx="8">
                  <c:v>4.3000000000000007</c:v>
                </c:pt>
                <c:pt idx="9">
                  <c:v>3.0750000000000002</c:v>
                </c:pt>
                <c:pt idx="10">
                  <c:v>4.3999999999999995</c:v>
                </c:pt>
              </c:numCache>
            </c:numRef>
          </c:val>
          <c:smooth val="0"/>
          <c:extLst>
            <c:ext xmlns:c16="http://schemas.microsoft.com/office/drawing/2014/chart" uri="{C3380CC4-5D6E-409C-BE32-E72D297353CC}">
              <c16:uniqueId val="{00000003-BCE3-4329-8F69-EBC41C6A1029}"/>
            </c:ext>
          </c:extLst>
        </c:ser>
        <c:ser>
          <c:idx val="4"/>
          <c:order val="4"/>
          <c:tx>
            <c:strRef>
              <c:f>Sheet1!$F$1</c:f>
              <c:strCache>
                <c:ptCount val="1"/>
                <c:pt idx="0">
                  <c:v>Behavioural supp</c:v>
                </c:pt>
              </c:strCache>
            </c:strRef>
          </c:tx>
          <c:spPr>
            <a:ln w="28575">
              <a:solidFill>
                <a:schemeClr val="accent1"/>
              </a:solidFill>
            </a:ln>
          </c:spPr>
          <c:marker>
            <c:symbol val="none"/>
          </c:marker>
          <c:cat>
            <c:numRef>
              <c:f>Sheet1!$A$2:$A$53</c:f>
              <c:numCache>
                <c:formatCode>General</c:formatCode>
                <c:ptCount val="11"/>
                <c:pt idx="0">
                  <c:v>2019</c:v>
                </c:pt>
                <c:pt idx="1">
                  <c:v>2010</c:v>
                </c:pt>
                <c:pt idx="2">
                  <c:v>2011</c:v>
                </c:pt>
                <c:pt idx="3">
                  <c:v>2012</c:v>
                </c:pt>
                <c:pt idx="4">
                  <c:v>2013</c:v>
                </c:pt>
                <c:pt idx="5">
                  <c:v>2014</c:v>
                </c:pt>
                <c:pt idx="6">
                  <c:v>2015</c:v>
                </c:pt>
                <c:pt idx="7">
                  <c:v>2016</c:v>
                </c:pt>
                <c:pt idx="8">
                  <c:v>2017</c:v>
                </c:pt>
                <c:pt idx="9">
                  <c:v>2018</c:v>
                </c:pt>
                <c:pt idx="10">
                  <c:v>2019</c:v>
                </c:pt>
              </c:numCache>
            </c:numRef>
          </c:cat>
          <c:val>
            <c:numRef>
              <c:f>Sheet1!$F$2:$F$53</c:f>
              <c:numCache>
                <c:formatCode>General</c:formatCode>
                <c:ptCount val="11"/>
                <c:pt idx="0">
                  <c:v>5.65</c:v>
                </c:pt>
                <c:pt idx="1">
                  <c:v>5.9249999999999998</c:v>
                </c:pt>
                <c:pt idx="2">
                  <c:v>3.8250000000000002</c:v>
                </c:pt>
                <c:pt idx="3">
                  <c:v>4.6750000000000007</c:v>
                </c:pt>
                <c:pt idx="4">
                  <c:v>2.9749999999999996</c:v>
                </c:pt>
                <c:pt idx="5">
                  <c:v>3.2250000000000001</c:v>
                </c:pt>
                <c:pt idx="6">
                  <c:v>2.5249999999999999</c:v>
                </c:pt>
                <c:pt idx="7">
                  <c:v>2.2249999999999996</c:v>
                </c:pt>
                <c:pt idx="8">
                  <c:v>3.0750000000000002</c:v>
                </c:pt>
                <c:pt idx="9">
                  <c:v>1.925</c:v>
                </c:pt>
                <c:pt idx="10">
                  <c:v>1.9666666666666668</c:v>
                </c:pt>
              </c:numCache>
            </c:numRef>
          </c:val>
          <c:smooth val="0"/>
          <c:extLst>
            <c:ext xmlns:c16="http://schemas.microsoft.com/office/drawing/2014/chart" uri="{C3380CC4-5D6E-409C-BE32-E72D297353CC}">
              <c16:uniqueId val="{00000004-BCE3-4329-8F69-EBC41C6A1029}"/>
            </c:ext>
          </c:extLst>
        </c:ser>
        <c:dLbls>
          <c:showLegendKey val="0"/>
          <c:showVal val="0"/>
          <c:showCatName val="0"/>
          <c:showSerName val="0"/>
          <c:showPercent val="0"/>
          <c:showBubbleSize val="0"/>
        </c:dLbls>
        <c:smooth val="0"/>
        <c:axId val="228557952"/>
        <c:axId val="228559488"/>
      </c:lineChart>
      <c:catAx>
        <c:axId val="228557952"/>
        <c:scaling>
          <c:orientation val="minMax"/>
        </c:scaling>
        <c:delete val="0"/>
        <c:axPos val="b"/>
        <c:numFmt formatCode="General" sourceLinked="0"/>
        <c:majorTickMark val="out"/>
        <c:minorTickMark val="none"/>
        <c:tickLblPos val="nextTo"/>
        <c:txPr>
          <a:bodyPr/>
          <a:lstStyle/>
          <a:p>
            <a:pPr>
              <a:defRPr sz="1200"/>
            </a:pPr>
            <a:endParaRPr lang="en-US"/>
          </a:p>
        </c:txPr>
        <c:crossAx val="228559488"/>
        <c:crosses val="autoZero"/>
        <c:auto val="1"/>
        <c:lblAlgn val="ctr"/>
        <c:lblOffset val="100"/>
        <c:noMultiLvlLbl val="0"/>
      </c:catAx>
      <c:valAx>
        <c:axId val="228559488"/>
        <c:scaling>
          <c:orientation val="minMax"/>
          <c:max val="50"/>
        </c:scaling>
        <c:delete val="0"/>
        <c:axPos val="l"/>
        <c:title>
          <c:tx>
            <c:rich>
              <a:bodyPr rot="-5400000" vert="horz"/>
              <a:lstStyle/>
              <a:p>
                <a:pPr>
                  <a:defRPr sz="1600" b="0"/>
                </a:pPr>
                <a:r>
                  <a:rPr lang="en-GB" sz="1600" b="1" dirty="0" smtClean="0"/>
                  <a:t>%</a:t>
                </a:r>
                <a:r>
                  <a:rPr lang="en-GB" sz="1600" b="1" baseline="0" dirty="0" smtClean="0"/>
                  <a:t> </a:t>
                </a:r>
                <a:r>
                  <a:rPr lang="en-GB" sz="1600" b="1" baseline="0" dirty="0"/>
                  <a:t>of smokers trying to stop </a:t>
                </a:r>
                <a:endParaRPr lang="en-GB" sz="1600" b="1" dirty="0"/>
              </a:p>
            </c:rich>
          </c:tx>
          <c:layout>
            <c:manualLayout>
              <c:xMode val="edge"/>
              <c:yMode val="edge"/>
              <c:x val="9.797237969300925E-4"/>
              <c:y val="0.1970113656569244"/>
            </c:manualLayout>
          </c:layout>
          <c:overlay val="0"/>
        </c:title>
        <c:numFmt formatCode="General" sourceLinked="1"/>
        <c:majorTickMark val="out"/>
        <c:minorTickMark val="none"/>
        <c:tickLblPos val="nextTo"/>
        <c:crossAx val="228557952"/>
        <c:crosses val="autoZero"/>
        <c:crossBetween val="between"/>
      </c:valAx>
    </c:plotArea>
    <c:legend>
      <c:legendPos val="r"/>
      <c:layout>
        <c:manualLayout>
          <c:xMode val="edge"/>
          <c:yMode val="edge"/>
          <c:x val="0.77953375550864723"/>
          <c:y val="0.35081678405912176"/>
          <c:w val="0.21671203199644484"/>
          <c:h val="0.30962073347754043"/>
        </c:manualLayout>
      </c:layout>
      <c:overlay val="0"/>
      <c:spPr>
        <a:ln w="0">
          <a:noFill/>
        </a:ln>
      </c:spPr>
      <c:txPr>
        <a:bodyPr/>
        <a:lstStyle/>
        <a:p>
          <a:pPr>
            <a:defRPr sz="1200" b="1"/>
          </a:pPr>
          <a:endParaRPr lang="en-US"/>
        </a:p>
      </c:txPr>
    </c:legend>
    <c:plotVisOnly val="1"/>
    <c:dispBlanksAs val="gap"/>
    <c:showDLblsOverMax val="0"/>
  </c:chart>
  <c:txPr>
    <a:bodyPr/>
    <a:lstStyle/>
    <a:p>
      <a:pPr>
        <a:defRPr sz="1800"/>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a:pPr>
            <a:r>
              <a:rPr lang="en-US" dirty="0" smtClean="0"/>
              <a:t>Prevalenc</a:t>
            </a:r>
            <a:r>
              <a:rPr lang="en-US" baseline="0" dirty="0" smtClean="0"/>
              <a:t>e of ever smoking amongst 16-24 year olds</a:t>
            </a:r>
            <a:endParaRPr lang="en-US" dirty="0"/>
          </a:p>
        </c:rich>
      </c:tx>
      <c:layout>
        <c:manualLayout>
          <c:xMode val="edge"/>
          <c:yMode val="edge"/>
          <c:x val="0.14618830230984436"/>
          <c:y val="0.59648464985371996"/>
        </c:manualLayout>
      </c:layout>
      <c:overlay val="0"/>
    </c:title>
    <c:autoTitleDeleted val="0"/>
    <c:plotArea>
      <c:layout/>
      <c:lineChart>
        <c:grouping val="standard"/>
        <c:varyColors val="0"/>
        <c:ser>
          <c:idx val="0"/>
          <c:order val="0"/>
          <c:tx>
            <c:strRef>
              <c:f>Sheet1!$B$1</c:f>
              <c:strCache>
                <c:ptCount val="1"/>
                <c:pt idx="0">
                  <c:v>Value</c:v>
                </c:pt>
              </c:strCache>
            </c:strRef>
          </c:tx>
          <c:spPr>
            <a:ln w="22225">
              <a:solidFill>
                <a:srgbClr val="9900CC"/>
              </a:solidFill>
            </a:ln>
          </c:spPr>
          <c:marker>
            <c:symbol val="none"/>
          </c:marker>
          <c:dLbls>
            <c:numFmt formatCode="#,##0.0" sourceLinked="0"/>
            <c:spPr>
              <a:noFill/>
              <a:ln>
                <a:noFill/>
              </a:ln>
              <a:effectLst/>
            </c:sp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Sheet1!$A$2:$A$14</c:f>
              <c:numCache>
                <c:formatCode>General</c:formatCode>
                <c:ptCount val="13"/>
                <c:pt idx="0">
                  <c:v>2007</c:v>
                </c:pt>
                <c:pt idx="1">
                  <c:v>2008</c:v>
                </c:pt>
                <c:pt idx="2">
                  <c:v>2009</c:v>
                </c:pt>
                <c:pt idx="3">
                  <c:v>2010</c:v>
                </c:pt>
                <c:pt idx="4">
                  <c:v>2011</c:v>
                </c:pt>
                <c:pt idx="5">
                  <c:v>2012</c:v>
                </c:pt>
                <c:pt idx="6">
                  <c:v>2013</c:v>
                </c:pt>
                <c:pt idx="7">
                  <c:v>2014</c:v>
                </c:pt>
                <c:pt idx="8">
                  <c:v>2015</c:v>
                </c:pt>
                <c:pt idx="9">
                  <c:v>2016</c:v>
                </c:pt>
                <c:pt idx="10">
                  <c:v>2017</c:v>
                </c:pt>
                <c:pt idx="11">
                  <c:v>2018</c:v>
                </c:pt>
                <c:pt idx="12">
                  <c:v>2019</c:v>
                </c:pt>
              </c:numCache>
            </c:numRef>
          </c:cat>
          <c:val>
            <c:numRef>
              <c:f>Sheet1!$B$2:$B$14</c:f>
              <c:numCache>
                <c:formatCode>General</c:formatCode>
                <c:ptCount val="13"/>
                <c:pt idx="0">
                  <c:v>38.4</c:v>
                </c:pt>
                <c:pt idx="1">
                  <c:v>34.6</c:v>
                </c:pt>
                <c:pt idx="2">
                  <c:v>33.200000000000003</c:v>
                </c:pt>
                <c:pt idx="3">
                  <c:v>32.6</c:v>
                </c:pt>
                <c:pt idx="4">
                  <c:v>29.3</c:v>
                </c:pt>
                <c:pt idx="5">
                  <c:v>28.3</c:v>
                </c:pt>
                <c:pt idx="6">
                  <c:v>30.3</c:v>
                </c:pt>
                <c:pt idx="7">
                  <c:v>28.1</c:v>
                </c:pt>
                <c:pt idx="8">
                  <c:v>29.7</c:v>
                </c:pt>
                <c:pt idx="9">
                  <c:v>28.4</c:v>
                </c:pt>
                <c:pt idx="10">
                  <c:v>27.1</c:v>
                </c:pt>
                <c:pt idx="11">
                  <c:v>26.1</c:v>
                </c:pt>
                <c:pt idx="12">
                  <c:v>22.37</c:v>
                </c:pt>
              </c:numCache>
            </c:numRef>
          </c:val>
          <c:smooth val="0"/>
          <c:extLst>
            <c:ext xmlns:c16="http://schemas.microsoft.com/office/drawing/2014/chart" uri="{C3380CC4-5D6E-409C-BE32-E72D297353CC}">
              <c16:uniqueId val="{00000000-08EB-48E6-80C0-8E9F0AC2E31A}"/>
            </c:ext>
          </c:extLst>
        </c:ser>
        <c:dLbls>
          <c:showLegendKey val="0"/>
          <c:showVal val="0"/>
          <c:showCatName val="0"/>
          <c:showSerName val="0"/>
          <c:showPercent val="0"/>
          <c:showBubbleSize val="0"/>
        </c:dLbls>
        <c:smooth val="0"/>
        <c:axId val="274633856"/>
        <c:axId val="274635392"/>
      </c:lineChart>
      <c:catAx>
        <c:axId val="274633856"/>
        <c:scaling>
          <c:orientation val="minMax"/>
        </c:scaling>
        <c:delete val="0"/>
        <c:axPos val="b"/>
        <c:numFmt formatCode="General" sourceLinked="1"/>
        <c:majorTickMark val="out"/>
        <c:minorTickMark val="none"/>
        <c:tickLblPos val="nextTo"/>
        <c:txPr>
          <a:bodyPr/>
          <a:lstStyle/>
          <a:p>
            <a:pPr>
              <a:defRPr sz="1200"/>
            </a:pPr>
            <a:endParaRPr lang="en-US"/>
          </a:p>
        </c:txPr>
        <c:crossAx val="274635392"/>
        <c:crosses val="autoZero"/>
        <c:auto val="1"/>
        <c:lblAlgn val="ctr"/>
        <c:lblOffset val="100"/>
        <c:noMultiLvlLbl val="0"/>
      </c:catAx>
      <c:valAx>
        <c:axId val="274635392"/>
        <c:scaling>
          <c:orientation val="minMax"/>
        </c:scaling>
        <c:delete val="0"/>
        <c:axPos val="l"/>
        <c:title>
          <c:tx>
            <c:rich>
              <a:bodyPr rot="-5400000" vert="horz"/>
              <a:lstStyle/>
              <a:p>
                <a:pPr>
                  <a:defRPr sz="1400" b="0"/>
                </a:pPr>
                <a:r>
                  <a:rPr lang="en-GB" sz="1400" b="0" dirty="0" smtClean="0"/>
                  <a:t>Smoking</a:t>
                </a:r>
                <a:r>
                  <a:rPr lang="en-GB" sz="1400" b="0" baseline="0" dirty="0" smtClean="0"/>
                  <a:t> Prevalence</a:t>
                </a:r>
                <a:endParaRPr lang="en-GB" sz="1400" b="0" dirty="0"/>
              </a:p>
            </c:rich>
          </c:tx>
          <c:overlay val="0"/>
        </c:title>
        <c:numFmt formatCode="General" sourceLinked="1"/>
        <c:majorTickMark val="out"/>
        <c:minorTickMark val="none"/>
        <c:tickLblPos val="nextTo"/>
        <c:txPr>
          <a:bodyPr/>
          <a:lstStyle/>
          <a:p>
            <a:pPr>
              <a:defRPr sz="1400"/>
            </a:pPr>
            <a:endParaRPr lang="en-US"/>
          </a:p>
        </c:txPr>
        <c:crossAx val="274633856"/>
        <c:crosses val="autoZero"/>
        <c:crossBetween val="between"/>
      </c:valAx>
    </c:plotArea>
    <c:plotVisOnly val="1"/>
    <c:dispBlanksAs val="gap"/>
    <c:showDLblsOverMax val="0"/>
  </c:chart>
  <c:txPr>
    <a:bodyPr/>
    <a:lstStyle/>
    <a:p>
      <a:pPr>
        <a:defRPr sz="1800"/>
      </a:pPr>
      <a:endParaRPr lang="en-US"/>
    </a:p>
  </c:txPr>
  <c:externalData r:id="rId2">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15.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8C91C66-8319-42DD-8B6F-3A0CAEDE0846}" type="datetimeFigureOut">
              <a:rPr lang="en-GB" smtClean="0"/>
              <a:t>12/12/2019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0ABD28-6E0B-4F3C-AA50-90F69F8F1B9A}" type="slidenum">
              <a:rPr lang="en-GB" smtClean="0"/>
              <a:t>‹#›</a:t>
            </a:fld>
            <a:endParaRPr lang="en-GB"/>
          </a:p>
        </p:txBody>
      </p:sp>
    </p:spTree>
    <p:extLst>
      <p:ext uri="{BB962C8B-B14F-4D97-AF65-F5344CB8AC3E}">
        <p14:creationId xmlns:p14="http://schemas.microsoft.com/office/powerpoint/2010/main" val="12181744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dx.doi.org/10.1016/S0140-6736(15)00042-2"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The BTS represents a wide variety of clinicians who have mixed views on the role of electronic cigarettes. The current BTS position statement on tobacco states as above</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British Thoracic Society has developed this educational slide set for widespread use. The slide set can be used locally: please include an acknowledgement of the source as:</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British Thoracic Society Tobacco Specialist Advisory Group, January 2016</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We have tried to maintain a balanced view to the topic in this slide set, but would welcome any feedback.</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BTS Position Statement on Tobacco https://www.brit-thoracic.org.uk/media/70160/bts-position-statement-on-tobacco-january-2017.pdf</a:t>
            </a:r>
          </a:p>
          <a:p>
            <a:endParaRPr lang="en-GB" dirty="0"/>
          </a:p>
        </p:txBody>
      </p:sp>
      <p:sp>
        <p:nvSpPr>
          <p:cNvPr id="4" name="Slide Number Placeholder 3"/>
          <p:cNvSpPr>
            <a:spLocks noGrp="1"/>
          </p:cNvSpPr>
          <p:nvPr>
            <p:ph type="sldNum" sz="quarter" idx="10"/>
          </p:nvPr>
        </p:nvSpPr>
        <p:spPr/>
        <p:txBody>
          <a:bodyPr/>
          <a:lstStyle/>
          <a:p>
            <a:fld id="{930ABD28-6E0B-4F3C-AA50-90F69F8F1B9A}" type="slidenum">
              <a:rPr lang="en-GB" smtClean="0"/>
              <a:t>3</a:t>
            </a:fld>
            <a:endParaRPr lang="en-GB"/>
          </a:p>
        </p:txBody>
      </p:sp>
    </p:spTree>
    <p:extLst>
      <p:ext uri="{BB962C8B-B14F-4D97-AF65-F5344CB8AC3E}">
        <p14:creationId xmlns:p14="http://schemas.microsoft.com/office/powerpoint/2010/main" val="34332367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What are the potential benefits? – i.e. can they help people stop smoking?</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What are the potential risks? – i.e. are they safe?</a:t>
            </a:r>
          </a:p>
          <a:p>
            <a:endParaRPr lang="en-GB" dirty="0"/>
          </a:p>
        </p:txBody>
      </p:sp>
      <p:sp>
        <p:nvSpPr>
          <p:cNvPr id="4" name="Slide Number Placeholder 3"/>
          <p:cNvSpPr>
            <a:spLocks noGrp="1"/>
          </p:cNvSpPr>
          <p:nvPr>
            <p:ph type="sldNum" sz="quarter" idx="10"/>
          </p:nvPr>
        </p:nvSpPr>
        <p:spPr/>
        <p:txBody>
          <a:bodyPr/>
          <a:lstStyle/>
          <a:p>
            <a:fld id="{930ABD28-6E0B-4F3C-AA50-90F69F8F1B9A}" type="slidenum">
              <a:rPr lang="en-GB" smtClean="0"/>
              <a:t>4</a:t>
            </a:fld>
            <a:endParaRPr lang="en-GB"/>
          </a:p>
        </p:txBody>
      </p:sp>
    </p:spTree>
    <p:extLst>
      <p:ext uri="{BB962C8B-B14F-4D97-AF65-F5344CB8AC3E}">
        <p14:creationId xmlns:p14="http://schemas.microsoft.com/office/powerpoint/2010/main" val="37682549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Although smoking prevalence has </a:t>
            </a:r>
            <a:r>
              <a:rPr kumimoji="0" lang="en-US" altLang="en-US" sz="1100" b="0" i="0" u="sng" strike="noStrike" kern="1200" cap="none" spc="0" normalizeH="0" baseline="0" noProof="0" dirty="0" smtClean="0">
                <a:ln>
                  <a:noFill/>
                </a:ln>
                <a:solidFill>
                  <a:srgbClr val="000000"/>
                </a:solidFill>
                <a:effectLst/>
                <a:uLnTx/>
                <a:uFillTx/>
                <a:latin typeface="Calibri" pitchFamily="34" charset="0"/>
                <a:ea typeface="+mn-ea"/>
                <a:cs typeface="+mn-cs"/>
              </a:rPr>
              <a:t>halved</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in the UK in the last 35 years, </a:t>
            </a:r>
            <a:r>
              <a:rPr kumimoji="0" lang="en-US" altLang="en-US" sz="1100" b="0" i="0" u="sng" strike="noStrike" kern="1200" cap="none" spc="0" normalizeH="0" baseline="0" noProof="0" dirty="0" smtClean="0">
                <a:ln>
                  <a:noFill/>
                </a:ln>
                <a:solidFill>
                  <a:srgbClr val="000000"/>
                </a:solidFill>
                <a:effectLst/>
                <a:uLnTx/>
                <a:uFillTx/>
                <a:latin typeface="Calibri" pitchFamily="34" charset="0"/>
                <a:ea typeface="+mn-ea"/>
                <a:cs typeface="+mn-cs"/>
              </a:rPr>
              <a:t>&gt;7 million</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people still smoke – around 1/6 of the UK population.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Every year, </a:t>
            </a:r>
            <a:r>
              <a:rPr kumimoji="0" lang="en-US" altLang="en-US" sz="1100" b="0" i="0" u="sng" strike="noStrike" kern="1200" cap="none" spc="0" normalizeH="0" baseline="0" noProof="0" dirty="0" smtClean="0">
                <a:ln>
                  <a:noFill/>
                </a:ln>
                <a:solidFill>
                  <a:srgbClr val="000000"/>
                </a:solidFill>
                <a:effectLst/>
                <a:uLnTx/>
                <a:uFillTx/>
                <a:latin typeface="Calibri" pitchFamily="34" charset="0"/>
                <a:ea typeface="+mn-ea"/>
                <a:cs typeface="+mn-cs"/>
              </a:rPr>
              <a:t>96000 people</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in the UK die from smoking-related illnesses – more than from obesity alcohol, road traffic accidents, illegal drugs and HIV infection combined - and overall, half of all smokers will die from their disease.</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Smoking also exacerbates adult and child poverty: smoking is twice as common in unskilled and manual occupations than in professional and managerial groups, and is much higher in the unemployed, homeless, prisoners and those with mental illness, contributing to social inequalities.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 while we can celebrate many of the interventions that have helped save lives by reducing smoking prevalence – bans on advertising, bans on smoking in public places, funding of smoking cessation services, and future interventions like plain packaging and smoking in cars – there are still millions of adults that smoke.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sz="1100" b="0" i="0" u="none" strike="noStrike" kern="1200" cap="none" spc="0" normalizeH="0" baseline="0" noProof="0" dirty="0" smtClean="0">
                <a:ln>
                  <a:noFill/>
                </a:ln>
                <a:solidFill>
                  <a:srgbClr val="000000"/>
                </a:solidFill>
                <a:effectLst/>
                <a:uLnTx/>
                <a:uFillTx/>
                <a:latin typeface="Calibri" pitchFamily="34" charset="0"/>
                <a:ea typeface="+mn-ea"/>
                <a:cs typeface="+mn-cs"/>
              </a:rPr>
              <a:t>ASH (2018) Fact Sheet: Smoking statistics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sz="1100" b="0" i="0" u="none" strike="noStrike" kern="1200" cap="none" spc="0" normalizeH="0" baseline="0" noProof="0" dirty="0" smtClean="0">
                <a:ln>
                  <a:noFill/>
                </a:ln>
                <a:solidFill>
                  <a:srgbClr val="000000"/>
                </a:solidFill>
                <a:effectLst/>
                <a:uLnTx/>
                <a:uFillTx/>
                <a:latin typeface="Calibri" pitchFamily="34" charset="0"/>
                <a:ea typeface="+mn-ea"/>
                <a:cs typeface="+mn-cs"/>
              </a:rPr>
              <a:t>Britton (2015) Electronic cigarettes: pro. Thorax; doi:10.1136/thoraxjnl-2015-206935</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altLang="en-US" sz="1050" b="0" i="0" u="none" strike="noStrike" kern="1200" cap="none" spc="0" normalizeH="0" baseline="0" noProof="0" dirty="0" smtClean="0">
                <a:ln>
                  <a:noFill/>
                </a:ln>
                <a:solidFill>
                  <a:srgbClr val="000000"/>
                </a:solidFill>
                <a:effectLst/>
                <a:uLnTx/>
                <a:uFillTx/>
                <a:latin typeface="Calibri" pitchFamily="34" charset="0"/>
                <a:ea typeface="+mn-ea"/>
                <a:cs typeface="+mn-cs"/>
              </a:rPr>
              <a:t>Doll </a:t>
            </a:r>
            <a:r>
              <a:rPr kumimoji="0" lang="en-GB" altLang="en-US" sz="1050" b="0" i="1" u="none" strike="noStrike" kern="1200" cap="none" spc="0" normalizeH="0" baseline="0" noProof="0" dirty="0" smtClean="0">
                <a:ln>
                  <a:noFill/>
                </a:ln>
                <a:solidFill>
                  <a:srgbClr val="000000"/>
                </a:solidFill>
                <a:effectLst/>
                <a:uLnTx/>
                <a:uFillTx/>
                <a:latin typeface="Calibri" pitchFamily="34" charset="0"/>
                <a:ea typeface="+mn-ea"/>
                <a:cs typeface="+mn-cs"/>
              </a:rPr>
              <a:t>et al</a:t>
            </a:r>
            <a:r>
              <a:rPr kumimoji="0" lang="en-GB" altLang="en-US" sz="1050" b="0" i="0" u="none" strike="noStrike" kern="1200" cap="none" spc="0" normalizeH="0" baseline="0" noProof="0" dirty="0" smtClean="0">
                <a:ln>
                  <a:noFill/>
                </a:ln>
                <a:solidFill>
                  <a:srgbClr val="000000"/>
                </a:solidFill>
                <a:effectLst/>
                <a:uLnTx/>
                <a:uFillTx/>
                <a:latin typeface="Calibri" pitchFamily="34" charset="0"/>
                <a:ea typeface="+mn-ea"/>
                <a:cs typeface="+mn-cs"/>
              </a:rPr>
              <a:t> (1994) </a:t>
            </a:r>
            <a:r>
              <a:rPr kumimoji="0" lang="en-GB" sz="1050" b="0" i="0" u="none" strike="noStrike" kern="1200" cap="none" spc="0" normalizeH="0" baseline="0" noProof="0" dirty="0" smtClean="0">
                <a:ln>
                  <a:noFill/>
                </a:ln>
                <a:solidFill>
                  <a:srgbClr val="000000"/>
                </a:solidFill>
                <a:effectLst/>
                <a:uLnTx/>
                <a:uFillTx/>
                <a:latin typeface="Calibri" pitchFamily="34" charset="0"/>
                <a:ea typeface="+mn-ea"/>
                <a:cs typeface="+mn-cs"/>
              </a:rPr>
              <a:t>Mortality in relation to smoking: 50 years’ observations on male British doctors. BMJ. 309(6959):901-11.. doi:10.1136/bmj.38142.554479.AE</a:t>
            </a:r>
            <a:endParaRPr kumimoji="0" lang="en-GB" altLang="en-US" sz="105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altLang="en-US" sz="1050" b="0" i="0" u="none" strike="noStrike" kern="1200" cap="none" spc="0" normalizeH="0" baseline="0" noProof="0" dirty="0" err="1" smtClean="0">
                <a:ln>
                  <a:noFill/>
                </a:ln>
                <a:solidFill>
                  <a:srgbClr val="000000"/>
                </a:solidFill>
                <a:effectLst/>
                <a:uLnTx/>
                <a:uFillTx/>
                <a:latin typeface="Calibri" pitchFamily="34" charset="0"/>
                <a:ea typeface="+mn-ea"/>
                <a:cs typeface="+mn-cs"/>
              </a:rPr>
              <a:t>Jha</a:t>
            </a:r>
            <a:r>
              <a:rPr kumimoji="0" lang="en-GB" altLang="en-US" sz="1050" b="0" i="0" u="none" strike="noStrike" kern="1200" cap="none" spc="0" normalizeH="0" baseline="0" noProof="0" dirty="0" smtClean="0">
                <a:ln>
                  <a:noFill/>
                </a:ln>
                <a:solidFill>
                  <a:srgbClr val="000000"/>
                </a:solidFill>
                <a:effectLst/>
                <a:uLnTx/>
                <a:uFillTx/>
                <a:latin typeface="Calibri" pitchFamily="34" charset="0"/>
                <a:ea typeface="+mn-ea"/>
                <a:cs typeface="+mn-cs"/>
              </a:rPr>
              <a:t> </a:t>
            </a:r>
            <a:r>
              <a:rPr kumimoji="0" lang="en-GB" altLang="en-US" sz="1050" b="0" i="1" u="none" strike="noStrike" kern="1200" cap="none" spc="0" normalizeH="0" baseline="0" noProof="0" dirty="0" smtClean="0">
                <a:ln>
                  <a:noFill/>
                </a:ln>
                <a:solidFill>
                  <a:srgbClr val="000000"/>
                </a:solidFill>
                <a:effectLst/>
                <a:uLnTx/>
                <a:uFillTx/>
                <a:latin typeface="Calibri" pitchFamily="34" charset="0"/>
                <a:ea typeface="+mn-ea"/>
                <a:cs typeface="+mn-cs"/>
              </a:rPr>
              <a:t>et al </a:t>
            </a:r>
            <a:r>
              <a:rPr kumimoji="0" lang="en-GB" altLang="en-US" sz="1050" b="0" i="0" u="none" strike="noStrike" kern="1200" cap="none" spc="0" normalizeH="0" baseline="0" noProof="0" dirty="0" smtClean="0">
                <a:ln>
                  <a:noFill/>
                </a:ln>
                <a:solidFill>
                  <a:srgbClr val="000000"/>
                </a:solidFill>
                <a:effectLst/>
                <a:uLnTx/>
                <a:uFillTx/>
                <a:latin typeface="Calibri" pitchFamily="34" charset="0"/>
                <a:ea typeface="+mn-ea"/>
                <a:cs typeface="+mn-cs"/>
              </a:rPr>
              <a:t>(2013) 21</a:t>
            </a:r>
            <a:r>
              <a:rPr kumimoji="0" lang="en-GB" altLang="en-US" sz="1050" b="0" i="0" u="none" strike="noStrike" kern="1200" cap="none" spc="0" normalizeH="0" baseline="30000" noProof="0" dirty="0" smtClean="0">
                <a:ln>
                  <a:noFill/>
                </a:ln>
                <a:solidFill>
                  <a:srgbClr val="000000"/>
                </a:solidFill>
                <a:effectLst/>
                <a:uLnTx/>
                <a:uFillTx/>
                <a:latin typeface="Calibri" pitchFamily="34" charset="0"/>
                <a:ea typeface="+mn-ea"/>
                <a:cs typeface="+mn-cs"/>
              </a:rPr>
              <a:t>st</a:t>
            </a:r>
            <a:r>
              <a:rPr kumimoji="0" lang="en-GB" altLang="en-US" sz="1050" b="0" i="0" u="none" strike="noStrike" kern="1200" cap="none" spc="0" normalizeH="0" baseline="0" noProof="0" dirty="0" smtClean="0">
                <a:ln>
                  <a:noFill/>
                </a:ln>
                <a:solidFill>
                  <a:srgbClr val="000000"/>
                </a:solidFill>
                <a:effectLst/>
                <a:uLnTx/>
                <a:uFillTx/>
                <a:latin typeface="Calibri" pitchFamily="34" charset="0"/>
                <a:ea typeface="+mn-ea"/>
                <a:cs typeface="+mn-cs"/>
              </a:rPr>
              <a:t> century hazards of smoking and benefits of cessation on the United States. NEJM. 368:341-50</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GB"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Image from ASH (2015) – Smoking Still Kills</a:t>
            </a:r>
          </a:p>
          <a:p>
            <a:endParaRPr lang="en-GB" dirty="0"/>
          </a:p>
        </p:txBody>
      </p:sp>
      <p:sp>
        <p:nvSpPr>
          <p:cNvPr id="4" name="Slide Number Placeholder 3"/>
          <p:cNvSpPr>
            <a:spLocks noGrp="1"/>
          </p:cNvSpPr>
          <p:nvPr>
            <p:ph type="sldNum" sz="quarter" idx="10"/>
          </p:nvPr>
        </p:nvSpPr>
        <p:spPr/>
        <p:txBody>
          <a:bodyPr/>
          <a:lstStyle/>
          <a:p>
            <a:fld id="{930ABD28-6E0B-4F3C-AA50-90F69F8F1B9A}" type="slidenum">
              <a:rPr lang="en-GB" smtClean="0"/>
              <a:t>5</a:t>
            </a:fld>
            <a:endParaRPr lang="en-GB"/>
          </a:p>
        </p:txBody>
      </p:sp>
    </p:spTree>
    <p:extLst>
      <p:ext uri="{BB962C8B-B14F-4D97-AF65-F5344CB8AC3E}">
        <p14:creationId xmlns:p14="http://schemas.microsoft.com/office/powerpoint/2010/main" val="12600617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We know that stopping smoking works – stopping before age 30 reduces mortality risk to that of a non-smoker, and quitting at any age increases life expectancy.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UK NHS stop smoking services have helped thousands of smokers to quit since being established in the early 2000s. Unfortunately, less than 10% of smokers use these services to quit, and therefore we need to do more to target these people, as well as continuing to discourage young people from starting in the first place.</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a:t>
            </a:r>
            <a:r>
              <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Routine clinic data support findings from randomised controlled trials that smokers receiving stop-smoking support from specialist clinics, treatment in groups and </a:t>
            </a:r>
            <a:r>
              <a:rPr kumimoji="0" lang="en-GB"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varenicline</a:t>
            </a:r>
            <a:r>
              <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or combination NRT are more likely to succeed than those receiving treatment in primary care, one-to-one and single NRT (</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Brose L, West R, McDermott M, </a:t>
            </a:r>
            <a:r>
              <a:rPr kumimoji="0" lang="en-GB" sz="1200" b="0" i="0" u="none" strike="noStrike" kern="1200" cap="none" spc="0" normalizeH="0" baseline="0" noProof="0" dirty="0" err="1" smtClean="0">
                <a:ln>
                  <a:noFill/>
                </a:ln>
                <a:solidFill>
                  <a:srgbClr val="000000"/>
                </a:solidFill>
                <a:effectLst/>
                <a:uLnTx/>
                <a:uFillTx/>
                <a:latin typeface="Calibri" pitchFamily="34" charset="0"/>
                <a:ea typeface="+mn-ea"/>
                <a:cs typeface="+mn-cs"/>
              </a:rPr>
              <a:t>Fidler</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 J, </a:t>
            </a:r>
            <a:r>
              <a:rPr kumimoji="0" lang="en-GB" sz="1200" b="0" i="0" u="none" strike="noStrike" kern="1200" cap="none" spc="0" normalizeH="0" baseline="0" noProof="0" dirty="0" err="1" smtClean="0">
                <a:ln>
                  <a:noFill/>
                </a:ln>
                <a:solidFill>
                  <a:srgbClr val="000000"/>
                </a:solidFill>
                <a:effectLst/>
                <a:uLnTx/>
                <a:uFillTx/>
                <a:latin typeface="Calibri" pitchFamily="34" charset="0"/>
                <a:ea typeface="+mn-ea"/>
                <a:cs typeface="+mn-cs"/>
              </a:rPr>
              <a:t>Croghan</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 E, McEwen A (2011) What makes for an effective stop-smoking service? Thorax. 66(10), 924-6. Doi:10.1136/thoraxjnl-2011-200251)</a:t>
            </a: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Sources:</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West R, May S, West M, </a:t>
            </a:r>
            <a:r>
              <a:rPr kumimoji="0" lang="en-GB" sz="1200" b="0" i="0" u="none" strike="noStrike" kern="1200" cap="none" spc="0" normalizeH="0" baseline="0" noProof="0" dirty="0" err="1" smtClean="0">
                <a:ln>
                  <a:noFill/>
                </a:ln>
                <a:solidFill>
                  <a:srgbClr val="000000"/>
                </a:solidFill>
                <a:effectLst/>
                <a:uLnTx/>
                <a:uFillTx/>
                <a:latin typeface="Calibri" pitchFamily="34" charset="0"/>
                <a:ea typeface="+mn-ea"/>
                <a:cs typeface="+mn-cs"/>
              </a:rPr>
              <a:t>Croghan</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 E, McEwen A (2013) Performance of English stop smoking services in first 10 years: analysis of service monitoring data. British Medical Journal, 47:f4921</a:t>
            </a: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sz="1100" b="0" i="0" u="none" strike="noStrike" kern="1200" cap="none" spc="0" normalizeH="0" baseline="0" noProof="0" dirty="0" smtClean="0">
                <a:ln>
                  <a:noFill/>
                </a:ln>
                <a:solidFill>
                  <a:srgbClr val="000000"/>
                </a:solidFill>
                <a:effectLst/>
                <a:uLnTx/>
                <a:uFillTx/>
                <a:latin typeface="Calibri" pitchFamily="34" charset="0"/>
                <a:ea typeface="+mn-ea"/>
                <a:cs typeface="+mn-cs"/>
              </a:rPr>
              <a:t>Britton (2015) Electronic cigarettes: pro. Thorax; doi:10.1136/thoraxjnl-2015-206935</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Doll </a:t>
            </a:r>
            <a:r>
              <a:rPr kumimoji="0" lang="en-GB" altLang="en-US" sz="1100" b="0" i="1" u="none" strike="noStrike" kern="1200" cap="none" spc="0" normalizeH="0" baseline="0" noProof="0" dirty="0" smtClean="0">
                <a:ln>
                  <a:noFill/>
                </a:ln>
                <a:solidFill>
                  <a:srgbClr val="000000"/>
                </a:solidFill>
                <a:effectLst/>
                <a:uLnTx/>
                <a:uFillTx/>
                <a:latin typeface="Calibri" pitchFamily="34" charset="0"/>
                <a:ea typeface="+mn-ea"/>
                <a:cs typeface="+mn-cs"/>
              </a:rPr>
              <a:t>et al</a:t>
            </a:r>
            <a:r>
              <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(1994) Mortality in relation to smoking: 50 years’ observations on male British doctors. BMJ. 309(6959):901-11.. doi:10.1136/bmj.38142.554479.AE</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Taylor </a:t>
            </a:r>
            <a:r>
              <a:rPr kumimoji="0" lang="en-GB" altLang="en-US" sz="1100" b="0" i="1" u="none" strike="noStrike" kern="1200" cap="none" spc="0" normalizeH="0" baseline="0" noProof="0" dirty="0" smtClean="0">
                <a:ln>
                  <a:noFill/>
                </a:ln>
                <a:solidFill>
                  <a:srgbClr val="000000"/>
                </a:solidFill>
                <a:effectLst/>
                <a:uLnTx/>
                <a:uFillTx/>
                <a:latin typeface="Calibri" pitchFamily="34" charset="0"/>
                <a:ea typeface="+mn-ea"/>
                <a:cs typeface="+mn-cs"/>
              </a:rPr>
              <a:t>et al </a:t>
            </a:r>
            <a:r>
              <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(2002) Benefits of Smoking Cessation for Longevity. Am J Public Health. 92:990-996</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National Centre for Smoking Cessation Training website – www.ncsct.co.uk.</a:t>
            </a: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GB"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Image: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http://smoking-quit.info/nhs-is-offering-stop-smoking-services</a:t>
            </a:r>
          </a:p>
          <a:p>
            <a:endParaRPr lang="en-GB" dirty="0"/>
          </a:p>
        </p:txBody>
      </p:sp>
      <p:sp>
        <p:nvSpPr>
          <p:cNvPr id="4" name="Slide Number Placeholder 3"/>
          <p:cNvSpPr>
            <a:spLocks noGrp="1"/>
          </p:cNvSpPr>
          <p:nvPr>
            <p:ph type="sldNum" sz="quarter" idx="10"/>
          </p:nvPr>
        </p:nvSpPr>
        <p:spPr/>
        <p:txBody>
          <a:bodyPr/>
          <a:lstStyle/>
          <a:p>
            <a:fld id="{930ABD28-6E0B-4F3C-AA50-90F69F8F1B9A}" type="slidenum">
              <a:rPr lang="en-GB" smtClean="0"/>
              <a:t>6</a:t>
            </a:fld>
            <a:endParaRPr lang="en-GB"/>
          </a:p>
        </p:txBody>
      </p:sp>
    </p:spTree>
    <p:extLst>
      <p:ext uri="{BB962C8B-B14F-4D97-AF65-F5344CB8AC3E}">
        <p14:creationId xmlns:p14="http://schemas.microsoft.com/office/powerpoint/2010/main" val="21053019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What is the role of e-cigarettes in trying to reduce the huge unquestionable harm from tobacco?</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On the one hand, as a popular method of nicotine delivery free of tobacco, could they be the means of harm reduction that appeals to smokers who want to quit but don’t access current NHS Stop Smoking Services?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On the other hand, is this enthusiasm misplaced, and could the promotion of e-cigarettes backfire with unknown long-term harms to health and a new gateway for young smokers?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sz="1100" b="0" i="0" u="none" strike="noStrike" kern="1200" cap="none" spc="0" normalizeH="0" baseline="0" noProof="0" dirty="0" smtClean="0">
                <a:ln>
                  <a:noFill/>
                </a:ln>
                <a:solidFill>
                  <a:srgbClr val="000000"/>
                </a:solidFill>
                <a:effectLst/>
                <a:uLnTx/>
                <a:uFillTx/>
                <a:latin typeface="Calibri" pitchFamily="34" charset="0"/>
                <a:ea typeface="+mn-ea"/>
                <a:cs typeface="+mn-cs"/>
              </a:rPr>
              <a:t>Britton (2015) Electronic cigarettes: pro. Thorax; doi:10.1136/thoraxjnl-2015-206935</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sz="1200" b="0" i="0" u="none" strike="noStrike" kern="1200" cap="none" spc="0" normalizeH="0" baseline="0" noProof="0" dirty="0" err="1" smtClean="0">
                <a:ln>
                  <a:noFill/>
                </a:ln>
                <a:solidFill>
                  <a:srgbClr val="000000"/>
                </a:solidFill>
                <a:effectLst/>
                <a:uLnTx/>
                <a:uFillTx/>
                <a:latin typeface="Calibri" pitchFamily="34" charset="0"/>
                <a:ea typeface="+mn-ea"/>
                <a:cs typeface="+mn-cs"/>
              </a:rPr>
              <a:t>Furber</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 (2015) Electronic cigarettes: reasons to be cautious. Thorax; doi:10.1136/thoraxjnl-2014-206735</a:t>
            </a:r>
            <a:endParaRPr kumimoji="0" lang="en-GB"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Chapman (2014) E-cigarettes: the best and worst case scenarios for public health. 349:g5512</a:t>
            </a:r>
          </a:p>
          <a:p>
            <a:endParaRPr lang="en-GB" dirty="0"/>
          </a:p>
        </p:txBody>
      </p:sp>
      <p:sp>
        <p:nvSpPr>
          <p:cNvPr id="4" name="Slide Number Placeholder 3"/>
          <p:cNvSpPr>
            <a:spLocks noGrp="1"/>
          </p:cNvSpPr>
          <p:nvPr>
            <p:ph type="sldNum" sz="quarter" idx="10"/>
          </p:nvPr>
        </p:nvSpPr>
        <p:spPr/>
        <p:txBody>
          <a:bodyPr/>
          <a:lstStyle/>
          <a:p>
            <a:fld id="{930ABD28-6E0B-4F3C-AA50-90F69F8F1B9A}" type="slidenum">
              <a:rPr lang="en-GB" smtClean="0"/>
              <a:t>7</a:t>
            </a:fld>
            <a:endParaRPr lang="en-GB"/>
          </a:p>
        </p:txBody>
      </p:sp>
    </p:spTree>
    <p:extLst>
      <p:ext uri="{BB962C8B-B14F-4D97-AF65-F5344CB8AC3E}">
        <p14:creationId xmlns:p14="http://schemas.microsoft.com/office/powerpoint/2010/main" val="12499598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Originated in China in 2003-04, and have spread through Europe from late 2006 and on to North America.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Awareness has increased significantly over the last 5 years: in a 2010-11 survey of just over 1000 people in the UK, 54% of current and former smokers had heard of e-cigarettes, but a more recent survey from 2019 showed 94% of smokers and 93% of non-smokers were aware of them.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Sources:</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Adkison</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(2013) Am J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Prev</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Med. Electronic nicotine delivery systems: International Tobacco Control Four Country Survey.</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ASH 2019 factsheet, ‘</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Use of electronic cigarettes (</a:t>
            </a:r>
            <a:r>
              <a:rPr kumimoji="0" lang="en-GB" sz="1200" b="0" i="0" u="none" strike="noStrike" kern="1200" cap="none" spc="0" normalizeH="0" baseline="0" noProof="0" dirty="0" err="1" smtClean="0">
                <a:ln>
                  <a:noFill/>
                </a:ln>
                <a:solidFill>
                  <a:srgbClr val="000000"/>
                </a:solidFill>
                <a:effectLst/>
                <a:uLnTx/>
                <a:uFillTx/>
                <a:latin typeface="Calibri" pitchFamily="34" charset="0"/>
                <a:ea typeface="+mn-ea"/>
                <a:cs typeface="+mn-cs"/>
              </a:rPr>
              <a:t>vapourisers</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 among adults in Great Britain’, https://ash.org.uk/wp-content/uploads/2019/09/Use-of-e-cigarettes-among-adults-2019.pdf</a:t>
            </a: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endParaRPr lang="en-GB" dirty="0"/>
          </a:p>
        </p:txBody>
      </p:sp>
      <p:sp>
        <p:nvSpPr>
          <p:cNvPr id="4" name="Slide Number Placeholder 3"/>
          <p:cNvSpPr>
            <a:spLocks noGrp="1"/>
          </p:cNvSpPr>
          <p:nvPr>
            <p:ph type="sldNum" sz="quarter" idx="10"/>
          </p:nvPr>
        </p:nvSpPr>
        <p:spPr/>
        <p:txBody>
          <a:bodyPr/>
          <a:lstStyle/>
          <a:p>
            <a:fld id="{930ABD28-6E0B-4F3C-AA50-90F69F8F1B9A}" type="slidenum">
              <a:rPr lang="en-GB" smtClean="0"/>
              <a:t>8</a:t>
            </a:fld>
            <a:endParaRPr lang="en-GB"/>
          </a:p>
        </p:txBody>
      </p:sp>
    </p:spTree>
    <p:extLst>
      <p:ext uri="{BB962C8B-B14F-4D97-AF65-F5344CB8AC3E}">
        <p14:creationId xmlns:p14="http://schemas.microsoft.com/office/powerpoint/2010/main" val="17880301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The first e-cigarettes looked like real cigarettes.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Also known as cig-a-likes, Mini E-Cigs, or 1</a:t>
            </a:r>
            <a:r>
              <a:rPr kumimoji="0" lang="en-US" altLang="en-US" sz="1100" b="0" i="0" u="none" strike="noStrike" kern="1200" cap="none" spc="0" normalizeH="0" baseline="30000" noProof="0" dirty="0" smtClean="0">
                <a:ln>
                  <a:noFill/>
                </a:ln>
                <a:solidFill>
                  <a:srgbClr val="000000"/>
                </a:solidFill>
                <a:effectLst/>
                <a:uLnTx/>
                <a:uFillTx/>
                <a:latin typeface="Calibri" pitchFamily="34" charset="0"/>
                <a:ea typeface="+mn-ea"/>
                <a:cs typeface="+mn-cs"/>
              </a:rPr>
              <a:t>st</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generation e-cigarettes.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3 components: a battery, a cartridge that holds a solution of e-liquid, usually nicotine suspended in propylene glycol and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glycerine</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and an ‘atomizer’ that heats the solution to form a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vapour</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Some devices have a light at the end that glows on inhalation to mimic a real lit cigarette.</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Initially either disposable, or could replace pre-filled cartridges.</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Image from NCSCT electronic cigarettes briefing: </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www.ncsct.co.uk/usr/pub/e-cigarette_briefing.pdf</a:t>
            </a:r>
          </a:p>
          <a:p>
            <a:endParaRPr lang="en-GB" dirty="0"/>
          </a:p>
        </p:txBody>
      </p:sp>
      <p:sp>
        <p:nvSpPr>
          <p:cNvPr id="4" name="Slide Number Placeholder 3"/>
          <p:cNvSpPr>
            <a:spLocks noGrp="1"/>
          </p:cNvSpPr>
          <p:nvPr>
            <p:ph type="sldNum" sz="quarter" idx="10"/>
          </p:nvPr>
        </p:nvSpPr>
        <p:spPr/>
        <p:txBody>
          <a:bodyPr/>
          <a:lstStyle/>
          <a:p>
            <a:fld id="{930ABD28-6E0B-4F3C-AA50-90F69F8F1B9A}" type="slidenum">
              <a:rPr lang="en-GB" smtClean="0"/>
              <a:t>9</a:t>
            </a:fld>
            <a:endParaRPr lang="en-GB"/>
          </a:p>
        </p:txBody>
      </p:sp>
    </p:spTree>
    <p:extLst>
      <p:ext uri="{BB962C8B-B14F-4D97-AF65-F5344CB8AC3E}">
        <p14:creationId xmlns:p14="http://schemas.microsoft.com/office/powerpoint/2010/main" val="15447412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1</a:t>
            </a:r>
            <a:r>
              <a:rPr kumimoji="0" lang="en-US" altLang="en-US" sz="1100" b="0" i="0" u="none" strike="noStrike" kern="1200" cap="none" spc="0" normalizeH="0" baseline="30000" noProof="0" dirty="0" smtClean="0">
                <a:ln>
                  <a:noFill/>
                </a:ln>
                <a:solidFill>
                  <a:srgbClr val="000000"/>
                </a:solidFill>
                <a:effectLst/>
                <a:uLnTx/>
                <a:uFillTx/>
                <a:latin typeface="Calibri" pitchFamily="34" charset="0"/>
                <a:ea typeface="+mn-ea"/>
                <a:cs typeface="+mn-cs"/>
              </a:rPr>
              <a:t>st</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generation e-cigarettes looked familiar to smokers so perhaps encouraged switching, but newer ‘2</a:t>
            </a:r>
            <a:r>
              <a:rPr kumimoji="0" lang="en-US" altLang="en-US" sz="1100" b="0" i="0" u="none" strike="noStrike" kern="1200" cap="none" spc="0" normalizeH="0" baseline="30000" noProof="0" dirty="0" smtClean="0">
                <a:ln>
                  <a:noFill/>
                </a:ln>
                <a:solidFill>
                  <a:srgbClr val="000000"/>
                </a:solidFill>
                <a:effectLst/>
                <a:uLnTx/>
                <a:uFillTx/>
                <a:latin typeface="Calibri" pitchFamily="34" charset="0"/>
                <a:ea typeface="+mn-ea"/>
                <a:cs typeface="+mn-cs"/>
              </a:rPr>
              <a:t>nd</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generation’ devices are now more popular.</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Also known as E-pens,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vapourisers</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or ‘tank systems’, these have a higher battery life so last longer, and increasing flexibility with ability to vary e-liquids,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flavourings</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etc. Cheaper to ‘top up’ e-liquid container than buy pre-filled versions. Now a huge market selling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flavoured</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e-liquids.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3</a:t>
            </a:r>
            <a:r>
              <a:rPr kumimoji="0" lang="en-US" altLang="en-US" sz="1100" b="0" i="0" u="none" strike="noStrike" kern="1200" cap="none" spc="0" normalizeH="0" baseline="30000" noProof="0" dirty="0" smtClean="0">
                <a:ln>
                  <a:noFill/>
                </a:ln>
                <a:solidFill>
                  <a:srgbClr val="000000"/>
                </a:solidFill>
                <a:effectLst/>
                <a:uLnTx/>
                <a:uFillTx/>
                <a:latin typeface="Calibri" pitchFamily="34" charset="0"/>
                <a:ea typeface="+mn-ea"/>
                <a:cs typeface="+mn-cs"/>
              </a:rPr>
              <a:t>rd</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generation e-cigarettes, also known as modified e-cigarettes, ‘mods’, or ‘variable power e-cigarettes’, are even more complex and can look completely different – some have display screens, plug into computers, and have controls to vary power and ‘hit’ of the device…</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The huge variety in devices has helped drive the enthusiasm of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vapers</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and there is now a huge community of advocates for their use.</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Images from NCSCT electronic cigarettes briefing: </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www.ncsct.co.uk/usr/pub/e-cigarette_briefing.pdf</a:t>
            </a:r>
          </a:p>
          <a:p>
            <a:endParaRPr lang="en-GB" dirty="0"/>
          </a:p>
        </p:txBody>
      </p:sp>
      <p:sp>
        <p:nvSpPr>
          <p:cNvPr id="4" name="Slide Number Placeholder 3"/>
          <p:cNvSpPr>
            <a:spLocks noGrp="1"/>
          </p:cNvSpPr>
          <p:nvPr>
            <p:ph type="sldNum" sz="quarter" idx="10"/>
          </p:nvPr>
        </p:nvSpPr>
        <p:spPr/>
        <p:txBody>
          <a:bodyPr/>
          <a:lstStyle/>
          <a:p>
            <a:fld id="{930ABD28-6E0B-4F3C-AA50-90F69F8F1B9A}" type="slidenum">
              <a:rPr lang="en-GB" smtClean="0"/>
              <a:t>10</a:t>
            </a:fld>
            <a:endParaRPr lang="en-GB"/>
          </a:p>
        </p:txBody>
      </p:sp>
    </p:spTree>
    <p:extLst>
      <p:ext uri="{BB962C8B-B14F-4D97-AF65-F5344CB8AC3E}">
        <p14:creationId xmlns:p14="http://schemas.microsoft.com/office/powerpoint/2010/main" val="34038099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1" hangingPunct="1">
              <a:spcBef>
                <a:spcPct val="0"/>
              </a:spcBef>
            </a:pPr>
            <a:fld id="{50B4A71F-9E9B-47EC-A151-05E61A57CE29}" type="slidenum">
              <a:rPr lang="en-US" altLang="en-US">
                <a:latin typeface="Arial" panose="020B0604020202020204" pitchFamily="34" charset="0"/>
              </a:rPr>
              <a:pPr eaLnBrk="1" hangingPunct="1">
                <a:spcBef>
                  <a:spcPct val="0"/>
                </a:spcBef>
              </a:pPr>
              <a:t>11</a:t>
            </a:fld>
            <a:endParaRPr lang="en-US" altLang="en-US">
              <a:latin typeface="Arial" panose="020B0604020202020204" pitchFamily="34" charset="0"/>
            </a:endParaRPr>
          </a:p>
        </p:txBody>
      </p:sp>
      <p:sp>
        <p:nvSpPr>
          <p:cNvPr id="88067"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eaLnBrk="1" hangingPunct="1">
              <a:buFontTx/>
              <a:buChar char="-"/>
              <a:defRPr/>
            </a:pPr>
            <a:r>
              <a:rPr lang="en-US" altLang="en-US" sz="1050" dirty="0" smtClean="0"/>
              <a:t>Action on Smoking and Health (ASH) estimate there are currently 3.6 million adults in Great Britain using e-cigarettes (</a:t>
            </a:r>
            <a:r>
              <a:rPr lang="en-US" altLang="en-US" sz="1050" dirty="0" err="1" smtClean="0"/>
              <a:t>approx</a:t>
            </a:r>
            <a:r>
              <a:rPr lang="en-US" altLang="en-US" sz="1050" dirty="0" smtClean="0"/>
              <a:t> 7.1% of the population) – just under 2 million are ex-smokers, 1.4 million are current smokers and 200,000 are never smokers. </a:t>
            </a:r>
          </a:p>
          <a:p>
            <a:pPr marL="171450" indent="-171450" eaLnBrk="1" hangingPunct="1">
              <a:buFontTx/>
              <a:buChar char="-"/>
              <a:defRPr/>
            </a:pPr>
            <a:r>
              <a:rPr lang="en-US" altLang="en-US" sz="1050" dirty="0" smtClean="0"/>
              <a:t>Regular use amongst never users is very low.</a:t>
            </a:r>
          </a:p>
          <a:p>
            <a:pPr eaLnBrk="1" hangingPunct="1">
              <a:defRPr/>
            </a:pPr>
            <a:endParaRPr lang="en-US" altLang="en-US" sz="1050" dirty="0" smtClean="0"/>
          </a:p>
          <a:p>
            <a:pPr eaLnBrk="1" hangingPunct="1">
              <a:defRPr/>
            </a:pPr>
            <a:r>
              <a:rPr lang="en-US" altLang="en-US" sz="1050" dirty="0" smtClean="0"/>
              <a:t>Source:</a:t>
            </a:r>
          </a:p>
          <a:p>
            <a:pPr marL="171450" indent="-171450" eaLnBrk="1" hangingPunct="1">
              <a:buFontTx/>
              <a:buChar char="-"/>
              <a:defRPr/>
            </a:pPr>
            <a:r>
              <a:rPr lang="en-US" altLang="en-US" sz="1050" dirty="0" smtClean="0"/>
              <a:t>ASH (2019) ‘</a:t>
            </a:r>
            <a:r>
              <a:rPr lang="en-GB" sz="1100" dirty="0" smtClean="0"/>
              <a:t>Use of electronic cigarettes (</a:t>
            </a:r>
            <a:r>
              <a:rPr lang="en-GB" sz="1100" dirty="0" err="1" smtClean="0"/>
              <a:t>vapourisers</a:t>
            </a:r>
            <a:r>
              <a:rPr lang="en-GB" sz="1100" dirty="0" smtClean="0"/>
              <a:t>) among adults in Great Britain’, www.ash.org.uk. </a:t>
            </a:r>
            <a:endParaRPr lang="en-US" altLang="en-US" sz="1050" dirty="0" smtClean="0"/>
          </a:p>
          <a:p>
            <a:pPr eaLnBrk="1" hangingPunct="1">
              <a:defRPr/>
            </a:pPr>
            <a:endParaRPr lang="en-US" altLang="en-US" sz="1100" dirty="0" smtClean="0"/>
          </a:p>
        </p:txBody>
      </p:sp>
    </p:spTree>
    <p:extLst>
      <p:ext uri="{BB962C8B-B14F-4D97-AF65-F5344CB8AC3E}">
        <p14:creationId xmlns:p14="http://schemas.microsoft.com/office/powerpoint/2010/main" val="13929412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This graph shows the proportion of e-cigarette users by smoking status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The proportion of e-cigarette users who also smoke has steadily fallen whilst the proportion of ex-smokers has been rising. Never smokers make up about 6% of e-cigarette users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Taken from ASH (2019) - </a:t>
            </a:r>
            <a:r>
              <a:rPr kumimoji="0" lang="en-US" altLang="en-US" sz="1050" b="0" i="0" u="none" strike="noStrike" kern="1200" cap="none" spc="0" normalizeH="0" baseline="0" noProof="0" dirty="0" smtClean="0">
                <a:ln>
                  <a:noFill/>
                </a:ln>
                <a:solidFill>
                  <a:srgbClr val="000000"/>
                </a:solidFill>
                <a:effectLst/>
                <a:uLnTx/>
                <a:uFillTx/>
                <a:latin typeface="Calibri" pitchFamily="34" charset="0"/>
                <a:ea typeface="+mn-ea"/>
                <a:cs typeface="+mn-cs"/>
              </a:rPr>
              <a:t>‘</a:t>
            </a:r>
            <a:r>
              <a:rPr kumimoji="0" lang="en-GB" sz="1100" b="0" i="0" u="none" strike="noStrike" kern="1200" cap="none" spc="0" normalizeH="0" baseline="0" noProof="0" dirty="0" smtClean="0">
                <a:ln>
                  <a:noFill/>
                </a:ln>
                <a:solidFill>
                  <a:srgbClr val="000000"/>
                </a:solidFill>
                <a:effectLst/>
                <a:uLnTx/>
                <a:uFillTx/>
                <a:latin typeface="Calibri" pitchFamily="34" charset="0"/>
                <a:ea typeface="+mn-ea"/>
                <a:cs typeface="+mn-cs"/>
              </a:rPr>
              <a:t>Use of electronic cigarettes (</a:t>
            </a:r>
            <a:r>
              <a:rPr kumimoji="0" lang="en-GB"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vapourisers</a:t>
            </a:r>
            <a:r>
              <a:rPr kumimoji="0" lang="en-GB" sz="1100" b="0" i="0" u="none" strike="noStrike" kern="1200" cap="none" spc="0" normalizeH="0" baseline="0" noProof="0" dirty="0" smtClean="0">
                <a:ln>
                  <a:noFill/>
                </a:ln>
                <a:solidFill>
                  <a:srgbClr val="000000"/>
                </a:solidFill>
                <a:effectLst/>
                <a:uLnTx/>
                <a:uFillTx/>
                <a:latin typeface="Calibri" pitchFamily="34" charset="0"/>
                <a:ea typeface="+mn-ea"/>
                <a:cs typeface="+mn-cs"/>
              </a:rPr>
              <a:t>) among adults in Great Britain’, www.ash.org.uk. </a:t>
            </a:r>
            <a:endParaRPr kumimoji="0" lang="en-US" altLang="en-US" sz="105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endParaRPr lang="en-GB" dirty="0"/>
          </a:p>
        </p:txBody>
      </p:sp>
      <p:sp>
        <p:nvSpPr>
          <p:cNvPr id="4" name="Slide Number Placeholder 3"/>
          <p:cNvSpPr>
            <a:spLocks noGrp="1"/>
          </p:cNvSpPr>
          <p:nvPr>
            <p:ph type="sldNum" sz="quarter" idx="10"/>
          </p:nvPr>
        </p:nvSpPr>
        <p:spPr/>
        <p:txBody>
          <a:bodyPr/>
          <a:lstStyle/>
          <a:p>
            <a:fld id="{930ABD28-6E0B-4F3C-AA50-90F69F8F1B9A}" type="slidenum">
              <a:rPr lang="en-GB" smtClean="0"/>
              <a:t>12</a:t>
            </a:fld>
            <a:endParaRPr lang="en-GB"/>
          </a:p>
        </p:txBody>
      </p:sp>
    </p:spTree>
    <p:extLst>
      <p:ext uri="{BB962C8B-B14F-4D97-AF65-F5344CB8AC3E}">
        <p14:creationId xmlns:p14="http://schemas.microsoft.com/office/powerpoint/2010/main" val="33778829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Looking at current smokers who have </a:t>
            </a:r>
            <a:r>
              <a:rPr kumimoji="0" lang="en-US" altLang="en-US" sz="1100" b="0" i="0" u="sng" strike="noStrike" kern="1200" cap="none" spc="0" normalizeH="0" baseline="0" noProof="0" dirty="0" smtClean="0">
                <a:ln>
                  <a:noFill/>
                </a:ln>
                <a:solidFill>
                  <a:srgbClr val="000000"/>
                </a:solidFill>
                <a:effectLst/>
                <a:uLnTx/>
                <a:uFillTx/>
                <a:latin typeface="Calibri" pitchFamily="34" charset="0"/>
                <a:ea typeface="+mn-ea"/>
                <a:cs typeface="+mn-cs"/>
              </a:rPr>
              <a:t>ever tried</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e-cigarettes: the proportion increased rapidly from 2010 to 2014 but plateaued at around 60% since. Notably over a third of current smokers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havent</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tried vaping (2019).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For ex-smokers, 13.3% have tried vaping but no longer vape compared to 11.7% of ex-smokers who currently vape</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Taken from ASH (2019) - </a:t>
            </a:r>
            <a:r>
              <a:rPr kumimoji="0" lang="en-US" altLang="en-US" sz="1050" b="0" i="0" u="none" strike="noStrike" kern="1200" cap="none" spc="0" normalizeH="0" baseline="0" noProof="0" dirty="0" smtClean="0">
                <a:ln>
                  <a:noFill/>
                </a:ln>
                <a:solidFill>
                  <a:srgbClr val="000000"/>
                </a:solidFill>
                <a:effectLst/>
                <a:uLnTx/>
                <a:uFillTx/>
                <a:latin typeface="Calibri" pitchFamily="34" charset="0"/>
                <a:ea typeface="+mn-ea"/>
                <a:cs typeface="+mn-cs"/>
              </a:rPr>
              <a:t>‘</a:t>
            </a:r>
            <a:r>
              <a:rPr kumimoji="0" lang="en-GB" sz="1100" b="0" i="0" u="none" strike="noStrike" kern="1200" cap="none" spc="0" normalizeH="0" baseline="0" noProof="0" dirty="0" smtClean="0">
                <a:ln>
                  <a:noFill/>
                </a:ln>
                <a:solidFill>
                  <a:srgbClr val="000000"/>
                </a:solidFill>
                <a:effectLst/>
                <a:uLnTx/>
                <a:uFillTx/>
                <a:latin typeface="Calibri" pitchFamily="34" charset="0"/>
                <a:ea typeface="+mn-ea"/>
                <a:cs typeface="+mn-cs"/>
              </a:rPr>
              <a:t>Use of electronic cigarettes (</a:t>
            </a:r>
            <a:r>
              <a:rPr kumimoji="0" lang="en-GB"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vapourisers</a:t>
            </a:r>
            <a:r>
              <a:rPr kumimoji="0" lang="en-GB" sz="1100" b="0" i="0" u="none" strike="noStrike" kern="1200" cap="none" spc="0" normalizeH="0" baseline="0" noProof="0" dirty="0" smtClean="0">
                <a:ln>
                  <a:noFill/>
                </a:ln>
                <a:solidFill>
                  <a:srgbClr val="000000"/>
                </a:solidFill>
                <a:effectLst/>
                <a:uLnTx/>
                <a:uFillTx/>
                <a:latin typeface="Calibri" pitchFamily="34" charset="0"/>
                <a:ea typeface="+mn-ea"/>
                <a:cs typeface="+mn-cs"/>
              </a:rPr>
              <a:t>) among adults in Great Britain’, www.ash.org.uk. </a:t>
            </a:r>
            <a:endParaRPr kumimoji="0" lang="en-US" altLang="en-US" sz="105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endParaRPr lang="en-GB" dirty="0"/>
          </a:p>
        </p:txBody>
      </p:sp>
      <p:sp>
        <p:nvSpPr>
          <p:cNvPr id="4" name="Slide Number Placeholder 3"/>
          <p:cNvSpPr>
            <a:spLocks noGrp="1"/>
          </p:cNvSpPr>
          <p:nvPr>
            <p:ph type="sldNum" sz="quarter" idx="10"/>
          </p:nvPr>
        </p:nvSpPr>
        <p:spPr/>
        <p:txBody>
          <a:bodyPr/>
          <a:lstStyle/>
          <a:p>
            <a:fld id="{930ABD28-6E0B-4F3C-AA50-90F69F8F1B9A}" type="slidenum">
              <a:rPr lang="en-GB" smtClean="0"/>
              <a:t>13</a:t>
            </a:fld>
            <a:endParaRPr lang="en-GB"/>
          </a:p>
        </p:txBody>
      </p:sp>
    </p:spTree>
    <p:extLst>
      <p:ext uri="{BB962C8B-B14F-4D97-AF65-F5344CB8AC3E}">
        <p14:creationId xmlns:p14="http://schemas.microsoft.com/office/powerpoint/2010/main" val="33987433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According to the Smoking Toolkit Survey, e-cigarette use is more frequent in ex-smokers than current smokers</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Smoking Toolkit Study: Trends in electronic cigarette use in England. Oct 2019 update. </a:t>
            </a:r>
            <a:r>
              <a:rPr kumimoji="0" lang="en-GB" altLang="en-US" sz="1050" b="0" i="0" u="none" strike="noStrike" kern="1200" cap="none" spc="0" normalizeH="0" baseline="0" noProof="0" dirty="0" smtClean="0">
                <a:ln>
                  <a:noFill/>
                </a:ln>
                <a:solidFill>
                  <a:srgbClr val="333399"/>
                </a:solidFill>
                <a:effectLst/>
                <a:uLnTx/>
                <a:uFillTx/>
                <a:latin typeface="Calibri" pitchFamily="34" charset="0"/>
                <a:ea typeface="+mn-ea"/>
                <a:cs typeface="+mn-cs"/>
              </a:rPr>
              <a:t>www.smokinginengland.info/latest-statistics</a:t>
            </a:r>
          </a:p>
          <a:p>
            <a:endParaRPr lang="en-GB" dirty="0"/>
          </a:p>
        </p:txBody>
      </p:sp>
      <p:sp>
        <p:nvSpPr>
          <p:cNvPr id="4" name="Slide Number Placeholder 3"/>
          <p:cNvSpPr>
            <a:spLocks noGrp="1"/>
          </p:cNvSpPr>
          <p:nvPr>
            <p:ph type="sldNum" sz="quarter" idx="10"/>
          </p:nvPr>
        </p:nvSpPr>
        <p:spPr/>
        <p:txBody>
          <a:bodyPr/>
          <a:lstStyle/>
          <a:p>
            <a:fld id="{930ABD28-6E0B-4F3C-AA50-90F69F8F1B9A}" type="slidenum">
              <a:rPr lang="en-GB" smtClean="0"/>
              <a:t>14</a:t>
            </a:fld>
            <a:endParaRPr lang="en-GB"/>
          </a:p>
        </p:txBody>
      </p:sp>
    </p:spTree>
    <p:extLst>
      <p:ext uri="{BB962C8B-B14F-4D97-AF65-F5344CB8AC3E}">
        <p14:creationId xmlns:p14="http://schemas.microsoft.com/office/powerpoint/2010/main" val="13103971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en-US" sz="1200" b="0" i="0" u="none" strike="noStrike" kern="1200" cap="none" spc="0" normalizeH="0" baseline="0" noProof="0" dirty="0" smtClean="0">
                <a:ln>
                  <a:noFill/>
                </a:ln>
                <a:solidFill>
                  <a:srgbClr val="000000"/>
                </a:solidFill>
                <a:effectLst/>
                <a:uLnTx/>
                <a:uFillTx/>
                <a:latin typeface="Calibri" pitchFamily="34" charset="0"/>
                <a:ea typeface="+mn-ea"/>
                <a:cs typeface="+mn-cs"/>
              </a:rPr>
              <a:t>In the ASH 2019 survey, current </a:t>
            </a:r>
            <a:r>
              <a:rPr kumimoji="0" lang="en-US" altLang="en-US" sz="1200" b="0" i="0" u="none" strike="noStrike" kern="1200" cap="none" spc="0" normalizeH="0" baseline="0" noProof="0" dirty="0" err="1" smtClean="0">
                <a:ln>
                  <a:noFill/>
                </a:ln>
                <a:solidFill>
                  <a:srgbClr val="000000"/>
                </a:solidFill>
                <a:effectLst/>
                <a:uLnTx/>
                <a:uFillTx/>
                <a:latin typeface="Calibri" pitchFamily="34" charset="0"/>
                <a:ea typeface="+mn-ea"/>
                <a:cs typeface="+mn-cs"/>
              </a:rPr>
              <a:t>vapers</a:t>
            </a:r>
            <a:r>
              <a:rPr kumimoji="0" lang="en-US" altLang="en-US" sz="1200" b="0" i="0" u="none" strike="noStrike" kern="1200" cap="none" spc="0" normalizeH="0" baseline="0" noProof="0" dirty="0" smtClean="0">
                <a:ln>
                  <a:noFill/>
                </a:ln>
                <a:solidFill>
                  <a:srgbClr val="000000"/>
                </a:solidFill>
                <a:effectLst/>
                <a:uLnTx/>
                <a:uFillTx/>
                <a:latin typeface="Calibri" pitchFamily="34" charset="0"/>
                <a:ea typeface="+mn-ea"/>
                <a:cs typeface="+mn-cs"/>
              </a:rPr>
              <a:t> were asked their reasons for using an e-cigarette: most wanted to stop smoking or reduce their tobacco intake. Other reasons included being able to smoke in non-smoking environment (mainly current smokers), saving money, and to stop exposing others to the risks of second-hand smoke. </a:t>
            </a:r>
          </a:p>
          <a:p>
            <a:endParaRPr lang="en-GB" dirty="0"/>
          </a:p>
        </p:txBody>
      </p:sp>
      <p:sp>
        <p:nvSpPr>
          <p:cNvPr id="4" name="Slide Number Placeholder 3"/>
          <p:cNvSpPr>
            <a:spLocks noGrp="1"/>
          </p:cNvSpPr>
          <p:nvPr>
            <p:ph type="sldNum" sz="quarter" idx="10"/>
          </p:nvPr>
        </p:nvSpPr>
        <p:spPr/>
        <p:txBody>
          <a:bodyPr/>
          <a:lstStyle/>
          <a:p>
            <a:fld id="{930ABD28-6E0B-4F3C-AA50-90F69F8F1B9A}" type="slidenum">
              <a:rPr lang="en-GB" smtClean="0"/>
              <a:t>15</a:t>
            </a:fld>
            <a:endParaRPr lang="en-GB"/>
          </a:p>
        </p:txBody>
      </p:sp>
    </p:spTree>
    <p:extLst>
      <p:ext uri="{BB962C8B-B14F-4D97-AF65-F5344CB8AC3E}">
        <p14:creationId xmlns:p14="http://schemas.microsoft.com/office/powerpoint/2010/main" val="32026463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Smoking causes 96,000 deaths per year – half of all smokers die as a result of their smoking.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Conventional cigarettes contain tobacco, which, when smoked, produces tar, which contributes to most of the adverse health effects. Nicotine is the component of cigarettes that causes addiction, but is </a:t>
            </a:r>
            <a:r>
              <a:rPr kumimoji="0" lang="en-US" altLang="en-US" sz="1100" b="0" i="1" u="none" strike="noStrike" kern="1200" cap="none" spc="0" normalizeH="0" baseline="0" noProof="0" dirty="0" smtClean="0">
                <a:ln>
                  <a:noFill/>
                </a:ln>
                <a:solidFill>
                  <a:srgbClr val="000000"/>
                </a:solidFill>
                <a:effectLst/>
                <a:uLnTx/>
                <a:uFillTx/>
                <a:latin typeface="Calibri" pitchFamily="34" charset="0"/>
                <a:ea typeface="+mn-ea"/>
                <a:cs typeface="+mn-cs"/>
              </a:rPr>
              <a:t>relatively</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harmless.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E-cigarettes contain predominantly nicotine, and while there are safety concerns related to other components, particularly with a lack of regulation and long-term data regarding health effects, they are considerably less harmful than conventional cigarettes.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ASH factsheet (2019): Smoking statistics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Doll </a:t>
            </a:r>
            <a:r>
              <a:rPr kumimoji="0" lang="en-US" altLang="en-US" sz="1100" b="0" i="1" u="none" strike="noStrike" kern="1200" cap="none" spc="0" normalizeH="0" baseline="0" noProof="0" dirty="0" smtClean="0">
                <a:ln>
                  <a:noFill/>
                </a:ln>
                <a:solidFill>
                  <a:srgbClr val="000000"/>
                </a:solidFill>
                <a:effectLst/>
                <a:uLnTx/>
                <a:uFillTx/>
                <a:latin typeface="Calibri" pitchFamily="34" charset="0"/>
                <a:ea typeface="+mn-ea"/>
                <a:cs typeface="+mn-cs"/>
              </a:rPr>
              <a:t>et al</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(1994) BMJ: Mortality in relation to smoking: 50 years’ observations on male British doctors.</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Word clouds from www.wordle.net</a:t>
            </a:r>
          </a:p>
          <a:p>
            <a:endParaRPr lang="en-GB" dirty="0"/>
          </a:p>
        </p:txBody>
      </p:sp>
      <p:sp>
        <p:nvSpPr>
          <p:cNvPr id="4" name="Slide Number Placeholder 3"/>
          <p:cNvSpPr>
            <a:spLocks noGrp="1"/>
          </p:cNvSpPr>
          <p:nvPr>
            <p:ph type="sldNum" sz="quarter" idx="10"/>
          </p:nvPr>
        </p:nvSpPr>
        <p:spPr/>
        <p:txBody>
          <a:bodyPr/>
          <a:lstStyle/>
          <a:p>
            <a:fld id="{930ABD28-6E0B-4F3C-AA50-90F69F8F1B9A}" type="slidenum">
              <a:rPr lang="en-GB" smtClean="0"/>
              <a:t>16</a:t>
            </a:fld>
            <a:endParaRPr lang="en-GB"/>
          </a:p>
        </p:txBody>
      </p:sp>
    </p:spTree>
    <p:extLst>
      <p:ext uri="{BB962C8B-B14F-4D97-AF65-F5344CB8AC3E}">
        <p14:creationId xmlns:p14="http://schemas.microsoft.com/office/powerpoint/2010/main" val="9103909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 report by Public Health England I 2015 and updated in 2018 reported the harm from e-cigarettes to be expected to be </a:t>
            </a:r>
            <a:r>
              <a:rPr kumimoji="0" lang="en-US" altLang="en-US" sz="1100" b="0" i="0" u="sng" strike="noStrike" kern="1200" cap="none" spc="0" normalizeH="0" baseline="0" noProof="0" dirty="0" smtClean="0">
                <a:ln>
                  <a:noFill/>
                </a:ln>
                <a:solidFill>
                  <a:srgbClr val="000000"/>
                </a:solidFill>
                <a:effectLst/>
                <a:uLnTx/>
                <a:uFillTx/>
                <a:latin typeface="Calibri" pitchFamily="34" charset="0"/>
                <a:ea typeface="+mn-ea"/>
                <a:cs typeface="+mn-cs"/>
              </a:rPr>
              <a:t>95% less</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than that of smoking tobacco cigarettes. This received widespread press coverage. A similar figure was stated in a report for the UK Parliament.</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McNeil </a:t>
            </a:r>
            <a:r>
              <a:rPr kumimoji="0" lang="en-US" altLang="en-US" sz="1100" b="0" i="1" u="none" strike="noStrike" kern="1200" cap="none" spc="0" normalizeH="0" baseline="0" noProof="0" dirty="0" smtClean="0">
                <a:ln>
                  <a:noFill/>
                </a:ln>
                <a:solidFill>
                  <a:srgbClr val="000000"/>
                </a:solidFill>
                <a:effectLst/>
                <a:uLnTx/>
                <a:uFillTx/>
                <a:latin typeface="Calibri" pitchFamily="34" charset="0"/>
                <a:ea typeface="+mn-ea"/>
                <a:cs typeface="+mn-cs"/>
              </a:rPr>
              <a:t>et </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al (2015, 2018) E-cigarettes: an evidence update. A report commissioned by Public Health England. https://www.gov.uk/government/uploads/system/uploads/attachment_data/file/454516/Ecigarettes_an_evidence_update_A_report_commissioned_by_Public_Health_England.pdf AND: 2018 update: https://assets.publishing.service.gov.uk/government/uploads/system/uploads/attachment_data/file/684963/Evidence_review_of_e-cigarettes_and_heated_tobacco_products_2018.pdf</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West </a:t>
            </a:r>
            <a:r>
              <a:rPr kumimoji="0" lang="en-US" altLang="en-US" sz="1100" b="0" i="1" u="none" strike="noStrike" kern="1200" cap="none" spc="0" normalizeH="0" baseline="0" noProof="0" dirty="0" smtClean="0">
                <a:ln>
                  <a:noFill/>
                </a:ln>
                <a:solidFill>
                  <a:srgbClr val="000000"/>
                </a:solidFill>
                <a:effectLst/>
                <a:uLnTx/>
                <a:uFillTx/>
                <a:latin typeface="Calibri" pitchFamily="34" charset="0"/>
                <a:ea typeface="+mn-ea"/>
                <a:cs typeface="+mn-cs"/>
              </a:rPr>
              <a:t>et al </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(2014) Electronic cigarettes: what we know so far. A report to UK All-Party Parliamentary Groups.</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Screenshots from NHS Choices, Public Health England, The Guardian.</a:t>
            </a:r>
          </a:p>
          <a:p>
            <a:endParaRPr lang="en-GB" dirty="0"/>
          </a:p>
        </p:txBody>
      </p:sp>
      <p:sp>
        <p:nvSpPr>
          <p:cNvPr id="4" name="Slide Number Placeholder 3"/>
          <p:cNvSpPr>
            <a:spLocks noGrp="1"/>
          </p:cNvSpPr>
          <p:nvPr>
            <p:ph type="sldNum" sz="quarter" idx="10"/>
          </p:nvPr>
        </p:nvSpPr>
        <p:spPr/>
        <p:txBody>
          <a:bodyPr/>
          <a:lstStyle/>
          <a:p>
            <a:fld id="{930ABD28-6E0B-4F3C-AA50-90F69F8F1B9A}" type="slidenum">
              <a:rPr lang="en-GB" smtClean="0"/>
              <a:t>17</a:t>
            </a:fld>
            <a:endParaRPr lang="en-GB"/>
          </a:p>
        </p:txBody>
      </p:sp>
    </p:spTree>
    <p:extLst>
      <p:ext uri="{BB962C8B-B14F-4D97-AF65-F5344CB8AC3E}">
        <p14:creationId xmlns:p14="http://schemas.microsoft.com/office/powerpoint/2010/main" val="7873052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There has been some discussion in both the medical journals and the media about where this ‘95% less harmful’ statistic comes from, and this is worth discussing.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The source was a paper by David Nutt and colleagues, where 12 international experts were convened to assess the harm from various nicotine containing products, by ‘scoring’ them using published methodology (the MCDA approach). The graph above shows the relative harms of these products, both in terms of morbidity and mortality related to the product itself (large green and red areas) as well as issues such as crime and economic costs.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This demonstrates the considerable reduced harm from e-cigarettes (classed as ENDS; electronic nicotine delivery systems) compared to conventional cigarettes.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The authors acknowledged that their assessment was limited by a lack of data on harm from e-cigarettes, and that some of ‘harm’ for conventional cigarettes was related to how widespread they were used. They also acknowledged that their was no formal selection criteria for group members.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Some correspondents have raised concerns that this was the only source used, and also about possible conflicts of interest in group members.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Subsequent correspondence from the PHE report authors has referred to the much lower levels of toxins in e-cigarette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vapour</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Others have added that while it is difficult to give a precise estimate, the evidence consistently shows e-cigarettes to be substantially less harmful than conventional cigarettes, which should be the key message to the public.</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Nutt (2014) Estimating the harms of nicotine-containing products using the MCDA approach.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Eur</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Addict Res. 20:218-225</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E-cigarettes: Public Health England’s evidence-based confusion. 2015. The Lancet. 386(9996): p829.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doi</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hlinkClick r:id="rId3"/>
              </a:rPr>
              <a:t>http://dx.doi.org/10.1016/S0140-6736(15)00042-2</a:t>
            </a:r>
            <a:endPar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McKee and </a:t>
            </a:r>
            <a:r>
              <a:rPr kumimoji="0" lang="en-GB" sz="1200" b="0" i="0" u="none" strike="noStrike" kern="1200" cap="none" spc="0" normalizeH="0" baseline="0" noProof="0" dirty="0" err="1" smtClean="0">
                <a:ln>
                  <a:noFill/>
                </a:ln>
                <a:solidFill>
                  <a:srgbClr val="000000"/>
                </a:solidFill>
                <a:effectLst/>
                <a:uLnTx/>
                <a:uFillTx/>
                <a:latin typeface="Calibri" pitchFamily="34" charset="0"/>
                <a:ea typeface="+mn-ea"/>
                <a:cs typeface="+mn-cs"/>
              </a:rPr>
              <a:t>Capewell</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 (2015) Evidence about electronic cigarettes: a foundation built on rock or sand? BMJ. 351:h4863. </a:t>
            </a:r>
            <a:r>
              <a:rPr kumimoji="0" lang="en-GB" sz="1200" b="0" i="0" u="none" strike="noStrike" kern="1200" cap="none" spc="0" normalizeH="0" baseline="0" noProof="0" dirty="0" err="1" smtClean="0">
                <a:ln>
                  <a:noFill/>
                </a:ln>
                <a:solidFill>
                  <a:srgbClr val="000000"/>
                </a:solidFill>
                <a:effectLst/>
                <a:uLnTx/>
                <a:uFillTx/>
                <a:latin typeface="Calibri" pitchFamily="34" charset="0"/>
                <a:ea typeface="+mn-ea"/>
                <a:cs typeface="+mn-cs"/>
              </a:rPr>
              <a:t>doi</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 10.1136/bmj.h4863</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McNeil and </a:t>
            </a:r>
            <a:r>
              <a:rPr kumimoji="0" lang="en-GB" sz="1200" b="0" i="0" u="none" strike="noStrike" kern="1200" cap="none" spc="0" normalizeH="0" baseline="0" noProof="0" dirty="0" err="1" smtClean="0">
                <a:ln>
                  <a:noFill/>
                </a:ln>
                <a:solidFill>
                  <a:srgbClr val="000000"/>
                </a:solidFill>
                <a:effectLst/>
                <a:uLnTx/>
                <a:uFillTx/>
                <a:latin typeface="Calibri" pitchFamily="34" charset="0"/>
                <a:ea typeface="+mn-ea"/>
                <a:cs typeface="+mn-cs"/>
              </a:rPr>
              <a:t>Hajek</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 (2015). Underpinning evidence for the estimate that e-cigarette use is around 95% safer than smoking: authors’ note. https://www.gov.uk/government/uploads/system/uploads/attachment_data/file/456704/McNeill-Hajek_report_authors_note_on_evidence_for_95_estimate.pdf</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(Nutt article is Open Access therefore acceptable to use above figure for non-commercial use.) </a:t>
            </a:r>
          </a:p>
          <a:p>
            <a:endParaRPr lang="en-GB" dirty="0"/>
          </a:p>
        </p:txBody>
      </p:sp>
      <p:sp>
        <p:nvSpPr>
          <p:cNvPr id="4" name="Slide Number Placeholder 3"/>
          <p:cNvSpPr>
            <a:spLocks noGrp="1"/>
          </p:cNvSpPr>
          <p:nvPr>
            <p:ph type="sldNum" sz="quarter" idx="10"/>
          </p:nvPr>
        </p:nvSpPr>
        <p:spPr/>
        <p:txBody>
          <a:bodyPr/>
          <a:lstStyle/>
          <a:p>
            <a:fld id="{930ABD28-6E0B-4F3C-AA50-90F69F8F1B9A}" type="slidenum">
              <a:rPr lang="en-GB" smtClean="0"/>
              <a:t>18</a:t>
            </a:fld>
            <a:endParaRPr lang="en-GB"/>
          </a:p>
        </p:txBody>
      </p:sp>
    </p:spTree>
    <p:extLst>
      <p:ext uri="{BB962C8B-B14F-4D97-AF65-F5344CB8AC3E}">
        <p14:creationId xmlns:p14="http://schemas.microsoft.com/office/powerpoint/2010/main" val="33698636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[this slide text behind the graph]</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E-cigarettes have become popular and accepted by smokers, to a greater extent than traditional nicotine replacement therapy – this may be due to the wide range of products, the fact they have been promoted as a new lifestyle product rather than a medicine, and the fact that they more closely replicate the experience of smoking. They are also cheaper than smoking for regular use.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Increase in use of e-cigarettes has reversed a decline in use of nicotine amongst recent ex-smokers.</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Smoking Toolkit Study: Trends in electronic cigarette use in England. 2019 update. </a:t>
            </a:r>
            <a:r>
              <a:rPr kumimoji="0" lang="en-GB" altLang="en-US" sz="1050" b="0" i="0" u="none" strike="noStrike" kern="1200" cap="none" spc="0" normalizeH="0" baseline="0" noProof="0" dirty="0" smtClean="0">
                <a:ln>
                  <a:noFill/>
                </a:ln>
                <a:solidFill>
                  <a:srgbClr val="333399"/>
                </a:solidFill>
                <a:effectLst/>
                <a:uLnTx/>
                <a:uFillTx/>
                <a:latin typeface="Calibri" pitchFamily="34" charset="0"/>
                <a:ea typeface="+mn-ea"/>
                <a:cs typeface="+mn-cs"/>
              </a:rPr>
              <a:t>www.smokinginengland.info/latest-statistics – quarterly data from source graph averaged to create above graph. </a:t>
            </a:r>
          </a:p>
          <a:p>
            <a:endParaRPr lang="en-GB" dirty="0"/>
          </a:p>
        </p:txBody>
      </p:sp>
      <p:sp>
        <p:nvSpPr>
          <p:cNvPr id="4" name="Slide Number Placeholder 3"/>
          <p:cNvSpPr>
            <a:spLocks noGrp="1"/>
          </p:cNvSpPr>
          <p:nvPr>
            <p:ph type="sldNum" sz="quarter" idx="10"/>
          </p:nvPr>
        </p:nvSpPr>
        <p:spPr/>
        <p:txBody>
          <a:bodyPr/>
          <a:lstStyle/>
          <a:p>
            <a:fld id="{930ABD28-6E0B-4F3C-AA50-90F69F8F1B9A}" type="slidenum">
              <a:rPr lang="en-GB" smtClean="0"/>
              <a:t>19</a:t>
            </a:fld>
            <a:endParaRPr lang="en-GB"/>
          </a:p>
        </p:txBody>
      </p:sp>
    </p:spTree>
    <p:extLst>
      <p:ext uri="{BB962C8B-B14F-4D97-AF65-F5344CB8AC3E}">
        <p14:creationId xmlns:p14="http://schemas.microsoft.com/office/powerpoint/2010/main" val="3211428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E-cigarettes are currently the most popular aid to quitting, based on a survey of adult smokers who either stopped or tried to stop in the past year – more than nicotine replacement therapy (either over the counter or via prescription),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varenicline</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Champix</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or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behavioural</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support (NB answers coded as ‘any’ use, not exclusive use.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E-cigarettes results in blood nicotine levels similar to those seen with oral NRT products, but achieved significantly faster.</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Smoking Toolkit Study: Trends in electronic cigarette use in England. June 2019 update. </a:t>
            </a:r>
            <a:r>
              <a:rPr kumimoji="0" lang="en-GB" altLang="en-US" sz="1050" b="0" i="0" u="none" strike="noStrike" kern="1200" cap="none" spc="0" normalizeH="0" baseline="0" noProof="0" dirty="0" smtClean="0">
                <a:ln>
                  <a:noFill/>
                </a:ln>
                <a:solidFill>
                  <a:srgbClr val="333399"/>
                </a:solidFill>
                <a:effectLst/>
                <a:uLnTx/>
                <a:uFillTx/>
                <a:latin typeface="Calibri" pitchFamily="34" charset="0"/>
                <a:ea typeface="+mn-ea"/>
                <a:cs typeface="+mn-cs"/>
              </a:rPr>
              <a:t>www.smokinginengland.info/latest-statistics – quarterly data from source graph averaged to create above graph.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McRobbie</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(2014) Electronic Cigarettes – National Centre for Smoking Cessation and Training briefing. </a:t>
            </a:r>
          </a:p>
          <a:p>
            <a:endParaRPr lang="en-GB" dirty="0"/>
          </a:p>
        </p:txBody>
      </p:sp>
      <p:sp>
        <p:nvSpPr>
          <p:cNvPr id="4" name="Slide Number Placeholder 3"/>
          <p:cNvSpPr>
            <a:spLocks noGrp="1"/>
          </p:cNvSpPr>
          <p:nvPr>
            <p:ph type="sldNum" sz="quarter" idx="10"/>
          </p:nvPr>
        </p:nvSpPr>
        <p:spPr/>
        <p:txBody>
          <a:bodyPr/>
          <a:lstStyle/>
          <a:p>
            <a:fld id="{930ABD28-6E0B-4F3C-AA50-90F69F8F1B9A}" type="slidenum">
              <a:rPr lang="en-GB" smtClean="0"/>
              <a:t>20</a:t>
            </a:fld>
            <a:endParaRPr lang="en-GB"/>
          </a:p>
        </p:txBody>
      </p:sp>
    </p:spTree>
    <p:extLst>
      <p:ext uri="{BB962C8B-B14F-4D97-AF65-F5344CB8AC3E}">
        <p14:creationId xmlns:p14="http://schemas.microsoft.com/office/powerpoint/2010/main" val="33811663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But do e-cigarettes actually work as a smoking cessation aid?</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Whether e-cigarettes help smokers quit is one of the more debated issues – in part due to a lack of clear evidence, but also the wide range of products available.</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Online forums and surveys of users support the concept that e-cigarettes help people quit, but clearly these are self-selected groups and not representative of the wider population.</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See next slides</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McRobbie</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(2014) Electronic Cigarettes – National Centre for Smoking Cessation and Training briefing. </a:t>
            </a:r>
          </a:p>
          <a:p>
            <a:endParaRPr lang="en-GB" dirty="0"/>
          </a:p>
        </p:txBody>
      </p:sp>
      <p:sp>
        <p:nvSpPr>
          <p:cNvPr id="4" name="Slide Number Placeholder 3"/>
          <p:cNvSpPr>
            <a:spLocks noGrp="1"/>
          </p:cNvSpPr>
          <p:nvPr>
            <p:ph type="sldNum" sz="quarter" idx="10"/>
          </p:nvPr>
        </p:nvSpPr>
        <p:spPr/>
        <p:txBody>
          <a:bodyPr/>
          <a:lstStyle/>
          <a:p>
            <a:fld id="{930ABD28-6E0B-4F3C-AA50-90F69F8F1B9A}" type="slidenum">
              <a:rPr lang="en-GB" smtClean="0"/>
              <a:t>21</a:t>
            </a:fld>
            <a:endParaRPr lang="en-GB"/>
          </a:p>
        </p:txBody>
      </p:sp>
    </p:spTree>
    <p:extLst>
      <p:ext uri="{BB962C8B-B14F-4D97-AF65-F5344CB8AC3E}">
        <p14:creationId xmlns:p14="http://schemas.microsoft.com/office/powerpoint/2010/main" val="1693776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Overall there is some limited evidence that e-cigarettes can be of benefit in helping smokers to quit.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 Cochrane review from 2014 and updated in 2016 identified only two randomized controlled trials (and 21 cohort studies) comparing e-cigarettes with and without nicotine. In one study users wanted to quit, in the other they did not. They looked at whether people had quit for at least 6 months.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The Bullen study from NZ, published in the Lancet looked at smokers who wanted to quit, and showed higher abstinence rates in the intervention group, although not statistically significant. They did note good acceptability and low side effects, and also similar efficacy to nicotine patches, so concluded they were moderately effective and comparable to other NRT.</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The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Caponnetto</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study from Italy, published in PLOS One, featured smokers who didn’t want to quit, who were offered the opportunity to test ‘a healthier alternative’ that they could use as often as they wanted. Both nicotine and placebo e-cigs lead to significant reductions in e-cig use and exhaled CO levels.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The Cochrane review pooled the results comparing abstinence rates in nicotine vs placebo EC groups (662 patients)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Italy map from www.wikihow.com</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New Zealand map from www.vectorportal.com</a:t>
            </a:r>
          </a:p>
          <a:p>
            <a:endParaRPr lang="en-GB" dirty="0"/>
          </a:p>
        </p:txBody>
      </p:sp>
      <p:sp>
        <p:nvSpPr>
          <p:cNvPr id="4" name="Slide Number Placeholder 3"/>
          <p:cNvSpPr>
            <a:spLocks noGrp="1"/>
          </p:cNvSpPr>
          <p:nvPr>
            <p:ph type="sldNum" sz="quarter" idx="10"/>
          </p:nvPr>
        </p:nvSpPr>
        <p:spPr/>
        <p:txBody>
          <a:bodyPr/>
          <a:lstStyle/>
          <a:p>
            <a:fld id="{930ABD28-6E0B-4F3C-AA50-90F69F8F1B9A}" type="slidenum">
              <a:rPr lang="en-GB" smtClean="0"/>
              <a:t>22</a:t>
            </a:fld>
            <a:endParaRPr lang="en-GB"/>
          </a:p>
        </p:txBody>
      </p:sp>
    </p:spTree>
    <p:extLst>
      <p:ext uri="{BB962C8B-B14F-4D97-AF65-F5344CB8AC3E}">
        <p14:creationId xmlns:p14="http://schemas.microsoft.com/office/powerpoint/2010/main" val="13561132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The Cochrane review found that use of a nicotine-containing EC was associated with higher abstinence rates than placebo EC but not a nicotine patch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The studies were judged to be at low risk of bias, but the overall quality of evidence was graded as ‘low’ due to the limited number of studies.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Of note, both studies used ‘1</a:t>
            </a:r>
            <a:r>
              <a:rPr kumimoji="0" lang="en-US" altLang="en-US" sz="1100" b="0" i="0" u="none" strike="noStrike" kern="1200" cap="none" spc="0" normalizeH="0" baseline="30000" noProof="0" dirty="0" smtClean="0">
                <a:ln>
                  <a:noFill/>
                </a:ln>
                <a:solidFill>
                  <a:srgbClr val="000000"/>
                </a:solidFill>
                <a:effectLst/>
                <a:uLnTx/>
                <a:uFillTx/>
                <a:latin typeface="Calibri" pitchFamily="34" charset="0"/>
                <a:ea typeface="+mn-ea"/>
                <a:cs typeface="+mn-cs"/>
              </a:rPr>
              <a:t>st</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generation’ ‘cig-a-like’ products, that were widely available at the time, but have both now been surpassed by newer models – difficult to make conclusions for alternative models, let alone the newer ‘2</a:t>
            </a:r>
            <a:r>
              <a:rPr kumimoji="0" lang="en-US" altLang="en-US" sz="1100" b="0" i="0" u="none" strike="noStrike" kern="1200" cap="none" spc="0" normalizeH="0" baseline="30000" noProof="0" dirty="0" smtClean="0">
                <a:ln>
                  <a:noFill/>
                </a:ln>
                <a:solidFill>
                  <a:srgbClr val="000000"/>
                </a:solidFill>
                <a:effectLst/>
                <a:uLnTx/>
                <a:uFillTx/>
                <a:latin typeface="Calibri" pitchFamily="34" charset="0"/>
                <a:ea typeface="+mn-ea"/>
                <a:cs typeface="+mn-cs"/>
              </a:rPr>
              <a:t>nd</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generation’ devices.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McRobbie</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a:t>
            </a:r>
            <a:r>
              <a:rPr kumimoji="0" lang="en-US" altLang="en-US" sz="1100" b="0" i="1" u="none" strike="noStrike" kern="1200" cap="none" spc="0" normalizeH="0" baseline="0" noProof="0" dirty="0" smtClean="0">
                <a:ln>
                  <a:noFill/>
                </a:ln>
                <a:solidFill>
                  <a:srgbClr val="000000"/>
                </a:solidFill>
                <a:effectLst/>
                <a:uLnTx/>
                <a:uFillTx/>
                <a:latin typeface="Calibri" pitchFamily="34" charset="0"/>
                <a:ea typeface="+mn-ea"/>
                <a:cs typeface="+mn-cs"/>
              </a:rPr>
              <a:t>et al</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(2016) – Electronic cigarettes for smoking cessation and reduction (Cochrane Review).</a:t>
            </a:r>
          </a:p>
          <a:p>
            <a:endParaRPr lang="en-GB" dirty="0"/>
          </a:p>
        </p:txBody>
      </p:sp>
      <p:sp>
        <p:nvSpPr>
          <p:cNvPr id="4" name="Slide Number Placeholder 3"/>
          <p:cNvSpPr>
            <a:spLocks noGrp="1"/>
          </p:cNvSpPr>
          <p:nvPr>
            <p:ph type="sldNum" sz="quarter" idx="10"/>
          </p:nvPr>
        </p:nvSpPr>
        <p:spPr/>
        <p:txBody>
          <a:bodyPr/>
          <a:lstStyle/>
          <a:p>
            <a:fld id="{930ABD28-6E0B-4F3C-AA50-90F69F8F1B9A}" type="slidenum">
              <a:rPr lang="en-GB" smtClean="0"/>
              <a:t>23</a:t>
            </a:fld>
            <a:endParaRPr lang="en-GB"/>
          </a:p>
        </p:txBody>
      </p:sp>
    </p:spTree>
    <p:extLst>
      <p:ext uri="{BB962C8B-B14F-4D97-AF65-F5344CB8AC3E}">
        <p14:creationId xmlns:p14="http://schemas.microsoft.com/office/powerpoint/2010/main" val="28175520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What about other data? RCTs limited by trial conditions, products often ‘superseded’ in market by end of trial, and trials do not reflect ‘real world’ issues reflecting uptake of e-cigs, such as attractiveness, price, and social network influences.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 ‘real-world’ cross-sectional study using the Smoking Toolkit Study data looked at smokers making at least one quit attempt in the previous year.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It found that e-cigarette users were around 50% more likely to remain abstinent for at least a few months than those buying NRT from a store or those trying to quit unaided, </a:t>
            </a:r>
            <a:r>
              <a:rPr kumimoji="0" lang="en-US" altLang="en-US" sz="1100" b="0" i="0" u="sng" strike="noStrike" kern="1200" cap="none" spc="0" normalizeH="0" baseline="0" noProof="0" dirty="0" smtClean="0">
                <a:ln>
                  <a:noFill/>
                </a:ln>
                <a:solidFill>
                  <a:srgbClr val="000000"/>
                </a:solidFill>
                <a:effectLst/>
                <a:uLnTx/>
                <a:uFillTx/>
                <a:latin typeface="Calibri" pitchFamily="34" charset="0"/>
                <a:ea typeface="+mn-ea"/>
                <a:cs typeface="+mn-cs"/>
              </a:rPr>
              <a:t>but probably less than those attending specialist stop smoking services</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Brown </a:t>
            </a:r>
            <a:r>
              <a:rPr kumimoji="0" lang="en-US" altLang="en-US" sz="1100" b="0" i="1" u="none" strike="noStrike" kern="1200" cap="none" spc="0" normalizeH="0" baseline="0" noProof="0" dirty="0" smtClean="0">
                <a:ln>
                  <a:noFill/>
                </a:ln>
                <a:solidFill>
                  <a:srgbClr val="000000"/>
                </a:solidFill>
                <a:effectLst/>
                <a:uLnTx/>
                <a:uFillTx/>
                <a:latin typeface="Calibri" pitchFamily="34" charset="0"/>
                <a:ea typeface="+mn-ea"/>
                <a:cs typeface="+mn-cs"/>
              </a:rPr>
              <a:t>et al </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(2014) Addiction – Real-world effectiveness of e-cigarettes when used to aid smoking cessation: a cross-sectional population study.</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West </a:t>
            </a:r>
            <a:r>
              <a:rPr kumimoji="0" lang="en-US" altLang="en-US" sz="1100" b="0" i="1" u="none" strike="noStrike" kern="1200" cap="none" spc="0" normalizeH="0" baseline="0" noProof="0" dirty="0" smtClean="0">
                <a:ln>
                  <a:noFill/>
                </a:ln>
                <a:solidFill>
                  <a:srgbClr val="000000"/>
                </a:solidFill>
                <a:effectLst/>
                <a:uLnTx/>
                <a:uFillTx/>
                <a:latin typeface="Calibri" pitchFamily="34" charset="0"/>
                <a:ea typeface="+mn-ea"/>
                <a:cs typeface="+mn-cs"/>
              </a:rPr>
              <a:t>et al </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(2014) Electronic cigarettes: what we know so far. A report to UK All-Party Parliamentary Groups. </a:t>
            </a:r>
          </a:p>
          <a:p>
            <a:endParaRPr lang="en-GB" dirty="0"/>
          </a:p>
        </p:txBody>
      </p:sp>
      <p:sp>
        <p:nvSpPr>
          <p:cNvPr id="4" name="Slide Number Placeholder 3"/>
          <p:cNvSpPr>
            <a:spLocks noGrp="1"/>
          </p:cNvSpPr>
          <p:nvPr>
            <p:ph type="sldNum" sz="quarter" idx="10"/>
          </p:nvPr>
        </p:nvSpPr>
        <p:spPr/>
        <p:txBody>
          <a:bodyPr/>
          <a:lstStyle/>
          <a:p>
            <a:fld id="{930ABD28-6E0B-4F3C-AA50-90F69F8F1B9A}" type="slidenum">
              <a:rPr lang="en-GB" smtClean="0"/>
              <a:t>24</a:t>
            </a:fld>
            <a:endParaRPr lang="en-GB"/>
          </a:p>
        </p:txBody>
      </p:sp>
    </p:spTree>
    <p:extLst>
      <p:ext uri="{BB962C8B-B14F-4D97-AF65-F5344CB8AC3E}">
        <p14:creationId xmlns:p14="http://schemas.microsoft.com/office/powerpoint/2010/main" val="34835515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In contrast, a US survey of 949 smokers found no link between baseline e-cigarette use and self-reported quitting 1 year later.</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This study was limited by low numbers of e-cigarette users (n=88), particularly those who quit smoking (n=9).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The US seems on the whole a lot more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sceptical</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about the role of e-cigs, and in 2015, the US Preventative Services Task Force concluded that there was not enough evidence to recommend ENDS for tobacco cessation, suggesting clinicians direct smokers to other cessation interventions with established effectiveness and safety.</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Clearly more studies needed to firm up evidence base.</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McRobbie</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a:t>
            </a:r>
            <a:r>
              <a:rPr kumimoji="0" lang="en-US" altLang="en-US" sz="1100" b="0" i="1" u="none" strike="noStrike" kern="1200" cap="none" spc="0" normalizeH="0" baseline="0" noProof="0" dirty="0" smtClean="0">
                <a:ln>
                  <a:noFill/>
                </a:ln>
                <a:solidFill>
                  <a:srgbClr val="000000"/>
                </a:solidFill>
                <a:effectLst/>
                <a:uLnTx/>
                <a:uFillTx/>
                <a:latin typeface="Calibri" pitchFamily="34" charset="0"/>
                <a:ea typeface="+mn-ea"/>
                <a:cs typeface="+mn-cs"/>
              </a:rPr>
              <a:t>et al</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(2014) – Electronic cigarettes for smoking cessation and reduction (Cochrane Review).</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Grana (2014) JAMA Internal Medicine – A longitudinal analysis of electronic cigarette use and smoking cessation.</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Torjesen</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(2015) BMJ – Evidence is insufficient to recommend e-cigarettes for quitting, US committee concludes. </a:t>
            </a:r>
            <a:r>
              <a:rPr kumimoji="0" lang="en-US" altLang="en-US" sz="1100" b="0" i="1" u="none" strike="noStrike" kern="1200" cap="none" spc="0" normalizeH="0" baseline="0" noProof="0" dirty="0" smtClean="0">
                <a:ln>
                  <a:noFill/>
                </a:ln>
                <a:solidFill>
                  <a:srgbClr val="000000"/>
                </a:solidFill>
                <a:effectLst/>
                <a:uLnTx/>
                <a:uFillTx/>
                <a:latin typeface="Calibri" pitchFamily="34" charset="0"/>
                <a:ea typeface="+mn-ea"/>
                <a:cs typeface="+mn-cs"/>
              </a:rPr>
              <a:t>BMJ </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2015:350:h2488</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US flag from www.clipartbest.com</a:t>
            </a:r>
          </a:p>
          <a:p>
            <a:endParaRPr lang="en-GB" dirty="0"/>
          </a:p>
        </p:txBody>
      </p:sp>
      <p:sp>
        <p:nvSpPr>
          <p:cNvPr id="4" name="Slide Number Placeholder 3"/>
          <p:cNvSpPr>
            <a:spLocks noGrp="1"/>
          </p:cNvSpPr>
          <p:nvPr>
            <p:ph type="sldNum" sz="quarter" idx="10"/>
          </p:nvPr>
        </p:nvSpPr>
        <p:spPr/>
        <p:txBody>
          <a:bodyPr/>
          <a:lstStyle/>
          <a:p>
            <a:fld id="{930ABD28-6E0B-4F3C-AA50-90F69F8F1B9A}" type="slidenum">
              <a:rPr lang="en-GB" smtClean="0"/>
              <a:t>25</a:t>
            </a:fld>
            <a:endParaRPr lang="en-GB"/>
          </a:p>
        </p:txBody>
      </p:sp>
    </p:spTree>
    <p:extLst>
      <p:ext uri="{BB962C8B-B14F-4D97-AF65-F5344CB8AC3E}">
        <p14:creationId xmlns:p14="http://schemas.microsoft.com/office/powerpoint/2010/main" val="33799554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sng" strike="noStrike" kern="1200" cap="none" spc="0" normalizeH="0" baseline="0" noProof="0" dirty="0" smtClean="0">
                <a:ln>
                  <a:noFill/>
                </a:ln>
                <a:solidFill>
                  <a:srgbClr val="000000"/>
                </a:solidFill>
                <a:effectLst/>
                <a:uLnTx/>
                <a:uFillTx/>
                <a:latin typeface="Calibri" pitchFamily="34" charset="0"/>
                <a:ea typeface="+mn-ea"/>
                <a:cs typeface="+mn-cs"/>
              </a:rPr>
              <a:t>In England</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increasing e-cigarette use has been associated with an increase in the population smoking cessation rate, although this may be due to other factors.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West </a:t>
            </a:r>
            <a:r>
              <a:rPr kumimoji="0" lang="en-US" altLang="en-US" sz="1100" b="0" i="1" u="none" strike="noStrike" kern="1200" cap="none" spc="0" normalizeH="0" baseline="0" noProof="0" dirty="0" smtClean="0">
                <a:ln>
                  <a:noFill/>
                </a:ln>
                <a:solidFill>
                  <a:srgbClr val="000000"/>
                </a:solidFill>
                <a:effectLst/>
                <a:uLnTx/>
                <a:uFillTx/>
                <a:latin typeface="Calibri" pitchFamily="34" charset="0"/>
                <a:ea typeface="+mn-ea"/>
                <a:cs typeface="+mn-cs"/>
              </a:rPr>
              <a:t>et al </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(2014) Electronic cigarettes: what we know so far. A report to UK All-Party Parliamentary Groups.</a:t>
            </a:r>
          </a:p>
          <a:p>
            <a:endParaRPr lang="en-GB" dirty="0"/>
          </a:p>
        </p:txBody>
      </p:sp>
      <p:sp>
        <p:nvSpPr>
          <p:cNvPr id="4" name="Slide Number Placeholder 3"/>
          <p:cNvSpPr>
            <a:spLocks noGrp="1"/>
          </p:cNvSpPr>
          <p:nvPr>
            <p:ph type="sldNum" sz="quarter" idx="10"/>
          </p:nvPr>
        </p:nvSpPr>
        <p:spPr/>
        <p:txBody>
          <a:bodyPr/>
          <a:lstStyle/>
          <a:p>
            <a:fld id="{930ABD28-6E0B-4F3C-AA50-90F69F8F1B9A}" type="slidenum">
              <a:rPr lang="en-GB" smtClean="0"/>
              <a:t>26</a:t>
            </a:fld>
            <a:endParaRPr lang="en-GB"/>
          </a:p>
        </p:txBody>
      </p:sp>
    </p:spTree>
    <p:extLst>
      <p:ext uri="{BB962C8B-B14F-4D97-AF65-F5344CB8AC3E}">
        <p14:creationId xmlns:p14="http://schemas.microsoft.com/office/powerpoint/2010/main" val="156111710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 number of concerns have been raised about the use of e-cigarettes – the main concerns being:</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Safety during ‘normal’ use, by inhalation of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vapour</a:t>
            </a: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Lack of regulation leading to harmful contaminants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Safety in other situations,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eg</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burns from concentrated liquid, fires from incorrect chargers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Passive exposure of others to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vapour</a:t>
            </a: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Encouraging young people to take up vaping and/or smoking</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‘Re</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-normalizing smoking’ so that current smokers are less likely to stop, and ex-smokers re-start</a:t>
            </a:r>
          </a:p>
          <a:p>
            <a:endParaRPr lang="en-GB" dirty="0"/>
          </a:p>
        </p:txBody>
      </p:sp>
      <p:sp>
        <p:nvSpPr>
          <p:cNvPr id="4" name="Slide Number Placeholder 3"/>
          <p:cNvSpPr>
            <a:spLocks noGrp="1"/>
          </p:cNvSpPr>
          <p:nvPr>
            <p:ph type="sldNum" sz="quarter" idx="10"/>
          </p:nvPr>
        </p:nvSpPr>
        <p:spPr/>
        <p:txBody>
          <a:bodyPr/>
          <a:lstStyle/>
          <a:p>
            <a:fld id="{930ABD28-6E0B-4F3C-AA50-90F69F8F1B9A}" type="slidenum">
              <a:rPr lang="en-GB" smtClean="0"/>
              <a:t>27</a:t>
            </a:fld>
            <a:endParaRPr lang="en-GB"/>
          </a:p>
        </p:txBody>
      </p:sp>
    </p:spTree>
    <p:extLst>
      <p:ext uri="{BB962C8B-B14F-4D97-AF65-F5344CB8AC3E}">
        <p14:creationId xmlns:p14="http://schemas.microsoft.com/office/powerpoint/2010/main" val="42913411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Are e-cigarettes safe?</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Countless news stories:</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An early BBC News story 2011 reporting a case of a patient dying from lipoid pneumonia, presumed secondary to vegetable ‘oils’ in an e-cigarette. More recently an outbreak in the united states linked to cannabis oils and a concern about increasing cases in the UK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Guardian opinion piece highlighting the various contaminants reported to be found in e-cigarettes.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News article from The Times highlighting the risk of fires due to dodgy chargers – a story hugely popular with the Daily Mail – see headlines (four).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Screenshots from online newspaper pages</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930ABD28-6E0B-4F3C-AA50-90F69F8F1B9A}" type="slidenum">
              <a:rPr lang="en-GB" smtClean="0"/>
              <a:t>28</a:t>
            </a:fld>
            <a:endParaRPr lang="en-GB"/>
          </a:p>
        </p:txBody>
      </p:sp>
    </p:spTree>
    <p:extLst>
      <p:ext uri="{BB962C8B-B14F-4D97-AF65-F5344CB8AC3E}">
        <p14:creationId xmlns:p14="http://schemas.microsoft.com/office/powerpoint/2010/main" val="40924784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During normal vaping, the main substances inhaled are nicotine, propylene glycol and/or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glycerine</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plus possibly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flavourings</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and the potential for unspecified ‘contaminants’ – see next slides.</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Propylene glycol and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glycerine</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are the most commonly used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vaporising</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solvents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Most side-effects reported by users in studies and in user groups have been minor, such as throat irritation or dry cough.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Glycerine</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(UK) = glycerin (US) = glycerol</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0ABD28-6E0B-4F3C-AA50-90F69F8F1B9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7987029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Nicotine is the substance that causes addiction to tobacco, but otherwise is perceived to be </a:t>
            </a:r>
            <a:r>
              <a:rPr kumimoji="0" lang="en-US" altLang="en-US" sz="1100" b="0" i="1" u="none" strike="noStrike" kern="1200" cap="none" spc="0" normalizeH="0" baseline="0" noProof="0" dirty="0" smtClean="0">
                <a:ln>
                  <a:noFill/>
                </a:ln>
                <a:solidFill>
                  <a:srgbClr val="000000"/>
                </a:solidFill>
                <a:effectLst/>
                <a:uLnTx/>
                <a:uFillTx/>
                <a:latin typeface="Calibri" pitchFamily="34" charset="0"/>
                <a:ea typeface="+mn-ea"/>
                <a:cs typeface="+mn-cs"/>
              </a:rPr>
              <a:t>relatively </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harmless – hence why NRT is available on prescription.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It can cause irritant effects locally, for example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oesophagitis</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and bronchospasm, and GI side-effects such as nausea and vomiting are common. The BNF lists other side effects such as chest pain and palpitations.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Use of nicotine usually leads to withdrawal symptoms after use, including headache, depression, irritability, anxiety, weight gain and impaired concentration.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However, it has </a:t>
            </a:r>
            <a:r>
              <a:rPr kumimoji="0" lang="en-US" altLang="en-US" sz="1100" b="0" i="0" u="sng" strike="noStrike" kern="1200" cap="none" spc="0" normalizeH="0" baseline="0" noProof="0" dirty="0" smtClean="0">
                <a:ln>
                  <a:noFill/>
                </a:ln>
                <a:solidFill>
                  <a:srgbClr val="000000"/>
                </a:solidFill>
                <a:effectLst/>
                <a:uLnTx/>
                <a:uFillTx/>
                <a:latin typeface="Calibri" pitchFamily="34" charset="0"/>
                <a:ea typeface="+mn-ea"/>
                <a:cs typeface="+mn-cs"/>
              </a:rPr>
              <a:t>not</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been associated with increased risk of cardiovascular events – an epidemiological study using primary care data showed no increased risk of myocardial infarction, stroke or death.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There are some data suggesting nicotine may have a role in the biology of cancer development, but the International Agency for Research on Cancer doesn’t currently consider it a carcinogen.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Nicotine probably has adverse effects on fetal development.</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Nicotine levels in e-cigarettes vary depending on quantity specified, but delivery to the user also depends on how they use the device,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eg</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duration and frequency of puffs. There are instances of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mislabelling</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quantities in some studies, but mostly these devices contained </a:t>
            </a:r>
            <a:r>
              <a:rPr kumimoji="0" lang="en-US" altLang="en-US" sz="1100" b="0" i="1" u="none" strike="noStrike" kern="1200" cap="none" spc="0" normalizeH="0" baseline="0" noProof="0" dirty="0" smtClean="0">
                <a:ln>
                  <a:noFill/>
                </a:ln>
                <a:solidFill>
                  <a:srgbClr val="000000"/>
                </a:solidFill>
                <a:effectLst/>
                <a:uLnTx/>
                <a:uFillTx/>
                <a:latin typeface="Calibri" pitchFamily="34" charset="0"/>
                <a:ea typeface="+mn-ea"/>
                <a:cs typeface="+mn-cs"/>
              </a:rPr>
              <a:t>less </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than that declared rather than more.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British National Formulary</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Hubbard </a:t>
            </a:r>
            <a:r>
              <a:rPr kumimoji="0" lang="en-US" altLang="en-US" sz="1100" b="0" i="1" u="none" strike="noStrike" kern="1200" cap="none" spc="0" normalizeH="0" baseline="0" noProof="0" dirty="0" smtClean="0">
                <a:ln>
                  <a:noFill/>
                </a:ln>
                <a:solidFill>
                  <a:srgbClr val="000000"/>
                </a:solidFill>
                <a:effectLst/>
                <a:uLnTx/>
                <a:uFillTx/>
                <a:latin typeface="Calibri" pitchFamily="34" charset="0"/>
                <a:ea typeface="+mn-ea"/>
                <a:cs typeface="+mn-cs"/>
              </a:rPr>
              <a:t>et al</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(2005) Tobacco Control. Use of nicotine replacement therapy and the risk of myocardial infarction, stroke and death. 14:416.</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Grando</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(2014) Nature Reviews Cancer. Connections of Nicotine to Cancer. 14: 419</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IARC monograph (2012): A Review of Human Carcinogens: Personal Habits and Indoor Combustions. http://monographs.iarc.fr/ENG/Monographs/vol100E/mono100E.pdf.</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McNeil </a:t>
            </a:r>
            <a:r>
              <a:rPr kumimoji="0" lang="en-US" altLang="en-US" sz="1100" b="0" i="1" u="none" strike="noStrike" kern="1200" cap="none" spc="0" normalizeH="0" baseline="0" noProof="0" dirty="0" smtClean="0">
                <a:ln>
                  <a:noFill/>
                </a:ln>
                <a:solidFill>
                  <a:srgbClr val="000000"/>
                </a:solidFill>
                <a:effectLst/>
                <a:uLnTx/>
                <a:uFillTx/>
                <a:latin typeface="Calibri" pitchFamily="34" charset="0"/>
                <a:ea typeface="+mn-ea"/>
                <a:cs typeface="+mn-cs"/>
              </a:rPr>
              <a:t>et </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al (2015) E-cigarettes: an evidence update. A report commissioned by Public Health England.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Image from Wikipedia: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"Side effects of nicotine" by Mikael </a:t>
            </a:r>
            <a:r>
              <a:rPr kumimoji="0" lang="en-GB"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Häggström</a:t>
            </a:r>
            <a:r>
              <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 All used images are in public domain. Licensed under Public Domain via Wikimedia Commons - https://commons.wikimedia.org/wiki/File:Side_effects_of_nicotine.svg#/media/File:Side_effects_of_nicotine.svg</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0ABD28-6E0B-4F3C-AA50-90F69F8F1B9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3199413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No evidence of harm. Used in other products </a:t>
            </a:r>
            <a:r>
              <a:rPr kumimoji="0" lang="en-GB"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eg</a:t>
            </a:r>
            <a:r>
              <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food and cosmetics.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The US Environmental Protection Agency studied propylene glycol around 10 years ago and reported no evidence of toxicity, after a limited array of testing.</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US scientists back in the 1940s subjected monkeys and rats to continuous high concentrations of propylene glycol vapour for periods of 12 to 18 months, and found them to be no different to control animals, including after extensive lung examination on autopsy.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Clearly limited data from humans, but seems ‘safe’ so far.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US Environmental Protection Agency (2006). Registration eligibility decision for propylene glycol and </a:t>
            </a:r>
            <a:r>
              <a:rPr kumimoji="0" lang="en-GB"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dipropylene</a:t>
            </a:r>
            <a:r>
              <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glycol - </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http://www.epa.gov/oppsrrd1/reregistration/REDs/propylene_glycol_red.pdf</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Robertson </a:t>
            </a:r>
            <a:r>
              <a:rPr kumimoji="0" lang="en-GB" sz="1200" b="0" i="1" u="none" strike="noStrike" kern="1200" cap="none" spc="0" normalizeH="0" baseline="0" noProof="0" dirty="0" smtClean="0">
                <a:ln>
                  <a:noFill/>
                </a:ln>
                <a:solidFill>
                  <a:srgbClr val="000000"/>
                </a:solidFill>
                <a:effectLst/>
                <a:uLnTx/>
                <a:uFillTx/>
                <a:latin typeface="Calibri" pitchFamily="34" charset="0"/>
                <a:ea typeface="+mn-ea"/>
                <a:cs typeface="+mn-cs"/>
              </a:rPr>
              <a:t>et al </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(1947) Tests of the chronic toxicity of propylene glycol and </a:t>
            </a:r>
            <a:r>
              <a:rPr kumimoji="0" lang="en-GB" sz="1200" b="0" i="0" u="none" strike="noStrike" kern="1200" cap="none" spc="0" normalizeH="0" baseline="0" noProof="0" dirty="0" err="1" smtClean="0">
                <a:ln>
                  <a:noFill/>
                </a:ln>
                <a:solidFill>
                  <a:srgbClr val="000000"/>
                </a:solidFill>
                <a:effectLst/>
                <a:uLnTx/>
                <a:uFillTx/>
                <a:latin typeface="Calibri" pitchFamily="34" charset="0"/>
                <a:ea typeface="+mn-ea"/>
                <a:cs typeface="+mn-cs"/>
              </a:rPr>
              <a:t>triethylene</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 glycol on monkeys and rats by vapour inhalation and oral administration. J </a:t>
            </a:r>
            <a:r>
              <a:rPr kumimoji="0" lang="en-GB" sz="1200" b="0" i="0" u="none" strike="noStrike" kern="1200" cap="none" spc="0" normalizeH="0" baseline="0" noProof="0" dirty="0" err="1" smtClean="0">
                <a:ln>
                  <a:noFill/>
                </a:ln>
                <a:solidFill>
                  <a:srgbClr val="000000"/>
                </a:solidFill>
                <a:effectLst/>
                <a:uLnTx/>
                <a:uFillTx/>
                <a:latin typeface="Calibri" pitchFamily="34" charset="0"/>
                <a:ea typeface="+mn-ea"/>
                <a:cs typeface="+mn-cs"/>
              </a:rPr>
              <a:t>Pharmacol</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 </a:t>
            </a:r>
            <a:r>
              <a:rPr kumimoji="0" lang="en-GB" sz="1200" b="0" i="0" u="none" strike="noStrike" kern="1200" cap="none" spc="0" normalizeH="0" baseline="0" noProof="0" dirty="0" err="1" smtClean="0">
                <a:ln>
                  <a:noFill/>
                </a:ln>
                <a:solidFill>
                  <a:srgbClr val="000000"/>
                </a:solidFill>
                <a:effectLst/>
                <a:uLnTx/>
                <a:uFillTx/>
                <a:latin typeface="Calibri" pitchFamily="34" charset="0"/>
                <a:ea typeface="+mn-ea"/>
                <a:cs typeface="+mn-cs"/>
              </a:rPr>
              <a:t>Exp</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 </a:t>
            </a:r>
            <a:r>
              <a:rPr kumimoji="0" lang="en-GB" sz="1200" b="0" i="0" u="none" strike="noStrike" kern="1200" cap="none" spc="0" normalizeH="0" baseline="0" noProof="0" dirty="0" err="1" smtClean="0">
                <a:ln>
                  <a:noFill/>
                </a:ln>
                <a:solidFill>
                  <a:srgbClr val="000000"/>
                </a:solidFill>
                <a:effectLst/>
                <a:uLnTx/>
                <a:uFillTx/>
                <a:latin typeface="Calibri" pitchFamily="34" charset="0"/>
                <a:ea typeface="+mn-ea"/>
                <a:cs typeface="+mn-cs"/>
              </a:rPr>
              <a:t>Ther</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 91: 52</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200" b="0" i="0" u="none" strike="noStrike" kern="1200" cap="none" spc="0" normalizeH="0" baseline="0" noProof="0" dirty="0" err="1" smtClean="0">
                <a:ln>
                  <a:noFill/>
                </a:ln>
                <a:solidFill>
                  <a:srgbClr val="000000"/>
                </a:solidFill>
                <a:effectLst/>
                <a:uLnTx/>
                <a:uFillTx/>
                <a:latin typeface="Calibri" pitchFamily="34" charset="0"/>
                <a:ea typeface="+mn-ea"/>
                <a:cs typeface="+mn-cs"/>
              </a:rPr>
              <a:t>McRobbie</a:t>
            </a:r>
            <a:r>
              <a:rPr kumimoji="0" lang="en-US" altLang="en-US" sz="1200" b="0" i="0" u="none" strike="noStrike" kern="1200" cap="none" spc="0" normalizeH="0" baseline="0" noProof="0" dirty="0" smtClean="0">
                <a:ln>
                  <a:noFill/>
                </a:ln>
                <a:solidFill>
                  <a:srgbClr val="000000"/>
                </a:solidFill>
                <a:effectLst/>
                <a:uLnTx/>
                <a:uFillTx/>
                <a:latin typeface="Calibri" pitchFamily="34" charset="0"/>
                <a:ea typeface="+mn-ea"/>
                <a:cs typeface="+mn-cs"/>
              </a:rPr>
              <a:t> (2014) Electronic Cigarettes – National Centre for Smoking Cessation and Training briefing. </a:t>
            </a:r>
            <a:endPar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0ABD28-6E0B-4F3C-AA50-90F69F8F1B9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8410427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Whilst there has been a recent reported ‘outbreak’ of Lipoid pneumonia declared in North Carolina, USA – this was amongst patients using</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 electronic vaping pens/e-cigarettes that had refillable chambers or interchangeable cartridges with tetrahydrocannabinol (THC) vaping concentrates or oils.  In the US, recent CDC laboratory testing of BAL samples from 29 of these cases identified the presence of Vitamin E acetate, an additive in some THC-containing products, in 82%. Whilst causality cannot yet be proven, It is likely that this compound is responsible in part for the vaping associated lung injury outbreak</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There have been several case reports of lipoid pneumonia related to (non-THC) e-cigarette use – this is a rare chronic inflammatory response to lipid substances in the lungs. Most patients are asymptomatic but symptoms can include cough,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dyspnoea</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fever, weight loss, chest pain and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haemoptysis</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Vegetable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glycerine</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(glycerin in American English, also known as glycerol) is an alternative e-liquid to propylene glycol – it is produced by heating palm or coconut oil, or from animal fat and soap by a fatty-acid splitting operation.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McCauley (2012) Chest. An Unexpected Consequence of Electronic Cigarette Use. 141:1110.</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BBC News report: http://www.bbc.co.uk/news/uk-england-12887335, accessed July 2015</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CDC report 2019 (https://www.cdc.gov/mmwr/volumes/68/wr/mm6836e1.htm)</a:t>
            </a:r>
          </a:p>
          <a:p>
            <a:pPr marL="171450" marR="0" lvl="0" indent="-171450" algn="l" defTabSz="914400" rtl="0" eaLnBrk="0" fontAlgn="base" latinLnBrk="0" hangingPunct="0">
              <a:lnSpc>
                <a:spcPct val="100000"/>
              </a:lnSpc>
              <a:spcBef>
                <a:spcPct val="30000"/>
              </a:spcBef>
              <a:spcAft>
                <a:spcPct val="0"/>
              </a:spcAft>
              <a:buClrTx/>
              <a:buSzTx/>
              <a:buFontTx/>
              <a:buChar char="-"/>
              <a:tabLst/>
              <a:defRPr/>
            </a:pPr>
            <a:r>
              <a:rPr kumimoji="0" lang="en-GB" sz="1200" b="0" i="0" u="none" strike="noStrike" kern="1200" cap="none" spc="0" normalizeH="0" baseline="0" noProof="0" dirty="0" err="1" smtClean="0">
                <a:ln>
                  <a:noFill/>
                </a:ln>
                <a:solidFill>
                  <a:srgbClr val="000000"/>
                </a:solidFill>
                <a:effectLst/>
                <a:uLnTx/>
                <a:uFillTx/>
                <a:latin typeface="Calibri" pitchFamily="34" charset="0"/>
                <a:ea typeface="+mn-ea"/>
                <a:cs typeface="+mn-cs"/>
              </a:rPr>
              <a:t>Viswam</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 D, Trotter S, Burge PS</a:t>
            </a:r>
            <a:r>
              <a:rPr kumimoji="0" lang="en-GB" sz="1200" b="0" i="1" u="none" strike="noStrike" kern="1200" cap="none" spc="0" normalizeH="0" baseline="0" noProof="0" dirty="0" smtClean="0">
                <a:ln>
                  <a:noFill/>
                </a:ln>
                <a:solidFill>
                  <a:srgbClr val="000000"/>
                </a:solidFill>
                <a:effectLst/>
                <a:uLnTx/>
                <a:uFillTx/>
                <a:latin typeface="Calibri" pitchFamily="34" charset="0"/>
                <a:ea typeface="+mn-ea"/>
                <a:cs typeface="+mn-cs"/>
              </a:rPr>
              <a:t>, et al</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 Respiratory failure caused by lipoid pneumonia from vaping e-cigarettes </a:t>
            </a:r>
            <a:r>
              <a:rPr kumimoji="0" lang="en-GB" sz="1200" b="0" i="1" u="none" strike="noStrike" kern="1200" cap="none" spc="0" normalizeH="0" baseline="0" noProof="0" dirty="0" smtClean="0">
                <a:ln>
                  <a:noFill/>
                </a:ln>
                <a:solidFill>
                  <a:srgbClr val="000000"/>
                </a:solidFill>
                <a:effectLst/>
                <a:uLnTx/>
                <a:uFillTx/>
                <a:latin typeface="Calibri" pitchFamily="34" charset="0"/>
                <a:ea typeface="+mn-ea"/>
                <a:cs typeface="+mn-cs"/>
              </a:rPr>
              <a:t>Case Reports </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2018;</a:t>
            </a:r>
            <a:r>
              <a:rPr kumimoji="0" lang="en-GB" sz="1200" b="1" i="0" u="none" strike="noStrike" kern="1200" cap="none" spc="0" normalizeH="0" baseline="0" noProof="0" dirty="0" smtClean="0">
                <a:ln>
                  <a:noFill/>
                </a:ln>
                <a:solidFill>
                  <a:srgbClr val="000000"/>
                </a:solidFill>
                <a:effectLst/>
                <a:uLnTx/>
                <a:uFillTx/>
                <a:latin typeface="Calibri" pitchFamily="34" charset="0"/>
                <a:ea typeface="+mn-ea"/>
                <a:cs typeface="+mn-cs"/>
              </a:rPr>
              <a:t>2018:</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bcr-2018-224350.</a:t>
            </a:r>
          </a:p>
          <a:p>
            <a:pPr marL="171450" marR="0" lvl="0" indent="-171450" algn="l" defTabSz="914400" rtl="0" eaLnBrk="0" fontAlgn="base" latinLnBrk="0" hangingPunct="0">
              <a:lnSpc>
                <a:spcPct val="100000"/>
              </a:lnSpc>
              <a:spcBef>
                <a:spcPct val="30000"/>
              </a:spcBef>
              <a:spcAft>
                <a:spcPct val="0"/>
              </a:spcAft>
              <a:buClrTx/>
              <a:buSzTx/>
              <a:buFontTx/>
              <a:buChar char="-"/>
              <a:tabLst/>
              <a:defRPr/>
            </a:pP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CDC: https://www.cdc.gov/tobacco/basic_information/e-cigarettes/severe-lung-disease.html</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0ABD28-6E0B-4F3C-AA50-90F69F8F1B9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1084507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The Centres for Disease Control and Prevention reported in Nov 2019  at least 2015 cases of e-cigarette associated lung injury and 39 deaths. These cases all demonstrate a </a:t>
            </a:r>
            <a:r>
              <a:rPr kumimoji="0" lang="en-GB" sz="1200" b="0" i="0" u="none" strike="noStrike" kern="1200" cap="none" spc="0" normalizeH="0" baseline="0" noProof="0" dirty="0" err="1" smtClean="0">
                <a:ln>
                  <a:noFill/>
                </a:ln>
                <a:solidFill>
                  <a:srgbClr val="000000"/>
                </a:solidFill>
                <a:effectLst/>
                <a:uLnTx/>
                <a:uFillTx/>
                <a:latin typeface="Calibri" pitchFamily="34" charset="0"/>
                <a:ea typeface="+mn-ea"/>
                <a:cs typeface="+mn-cs"/>
              </a:rPr>
              <a:t>heterogenous</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 pattern of pneumonitis including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acute eosinophilic pneumonia , organizing pneumonia, lipoid pneumonia. diffuse alveolar damage ,acute respiratory distress syndrome (ARDS) , diffuse alveolar </a:t>
            </a:r>
            <a:r>
              <a:rPr kumimoji="0" lang="en-GB" sz="1200" b="0" i="0" u="none" strike="noStrike" kern="1200" cap="none" spc="0" normalizeH="0" baseline="0" noProof="0" dirty="0" err="1" smtClean="0">
                <a:ln>
                  <a:noFill/>
                </a:ln>
                <a:solidFill>
                  <a:srgbClr val="000000"/>
                </a:solidFill>
                <a:effectLst/>
                <a:uLnTx/>
                <a:uFillTx/>
                <a:latin typeface="Calibri" pitchFamily="34" charset="0"/>
                <a:ea typeface="+mn-ea"/>
                <a:cs typeface="+mn-cs"/>
              </a:rPr>
              <a:t>hemorrhage</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 . hypersensitivity pneumonitis, giant-cell interstitial pneumonitis</a:t>
            </a:r>
            <a:endParaRPr kumimoji="0" lang="en-GB" altLang="en-US" sz="1200" b="0" i="0" u="none" strike="noStrike" kern="1200" cap="none" spc="0" normalizeH="0" baseline="0" noProof="0" dirty="0" smtClean="0">
              <a:ln>
                <a:noFill/>
              </a:ln>
              <a:solidFill>
                <a:srgbClr val="BBE0E3">
                  <a:lumMod val="75000"/>
                </a:srgbClr>
              </a:solidFill>
              <a:effectLst/>
              <a:uLnTx/>
              <a:uFillTx/>
              <a:latin typeface="Calibri" pitchFamily="34" charset="0"/>
              <a:ea typeface="+mn-ea"/>
              <a:cs typeface="Arial"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The precise mechanism of vaping induced lung injury is diverse and yet to be fully characterised but it is worth noting again that the majority of those cases reported in the US related to persons vaping both nicotine and THC containing products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Sources:</a:t>
            </a:r>
          </a:p>
          <a:p>
            <a:pPr marL="171450" marR="0" lvl="0" indent="-171450" algn="l" defTabSz="914400" rtl="0" eaLnBrk="0" fontAlgn="base" latinLnBrk="0" hangingPunct="0">
              <a:lnSpc>
                <a:spcPct val="100000"/>
              </a:lnSpc>
              <a:spcBef>
                <a:spcPct val="30000"/>
              </a:spcBef>
              <a:spcAft>
                <a:spcPct val="0"/>
              </a:spcAft>
              <a:buClrTx/>
              <a:buSzTx/>
              <a:buFontTx/>
              <a:buChar char="-"/>
              <a:tabLst/>
              <a:defRPr/>
            </a:pP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CDC  https://www.cdc.gov/tobacco/basic_information/e-cigarettes/severe-lung-disease.html</a:t>
            </a:r>
          </a:p>
          <a:p>
            <a:pPr marL="171450" marR="0" lvl="0" indent="-171450" algn="l" defTabSz="914400" rtl="0" eaLnBrk="0" fontAlgn="base" latinLnBrk="0" hangingPunct="0">
              <a:lnSpc>
                <a:spcPct val="100000"/>
              </a:lnSpc>
              <a:spcBef>
                <a:spcPct val="30000"/>
              </a:spcBef>
              <a:spcAft>
                <a:spcPct val="0"/>
              </a:spcAft>
              <a:buClrTx/>
              <a:buSzTx/>
              <a:buFontTx/>
              <a:buChar char="-"/>
              <a:tabLst/>
              <a:defRPr/>
            </a:pPr>
            <a:r>
              <a:rPr kumimoji="0" lang="en-GB" sz="1200" b="0" i="0" u="none" strike="noStrike" kern="1200" cap="none" spc="0" normalizeH="0" baseline="0" noProof="0" dirty="0" err="1" smtClean="0">
                <a:ln>
                  <a:noFill/>
                </a:ln>
                <a:solidFill>
                  <a:srgbClr val="000000"/>
                </a:solidFill>
                <a:effectLst/>
                <a:uLnTx/>
                <a:uFillTx/>
                <a:latin typeface="Calibri" pitchFamily="34" charset="0"/>
                <a:ea typeface="+mn-ea"/>
                <a:cs typeface="+mn-cs"/>
              </a:rPr>
              <a:t>Christiani</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 DM (2019), Vaping Induced Lung Injury. </a:t>
            </a:r>
            <a:r>
              <a:rPr kumimoji="0" lang="en-GB" sz="1200" b="0" i="1" u="none" strike="noStrike" kern="1200" cap="none" spc="0" normalizeH="0" baseline="0" noProof="0" dirty="0" smtClean="0">
                <a:ln>
                  <a:noFill/>
                </a:ln>
                <a:solidFill>
                  <a:srgbClr val="000000"/>
                </a:solidFill>
                <a:effectLst/>
                <a:uLnTx/>
                <a:uFillTx/>
                <a:latin typeface="Calibri" pitchFamily="34" charset="0"/>
                <a:ea typeface="+mn-ea"/>
                <a:cs typeface="+mn-cs"/>
              </a:rPr>
              <a:t>NEJM  </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a:t>
            </a:r>
            <a:r>
              <a:rPr kumimoji="0" lang="en-GB" sz="1200" b="0" i="0" u="none" strike="noStrike" kern="1200" cap="none" spc="0" normalizeH="0" baseline="0" noProof="0" dirty="0" err="1" smtClean="0">
                <a:ln>
                  <a:noFill/>
                </a:ln>
                <a:solidFill>
                  <a:srgbClr val="000000"/>
                </a:solidFill>
                <a:effectLst/>
                <a:uLnTx/>
                <a:uFillTx/>
                <a:latin typeface="Calibri" pitchFamily="34" charset="0"/>
                <a:ea typeface="+mn-ea"/>
                <a:cs typeface="+mn-cs"/>
              </a:rPr>
              <a:t>Epub</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 ahead of print] available at:  https://www.nejm.org/doi/full/10.1056/NEJMe1912032</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0ABD28-6E0B-4F3C-AA50-90F69F8F1B9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5246723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Toxins have been found in a number of studies of e-cigarettes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These include formaldehyde, acetaldehyde and nitrosamines, which are carcinogenic, as well as toxic metals such as cadmium, nickel and lead.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Screenshot from www.theguardian.co.uk</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0ABD28-6E0B-4F3C-AA50-90F69F8F1B9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1025178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Tobacco-specific nitrosamines have been detected in e-cigarettes, but levels are orders of magnitude lower than in tobacco cigarettes, and similar to levels in nicotine replacement therapy.</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Diethylene glycol (DEG) is another potential health hazard found in e-cigarettes in one study , but not in 15 other studies.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Cahn and Siegel (2011) Journal of Public Health Policy. Electronic cigarettes as a harm reduction strategy for tobacco control: A step forward or a repeat of past mistakes? 32: 16-31.</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0ABD28-6E0B-4F3C-AA50-90F69F8F1B9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47332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The data is messier for toxins like formaldehyde, which have been reported as causing cancer.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 study from Poland in 2013 evaluated 12 brands of e-cigarettes and a nicotine inhalator as a reference product.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Carbonyl compounds such as formaldehyde were found in most e-cigarettes but 9 – 450 times less than in conventional cigarettes.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Trace amounts of some substances were also found in the inhalator.</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Volatile organic compounds, tobacco-specific nitrosamines and metals were found in most devices.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The PHE report addressed some studies reporting </a:t>
            </a:r>
            <a:r>
              <a:rPr kumimoji="0" lang="en-US" altLang="en-US" sz="1100" b="0" i="1" u="none" strike="noStrike" kern="1200" cap="none" spc="0" normalizeH="0" baseline="0" noProof="0" dirty="0" smtClean="0">
                <a:ln>
                  <a:noFill/>
                </a:ln>
                <a:solidFill>
                  <a:srgbClr val="000000"/>
                </a:solidFill>
                <a:effectLst/>
                <a:uLnTx/>
                <a:uFillTx/>
                <a:latin typeface="Calibri" pitchFamily="34" charset="0"/>
                <a:ea typeface="+mn-ea"/>
                <a:cs typeface="+mn-cs"/>
              </a:rPr>
              <a:t>higher</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levels of aldehydes in e-cigarettes – the authors argue that these studies involved ‘overheated’ e-liquid.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This can occasionally occur in normal use if the level of e-liquid was too low or the power too high, but if it occurs, it causes a distinctive unpleasant taste to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vapers</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(known as ‘dry puff’) and therefore users would avoid inhaling.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PHE concluded that with normal vaping, aldehyde levels posed no risk to health.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 recent report from the US ‘Center for Environmental Health’ raised concerns about ‘cancer-causing chemicals’ in e-cigarettes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It noted that of 97 products tested in an independent laboratory, around half produced levels of formaldehyde above the California state safety level.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The report did not give details of its methodology and was written with a strong stance against e-cigarettes, so a follow-up publication in the peer-reviewed literature would be useful, in particular to assess whether the ‘dry-puff’ phenomenon detailed in the PHE report was responsible.</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Goniewicz</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a:t>
            </a:r>
            <a:r>
              <a:rPr kumimoji="0" lang="en-US" altLang="en-US" sz="1100" b="0" i="1" u="none" strike="noStrike" kern="1200" cap="none" spc="0" normalizeH="0" baseline="0" noProof="0" dirty="0" smtClean="0">
                <a:ln>
                  <a:noFill/>
                </a:ln>
                <a:solidFill>
                  <a:srgbClr val="000000"/>
                </a:solidFill>
                <a:effectLst/>
                <a:uLnTx/>
                <a:uFillTx/>
                <a:latin typeface="Calibri" pitchFamily="34" charset="0"/>
                <a:ea typeface="+mn-ea"/>
                <a:cs typeface="+mn-cs"/>
              </a:rPr>
              <a:t>et al</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(2014) Tobacco Control. Levels of selected carcinogens and toxicants in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vapour</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from electronic cigarettes. 23: 133</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McNeil </a:t>
            </a:r>
            <a:r>
              <a:rPr kumimoji="0" lang="en-US" altLang="en-US" sz="1100" b="0" i="1" u="none" strike="noStrike" kern="1200" cap="none" spc="0" normalizeH="0" baseline="0" noProof="0" dirty="0" smtClean="0">
                <a:ln>
                  <a:noFill/>
                </a:ln>
                <a:solidFill>
                  <a:srgbClr val="000000"/>
                </a:solidFill>
                <a:effectLst/>
                <a:uLnTx/>
                <a:uFillTx/>
                <a:latin typeface="Calibri" pitchFamily="34" charset="0"/>
                <a:ea typeface="+mn-ea"/>
                <a:cs typeface="+mn-cs"/>
              </a:rPr>
              <a:t>et </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al (2015) E-cigarettes: an evidence update. A report commissioned by Public Health England.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Cox (2015) A Smoking Gun: Cancer-causing chemicals in e-cigarettes. Center for Environmental Health. September 2015. http://www.ceh.org/wp-content/uploads/CEH-2015-report_A-Smoking-Gun_-Cancer-Causing-Chemicals-in-E-Cigarettes.pdf</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0ABD28-6E0B-4F3C-AA50-90F69F8F1B9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7457152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This further US study looked at levels of various metals in e-cigarettes, by analyzing cartomizers (cartridge-atomizer components) which contain metal.</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Researchers were able to detect metals such as tin, silver, iron, nickel and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aluminium</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in aerosols, often at higher levels than conventional cigarettes.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However, the clinical significance of these levels was unclear, and levels may be well below that ‘allowed’ in inhalational drugs, for example, one American standards document specified a limit of 100 micrograms/day of copper in inhalational medicinal products, suggesting that the 0.2 micrograms per 10 puffs specified here should be of no concern.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Farsalinos</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and colleagues conducted a review comparing levels of metals from studies in the literature to published guidance and concluded levels of metals would not be a significant health concern for smokers switching to electronic cigarettes, but could be an unnecessary source of exposure for never smokers, and called for more research. They also noted variation between products, and suggested quality standard implementation could further reduce unnecessary exposure.</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 systematic review by Burstyn converted values reported from other papers into levels in a ‘personal breathing zone’ and compared these to occupational exposure limits: the author concluded that contamination by metals was at ‘trivial levels that posed no health risks’. This report was funded by the US </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Consumer Advocates for Smoke-free Alternatives Association, of which the author is a Director.</a:t>
            </a:r>
            <a:endParaRPr kumimoji="0" 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Williams </a:t>
            </a:r>
            <a:r>
              <a:rPr kumimoji="0" lang="en-US" altLang="en-US" sz="1100" b="0" i="1" u="none" strike="noStrike" kern="1200" cap="none" spc="0" normalizeH="0" baseline="0" noProof="0" dirty="0" smtClean="0">
                <a:ln>
                  <a:noFill/>
                </a:ln>
                <a:solidFill>
                  <a:srgbClr val="000000"/>
                </a:solidFill>
                <a:effectLst/>
                <a:uLnTx/>
                <a:uFillTx/>
                <a:latin typeface="Calibri" pitchFamily="34" charset="0"/>
                <a:ea typeface="+mn-ea"/>
                <a:cs typeface="+mn-cs"/>
              </a:rPr>
              <a:t>et al</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(2013).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PLoS</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ONE. Metal and silicate particles including nanoparticles are present in electronic cigarette cartomizer fluid and aerosol. 8: e57987</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US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Pharmacopeial</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Convention Elemental Limits – see http://www.usp.org/sites/default/files/usp_pdf/EN/USPNF/key-issues/c232_final.pdf</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Farsalinos</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a:t>
            </a:r>
            <a:r>
              <a:rPr kumimoji="0" lang="en-US" altLang="en-US" sz="1100" b="0" i="1" u="none" strike="noStrike" kern="1200" cap="none" spc="0" normalizeH="0" baseline="0" noProof="0" dirty="0" smtClean="0">
                <a:ln>
                  <a:noFill/>
                </a:ln>
                <a:solidFill>
                  <a:srgbClr val="000000"/>
                </a:solidFill>
                <a:effectLst/>
                <a:uLnTx/>
                <a:uFillTx/>
                <a:latin typeface="Calibri" pitchFamily="34" charset="0"/>
                <a:ea typeface="+mn-ea"/>
                <a:cs typeface="+mn-cs"/>
              </a:rPr>
              <a:t>et al</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(2015) Are metals emitted from electronic cigarettes a reason for health concern? A risk assessment analysis of currently available literature. International Journal of Environmental Research and Public Health. 12:5215-5232.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Burstyn (2014) Peering through the mist: systematic review of what the chemistry of contaminants in electronic cigarettes tells us about health risks. BMC Public Health. 14:18</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0ABD28-6E0B-4F3C-AA50-90F69F8F1B9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7213695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A study where mice were exposed to vapour from e-cigarettes was widely reported in early 2015.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After exposure, mice were infected with either bacteria (Strep </a:t>
            </a:r>
            <a:r>
              <a:rPr kumimoji="0" lang="en-GB" sz="1200" b="0" i="0" u="none" strike="noStrike" kern="1200" cap="none" spc="0" normalizeH="0" baseline="0" noProof="0" dirty="0" err="1" smtClean="0">
                <a:ln>
                  <a:noFill/>
                </a:ln>
                <a:solidFill>
                  <a:srgbClr val="000000"/>
                </a:solidFill>
                <a:effectLst/>
                <a:uLnTx/>
                <a:uFillTx/>
                <a:latin typeface="Calibri" pitchFamily="34" charset="0"/>
                <a:ea typeface="+mn-ea"/>
                <a:cs typeface="+mn-cs"/>
              </a:rPr>
              <a:t>pneumoniae</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 or viruses (Influenza A), and monitored for markers of inflammation.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Mice exposed to e-cigarette vapour had more problems than those that had not had the vapour exposure. Bacterial-exposed mice had increased bacterial burden in </a:t>
            </a:r>
            <a:r>
              <a:rPr kumimoji="0" lang="en-GB" sz="1200" b="0" i="0" u="none" strike="noStrike" kern="1200" cap="none" spc="0" normalizeH="0" baseline="0" noProof="0" dirty="0" err="1" smtClean="0">
                <a:ln>
                  <a:noFill/>
                </a:ln>
                <a:solidFill>
                  <a:srgbClr val="000000"/>
                </a:solidFill>
                <a:effectLst/>
                <a:uLnTx/>
                <a:uFillTx/>
                <a:latin typeface="Calibri" pitchFamily="34" charset="0"/>
                <a:ea typeface="+mn-ea"/>
                <a:cs typeface="+mn-cs"/>
              </a:rPr>
              <a:t>bronchoalveolar</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 lavage fluid, and viral-exposed mice had increased viral titres. The viral-exposed mice also lost more weight than their counterparts who had not been exposed to e-cig </a:t>
            </a:r>
            <a:r>
              <a:rPr kumimoji="0" lang="en-GB" sz="1200" b="0" i="0" u="none" strike="noStrike" kern="1200" cap="none" spc="0" normalizeH="0" baseline="0" noProof="0" dirty="0" err="1" smtClean="0">
                <a:ln>
                  <a:noFill/>
                </a:ln>
                <a:solidFill>
                  <a:srgbClr val="000000"/>
                </a:solidFill>
                <a:effectLst/>
                <a:uLnTx/>
                <a:uFillTx/>
                <a:latin typeface="Calibri" pitchFamily="34" charset="0"/>
                <a:ea typeface="+mn-ea"/>
                <a:cs typeface="+mn-cs"/>
              </a:rPr>
              <a:t>vaper</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 and 2 of 10 died vs none of the non-vaping ones.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The authors concluded that e-cigarettes could impair pulmonary clearance of infections.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Criticisms of this study include: 1) can’t assume mouse model would apply to humans, 2) no comparison to tobacco, which would likely have been more harmful, 3) ‘stress’ of vapour exposure process, including nicotine poisoning, may have been responsible.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Public Health England reviewed this study in their recent report and concluded it had little relevance for estimating human risk and raised no new safety concerns.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Another study, 2017, reported increased BALF cellularity and mucin production in mice exposed to vapour from e-cigarettes; furthermore the levels of BALF protein and oxidative stress were equal to or more pronounced than mice exposed to cigarette smoke. Tissue elasticity, static compliance and airway </a:t>
            </a:r>
            <a:r>
              <a:rPr kumimoji="0" lang="en-GB" sz="1200" b="0" i="0" u="none" strike="noStrike" kern="1200" cap="none" spc="0" normalizeH="0" baseline="0" noProof="0" dirty="0" err="1" smtClean="0">
                <a:ln>
                  <a:noFill/>
                </a:ln>
                <a:solidFill>
                  <a:srgbClr val="000000"/>
                </a:solidFill>
                <a:effectLst/>
                <a:uLnTx/>
                <a:uFillTx/>
                <a:latin typeface="Calibri" pitchFamily="34" charset="0"/>
                <a:ea typeface="+mn-ea"/>
                <a:cs typeface="+mn-cs"/>
              </a:rPr>
              <a:t>resistence</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 were all adversely affected following short-term exposure to e-cigarette vapour but after more prolonged exposure, this effect of pulmonary mechanics disappeared (whereas there was a sustained effect in those mice exposed to cigarette smoke)</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Source:</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sz="1200" b="0" i="0" u="none" strike="noStrike" kern="1200" cap="none" spc="0" normalizeH="0" baseline="0" noProof="0" dirty="0" err="1" smtClean="0">
                <a:ln>
                  <a:noFill/>
                </a:ln>
                <a:solidFill>
                  <a:srgbClr val="000000"/>
                </a:solidFill>
                <a:effectLst/>
                <a:uLnTx/>
                <a:uFillTx/>
                <a:latin typeface="Calibri" pitchFamily="34" charset="0"/>
                <a:ea typeface="+mn-ea"/>
                <a:cs typeface="+mn-cs"/>
              </a:rPr>
              <a:t>Sussan</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 T.E., et al., </a:t>
            </a:r>
            <a:r>
              <a:rPr kumimoji="0" lang="en-GB" sz="1200" b="0" i="1" u="none" strike="noStrike" kern="1200" cap="none" spc="0" normalizeH="0" baseline="0" noProof="0" dirty="0" smtClean="0">
                <a:ln>
                  <a:noFill/>
                </a:ln>
                <a:solidFill>
                  <a:srgbClr val="000000"/>
                </a:solidFill>
                <a:effectLst/>
                <a:uLnTx/>
                <a:uFillTx/>
                <a:latin typeface="Calibri" pitchFamily="34" charset="0"/>
                <a:ea typeface="+mn-ea"/>
                <a:cs typeface="+mn-cs"/>
              </a:rPr>
              <a:t>Exposure to Electronic Cigarettes Impairs Pulmonary Anti-Bacterial and Anti-Viral </a:t>
            </a:r>
            <a:r>
              <a:rPr kumimoji="0" lang="en-GB" sz="1200" b="0" i="1" u="none" strike="noStrike" kern="1200" cap="none" spc="0" normalizeH="0" baseline="0" noProof="0" dirty="0" err="1" smtClean="0">
                <a:ln>
                  <a:noFill/>
                </a:ln>
                <a:solidFill>
                  <a:srgbClr val="000000"/>
                </a:solidFill>
                <a:effectLst/>
                <a:uLnTx/>
                <a:uFillTx/>
                <a:latin typeface="Calibri" pitchFamily="34" charset="0"/>
                <a:ea typeface="+mn-ea"/>
                <a:cs typeface="+mn-cs"/>
              </a:rPr>
              <a:t>Defenses</a:t>
            </a:r>
            <a:r>
              <a:rPr kumimoji="0" lang="en-GB" sz="1200" b="0" i="1" u="none" strike="noStrike" kern="1200" cap="none" spc="0" normalizeH="0" baseline="0" noProof="0" dirty="0" smtClean="0">
                <a:ln>
                  <a:noFill/>
                </a:ln>
                <a:solidFill>
                  <a:srgbClr val="000000"/>
                </a:solidFill>
                <a:effectLst/>
                <a:uLnTx/>
                <a:uFillTx/>
                <a:latin typeface="Calibri" pitchFamily="34" charset="0"/>
                <a:ea typeface="+mn-ea"/>
                <a:cs typeface="+mn-cs"/>
              </a:rPr>
              <a:t> in a Mouse Model. </a:t>
            </a:r>
            <a:r>
              <a:rPr kumimoji="0" lang="en-GB" sz="1200" b="0" i="0" u="none" strike="noStrike" kern="1200" cap="none" spc="0" normalizeH="0" baseline="0" noProof="0" dirty="0" err="1" smtClean="0">
                <a:ln>
                  <a:noFill/>
                </a:ln>
                <a:solidFill>
                  <a:srgbClr val="000000"/>
                </a:solidFill>
                <a:effectLst/>
                <a:uLnTx/>
                <a:uFillTx/>
                <a:latin typeface="Calibri" pitchFamily="34" charset="0"/>
                <a:ea typeface="+mn-ea"/>
                <a:cs typeface="+mn-cs"/>
              </a:rPr>
              <a:t>PLoS</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 One, 2015. </a:t>
            </a:r>
            <a:r>
              <a:rPr kumimoji="0" lang="en-GB" sz="1200" b="1" i="0" u="none" strike="noStrike" kern="1200" cap="none" spc="0" normalizeH="0" baseline="0" noProof="0" dirty="0" smtClean="0">
                <a:ln>
                  <a:noFill/>
                </a:ln>
                <a:solidFill>
                  <a:srgbClr val="000000"/>
                </a:solidFill>
                <a:effectLst/>
                <a:uLnTx/>
                <a:uFillTx/>
                <a:latin typeface="Calibri" pitchFamily="34" charset="0"/>
                <a:ea typeface="+mn-ea"/>
                <a:cs typeface="+mn-cs"/>
              </a:rPr>
              <a:t>10</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(2): p. e0116861.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200" b="0" i="0" u="none" strike="noStrike" kern="1200" cap="none" spc="0" normalizeH="0" baseline="0" noProof="0" dirty="0" smtClean="0">
                <a:ln>
                  <a:noFill/>
                </a:ln>
                <a:solidFill>
                  <a:srgbClr val="000000"/>
                </a:solidFill>
                <a:effectLst/>
                <a:uLnTx/>
                <a:uFillTx/>
                <a:latin typeface="Calibri" pitchFamily="34" charset="0"/>
                <a:ea typeface="+mn-ea"/>
                <a:cs typeface="+mn-cs"/>
              </a:rPr>
              <a:t>McNeil </a:t>
            </a:r>
            <a:r>
              <a:rPr kumimoji="0" lang="en-US" altLang="en-US" sz="1200" b="0" i="1" u="none" strike="noStrike" kern="1200" cap="none" spc="0" normalizeH="0" baseline="0" noProof="0" dirty="0" smtClean="0">
                <a:ln>
                  <a:noFill/>
                </a:ln>
                <a:solidFill>
                  <a:srgbClr val="000000"/>
                </a:solidFill>
                <a:effectLst/>
                <a:uLnTx/>
                <a:uFillTx/>
                <a:latin typeface="Calibri" pitchFamily="34" charset="0"/>
                <a:ea typeface="+mn-ea"/>
                <a:cs typeface="+mn-cs"/>
              </a:rPr>
              <a:t>et </a:t>
            </a:r>
            <a:r>
              <a:rPr kumimoji="0" lang="en-US" altLang="en-US" sz="1200" b="0" i="0" u="none" strike="noStrike" kern="1200" cap="none" spc="0" normalizeH="0" baseline="0" noProof="0" dirty="0" smtClean="0">
                <a:ln>
                  <a:noFill/>
                </a:ln>
                <a:solidFill>
                  <a:srgbClr val="000000"/>
                </a:solidFill>
                <a:effectLst/>
                <a:uLnTx/>
                <a:uFillTx/>
                <a:latin typeface="Calibri" pitchFamily="34" charset="0"/>
                <a:ea typeface="+mn-ea"/>
                <a:cs typeface="+mn-cs"/>
              </a:rPr>
              <a:t>al (2015) E-cigarettes: an evidence update. A report commissioned by Public Health England.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200" b="0" i="0" u="none" strike="noStrike" kern="1200" cap="none" spc="0" normalizeH="0" baseline="0" noProof="0" dirty="0" err="1" smtClean="0">
                <a:ln>
                  <a:noFill/>
                </a:ln>
                <a:solidFill>
                  <a:srgbClr val="000000"/>
                </a:solidFill>
                <a:effectLst/>
                <a:uLnTx/>
                <a:uFillTx/>
                <a:latin typeface="Calibri" pitchFamily="34" charset="0"/>
                <a:ea typeface="+mn-ea"/>
                <a:cs typeface="+mn-cs"/>
              </a:rPr>
              <a:t>Glynos</a:t>
            </a:r>
            <a:r>
              <a:rPr kumimoji="0" lang="en-US" altLang="en-US" sz="1200" b="0" i="0" u="none" strike="noStrike" kern="1200" cap="none" spc="0" normalizeH="0" baseline="0" noProof="0" dirty="0" smtClean="0">
                <a:ln>
                  <a:noFill/>
                </a:ln>
                <a:solidFill>
                  <a:srgbClr val="000000"/>
                </a:solidFill>
                <a:effectLst/>
                <a:uLnTx/>
                <a:uFillTx/>
                <a:latin typeface="Calibri" pitchFamily="34" charset="0"/>
                <a:ea typeface="+mn-ea"/>
                <a:cs typeface="+mn-cs"/>
              </a:rPr>
              <a:t>, C. et al. Comparison of the effects of e-cigarette vapor with cigarette smoke on lung function and inflammation in mice. American Journal of Physiology-Lung Cellular and Molecular Physiology 2018 315:5, L662-L672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Image source: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t>
            </a:r>
            <a:r>
              <a:rPr kumimoji="0" lang="en-GB"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Мышь</a:t>
            </a:r>
            <a:r>
              <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2" by George </a:t>
            </a:r>
            <a:r>
              <a:rPr kumimoji="0" lang="en-GB"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Shuklin</a:t>
            </a:r>
            <a:r>
              <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 Own work. Licensed under CC BY-SA 1.0 via Commons - https://commons.wikimedia.org/wiki/File:%D0%9C%D1%8B%D1%88%D1%8C_2.jpg#/media/File:%D0%9C%D1%8B%D1%88%D1%8C_2.jpg. From Wikipedia. </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0ABD28-6E0B-4F3C-AA50-90F69F8F1B9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1402334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wo other concerns to users from e-cigarettes are the risk of damage from over-exposure to e-liquid (either oral consumption, or topical to skin) and fires (mainly when charging devices).</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0ABD28-6E0B-4F3C-AA50-90F69F8F1B9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3163916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There are media reports of people drinking e-liquid, either in intentional overdoses or by accident – clearly this could be harmful and potentially fatal, especially for young children.</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There are at least two reports of deaths of children, one in Israel and one in the USA</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The US Centers for Disease Control and Prevention and UK National Poisons Information Service have reported increasing numbers of calls to poison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centres</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across the country in recent years – in the UK there were 262 calls in 2018/9 – 40% of which involved children &lt;5 years, although for context there were over 1000 calls relating to ingestion of dishwasher tablets.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Aside from ingestion, there are also reports of toxicity through accidental spillage of e-liquid on skin.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The risk of fatal nicotine poisoning is however extremely rare. Low doses tend to cause nausea and vomiting, which prevents further intake.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Clearly childproof packaging is important to prevent harms to children.</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American Academy of Pediatrics News article (December 2014) http://aapnews.aappublications.org/content/early/2014/12/17/aapnews.20141217-1.full.pdf+html</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Various news reports including Times Union, http://www.timesunion.com/news/article/Case-closed-in-Fort-Plain-liquid-nicotine-death-6195411.php</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Kloosterman</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(2013) Electronic cigarette kills toddler in Israel. Green Prophet. 29.</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CDC Morbidity and Mortality Weekly Report - </a:t>
            </a:r>
            <a:r>
              <a:rPr kumimoji="0" lang="en-GB" sz="1200" b="0" i="1" u="none" strike="noStrike" kern="1200" cap="none" spc="0" normalizeH="0" baseline="0" noProof="0" dirty="0" smtClean="0">
                <a:ln>
                  <a:noFill/>
                </a:ln>
                <a:solidFill>
                  <a:srgbClr val="000000"/>
                </a:solidFill>
                <a:effectLst/>
                <a:uLnTx/>
                <a:uFillTx/>
                <a:latin typeface="Calibri" pitchFamily="34" charset="0"/>
                <a:ea typeface="+mn-ea"/>
                <a:cs typeface="+mn-cs"/>
              </a:rPr>
              <a:t>Notes from the Field:</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 Calls to Poison </a:t>
            </a:r>
            <a:r>
              <a:rPr kumimoji="0" lang="en-GB" sz="1200" b="0" i="0" u="none" strike="noStrike" kern="1200" cap="none" spc="0" normalizeH="0" baseline="0" noProof="0" dirty="0" err="1" smtClean="0">
                <a:ln>
                  <a:noFill/>
                </a:ln>
                <a:solidFill>
                  <a:srgbClr val="000000"/>
                </a:solidFill>
                <a:effectLst/>
                <a:uLnTx/>
                <a:uFillTx/>
                <a:latin typeface="Calibri" pitchFamily="34" charset="0"/>
                <a:ea typeface="+mn-ea"/>
                <a:cs typeface="+mn-cs"/>
              </a:rPr>
              <a:t>Centers</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 for Exposures to Electronic Cigarettes — United States, September 2010–February 2014 </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http://www.cdc.gov/mmwr/preview/mmwrhtml/mm6313a4.htm?s_cid=mm6313a4_w</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McNeil </a:t>
            </a:r>
            <a:r>
              <a:rPr kumimoji="0" lang="en-US" altLang="en-US" sz="1100" b="0" i="1" u="none" strike="noStrike" kern="1200" cap="none" spc="0" normalizeH="0" baseline="0" noProof="0" dirty="0" smtClean="0">
                <a:ln>
                  <a:noFill/>
                </a:ln>
                <a:solidFill>
                  <a:srgbClr val="000000"/>
                </a:solidFill>
                <a:effectLst/>
                <a:uLnTx/>
                <a:uFillTx/>
                <a:latin typeface="Calibri" pitchFamily="34" charset="0"/>
                <a:ea typeface="+mn-ea"/>
                <a:cs typeface="+mn-cs"/>
              </a:rPr>
              <a:t>et </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al (2015) E-cigarettes: an evidence update. A report commissioned by Public Health England. </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0ABD28-6E0B-4F3C-AA50-90F69F8F1B9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8158566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The US Fire Administration reported an analysis of media reports in 2017 concerning the risks of fires and explosions with e-cigarettes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At least 195  incidents were identified from 2009-2016, with at least 38 severe injuries reported. There were no deaths, although the authors did note a report of a death from the UK where a fire from an e-cigarette ignited nearby oxygen equipment.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In two cases where the e-cigarette was being used,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vapers</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suffered severe burns to the mouth.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In the UK, in 2016, there were 67 fires attributed to e-cigarettes, 11 casualties and zero fatalities (source: PHE)</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US Fire Administration  Report (October 2014) – Electronic Cigarette Fires and Explosions. https://www.usfa.fema.gov/downloads/pdf/publications/electronic_cigarettes.pdf</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US Fire Administration Report (July 2017) - https://www.usfa.fema.gov/downloads/pdf/publications/electronic_cigarettes.pdf</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sz="1100" b="0" i="0" u="none" strike="noStrike" kern="1200" cap="none" spc="0" normalizeH="0" baseline="0" noProof="0" dirty="0" smtClean="0">
                <a:ln>
                  <a:noFill/>
                </a:ln>
                <a:solidFill>
                  <a:srgbClr val="000000"/>
                </a:solidFill>
                <a:effectLst/>
                <a:uLnTx/>
                <a:uFillTx/>
                <a:latin typeface="Calibri" pitchFamily="34" charset="0"/>
                <a:ea typeface="+mn-ea"/>
                <a:cs typeface="+mn-cs"/>
              </a:rPr>
              <a:t>Public Health England, Evidence review of e-cigarettes and heated tobacco products 2018: executive summary. 2018</a:t>
            </a: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McNeil </a:t>
            </a:r>
            <a:r>
              <a:rPr kumimoji="0" lang="en-US" altLang="en-US" sz="1100" b="0" i="1" u="none" strike="noStrike" kern="1200" cap="none" spc="0" normalizeH="0" baseline="0" noProof="0" dirty="0" smtClean="0">
                <a:ln>
                  <a:noFill/>
                </a:ln>
                <a:solidFill>
                  <a:srgbClr val="000000"/>
                </a:solidFill>
                <a:effectLst/>
                <a:uLnTx/>
                <a:uFillTx/>
                <a:latin typeface="Calibri" pitchFamily="34" charset="0"/>
                <a:ea typeface="+mn-ea"/>
                <a:cs typeface="+mn-cs"/>
              </a:rPr>
              <a:t>et </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al (2015) E-cigarettes: an evidence update. A report commissioned by Public Health England.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0ABD28-6E0B-4F3C-AA50-90F69F8F1B9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817203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Based on the US report:</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Most fires occurred during use or whilst In pocket and have been attributed to the use of Lithium Ion batteries presenting a known explosion hazard.  Fires during charging mostly occurred with devices that were connected to generic USB ports. The report emphasized that devices should generally only be charged using chargers supplied by the manufacturer.</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The report noted that fires had also been reported with lithium ion batteries in mobile phones and laptops, and descriptions of fires and explosions in the media from e-cigarettes matched the same pattern. However, Lithium ion batteries in these larger appliances are usually more rigidly encased and arguably are not brought in as close proximity to vital areas of the body</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The report concluded that the relative infrequency of e-cigarettes fires compared to use suggested current precautions by manufacturers to prevent battery fires have been largely successful, but there was scope for education of users on safe charging practice, including eliminating USB connections, and ensuring all manufacturers include protective circuits as part of devices.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US Fire Administration  Report (October 2017) – Electronic Cigarette Fires and Explosions. https://www.usfa.fema.gov/downloads/pdf/publications/electronic_cigarettes.pdf</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0ABD28-6E0B-4F3C-AA50-90F69F8F1B9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398774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0ABD28-6E0B-4F3C-AA50-90F69F8F1B9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4536166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0ABD28-6E0B-4F3C-AA50-90F69F8F1B9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4304046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Vapour is not ‘smoke’, so there isn’t passive smoke exposure</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E-cigarettes don’t produce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sidestream</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vapour between puffs, but users will exhale some of the mainstream vapour</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0ABD28-6E0B-4F3C-AA50-90F69F8F1B9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3694352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One study assessed the level of nicotine and other constituents in a closed room after volunteers first used e-cigarettes and then used conventional cigarettes. Levels of nicotine were around 10x higher with tobacco cigarettes, and levels of aerosol particles (PM</a:t>
            </a:r>
            <a:r>
              <a:rPr kumimoji="0" lang="en-US" altLang="en-US" sz="1100" b="0" i="0" u="none" strike="noStrike" kern="1200" cap="none" spc="0" normalizeH="0" baseline="-25000" noProof="0" dirty="0" smtClean="0">
                <a:ln>
                  <a:noFill/>
                </a:ln>
                <a:solidFill>
                  <a:srgbClr val="000000"/>
                </a:solidFill>
                <a:effectLst/>
                <a:uLnTx/>
                <a:uFillTx/>
                <a:latin typeface="Calibri" pitchFamily="34" charset="0"/>
                <a:ea typeface="+mn-ea"/>
                <a:cs typeface="+mn-cs"/>
              </a:rPr>
              <a:t>2.5</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were 7x higher.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E-cigarettes did not produce carbon monoxide.</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Both tobacco smoke and e-cigarette vapour contained toluene but for e-cigarettes this was not significantly different than baseline values. Tobacco cigarettes had 3.5x higher amounts. There were no other volatile organic compounds produced by e-cigarettes.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Czogala</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(2013) Secondhand exposure to vapors from electronic cigarettes. </a:t>
            </a:r>
            <a:r>
              <a:rPr kumimoji="0" lang="en-US" altLang="en-US" sz="1200" b="0" i="1" u="none" strike="noStrike" kern="1200" cap="none" spc="0" normalizeH="0" baseline="0" noProof="0" dirty="0" smtClean="0">
                <a:ln>
                  <a:noFill/>
                </a:ln>
                <a:solidFill>
                  <a:srgbClr val="000000"/>
                </a:solidFill>
                <a:effectLst/>
                <a:uLnTx/>
                <a:uFillTx/>
                <a:latin typeface="Calibri" pitchFamily="34" charset="0"/>
                <a:ea typeface="+mn-ea"/>
                <a:cs typeface="+mn-cs"/>
              </a:rPr>
              <a:t>Nicotine &amp; Tobacco Research.</a:t>
            </a:r>
            <a:r>
              <a:rPr kumimoji="0" lang="en-US" altLang="en-US" sz="1200" b="0" i="0" u="none" strike="noStrike" kern="1200" cap="none" spc="0" normalizeH="0" baseline="0" noProof="0" dirty="0" smtClean="0">
                <a:ln>
                  <a:noFill/>
                </a:ln>
                <a:solidFill>
                  <a:srgbClr val="000000"/>
                </a:solidFill>
                <a:effectLst/>
                <a:uLnTx/>
                <a:uFillTx/>
                <a:latin typeface="Calibri" pitchFamily="34" charset="0"/>
                <a:ea typeface="+mn-ea"/>
                <a:cs typeface="+mn-cs"/>
              </a:rPr>
              <a:t> </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16(6):655-62. </a:t>
            </a:r>
            <a:r>
              <a:rPr kumimoji="0" lang="en-GB" sz="1200" b="0" i="0" u="none" strike="noStrike" kern="1200" cap="none" spc="0" normalizeH="0" baseline="0" noProof="0" dirty="0" err="1" smtClean="0">
                <a:ln>
                  <a:noFill/>
                </a:ln>
                <a:solidFill>
                  <a:srgbClr val="000000"/>
                </a:solidFill>
                <a:effectLst/>
                <a:uLnTx/>
                <a:uFillTx/>
                <a:latin typeface="Calibri" pitchFamily="34" charset="0"/>
                <a:ea typeface="+mn-ea"/>
                <a:cs typeface="+mn-cs"/>
              </a:rPr>
              <a:t>doi</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 10.1093/</a:t>
            </a:r>
            <a:r>
              <a:rPr kumimoji="0" lang="en-GB" sz="1200" b="0" i="0" u="none" strike="noStrike" kern="1200" cap="none" spc="0" normalizeH="0" baseline="0" noProof="0" dirty="0" err="1" smtClean="0">
                <a:ln>
                  <a:noFill/>
                </a:ln>
                <a:solidFill>
                  <a:srgbClr val="000000"/>
                </a:solidFill>
                <a:effectLst/>
                <a:uLnTx/>
                <a:uFillTx/>
                <a:latin typeface="Calibri" pitchFamily="34" charset="0"/>
                <a:ea typeface="+mn-ea"/>
                <a:cs typeface="+mn-cs"/>
              </a:rPr>
              <a:t>ntr</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/ntt203</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GB" altLang="en-US" sz="12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Permission obtained for above and subsequent image from OUP: license number 3765391229757, Dec 2015 – to use in Slide Kit for British Thoracic Society. </a:t>
            </a:r>
          </a:p>
          <a:p>
            <a:endParaRPr lang="en-GB" dirty="0"/>
          </a:p>
        </p:txBody>
      </p:sp>
      <p:sp>
        <p:nvSpPr>
          <p:cNvPr id="4" name="Slide Number Placeholder 3"/>
          <p:cNvSpPr>
            <a:spLocks noGrp="1"/>
          </p:cNvSpPr>
          <p:nvPr>
            <p:ph type="sldNum" sz="quarter" idx="10"/>
          </p:nvPr>
        </p:nvSpPr>
        <p:spPr/>
        <p:txBody>
          <a:bodyPr/>
          <a:lstStyle/>
          <a:p>
            <a:fld id="{930ABD28-6E0B-4F3C-AA50-90F69F8F1B9A}" type="slidenum">
              <a:rPr lang="en-GB" smtClean="0"/>
              <a:t>46</a:t>
            </a:fld>
            <a:endParaRPr lang="en-GB"/>
          </a:p>
        </p:txBody>
      </p:sp>
    </p:spTree>
    <p:extLst>
      <p:ext uri="{BB962C8B-B14F-4D97-AF65-F5344CB8AC3E}">
        <p14:creationId xmlns:p14="http://schemas.microsoft.com/office/powerpoint/2010/main" val="321225014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The above study did not assess the presence of carbonyl compounds such as formaldehyde, or heavy metals.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Another study (Long 2014) reported that e-cigarette aerosol did not increase bystander exposure to carbonyl compounds above levels in exhaled breaths of air. Note author employed by Lorillard Tobacco, who own the e-cigarettes that were tested in the paper...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Czogala</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(2013) Nicotine &amp; Tobacco Research. Secondhand exposure to vapors from electronic cigarettes.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Long (2014) Comparison of Select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Analytes</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in Exhaled Aerosol from E-cigarettes with exhaled smoke from a conventional cigarette and exhaled breaths.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Int</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J Environ Research Pub Health. 11, 11177-11191</a:t>
            </a:r>
          </a:p>
          <a:p>
            <a:endParaRPr lang="en-GB" dirty="0"/>
          </a:p>
        </p:txBody>
      </p:sp>
      <p:sp>
        <p:nvSpPr>
          <p:cNvPr id="4" name="Slide Number Placeholder 3"/>
          <p:cNvSpPr>
            <a:spLocks noGrp="1"/>
          </p:cNvSpPr>
          <p:nvPr>
            <p:ph type="sldNum" sz="quarter" idx="10"/>
          </p:nvPr>
        </p:nvSpPr>
        <p:spPr/>
        <p:txBody>
          <a:bodyPr/>
          <a:lstStyle/>
          <a:p>
            <a:fld id="{930ABD28-6E0B-4F3C-AA50-90F69F8F1B9A}" type="slidenum">
              <a:rPr lang="en-GB" smtClean="0"/>
              <a:t>47</a:t>
            </a:fld>
            <a:endParaRPr lang="en-GB"/>
          </a:p>
        </p:txBody>
      </p:sp>
    </p:spTree>
    <p:extLst>
      <p:ext uri="{BB962C8B-B14F-4D97-AF65-F5344CB8AC3E}">
        <p14:creationId xmlns:p14="http://schemas.microsoft.com/office/powerpoint/2010/main" val="194764735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 study examining nicotine residue on surfaces in homes found levels 169x lower in e-cigarette users homes than smokers homes, and with no difference between e-cigarette users and non-users (Bush 2015).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Another study from Spain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Ballbe</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2014) looked at salivary and urinary cotinine levels of non-smokers living with smokers,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vapers</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or controls, and actually noted statistically similar biomarker levels in the smoker and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vaper</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homes, suggesting similar exposure. There were small numbers (only 5 participants living with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vapers</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and users may inadvertently have had exposure out of the home. Overall levels were low however: Public Health England’s 2015 report loosely compared them to that obtained by eating a tomato.</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Bush (2015) A pilot study on nicotine residues in houses of electronic cigarette users, tobacco smokers, and non-users of nicotine-containing products.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Int</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Journal of Drug Policy. 26. 609-611.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Ballbe</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(2014) Cigarettes vs e-cigarettes: Passive exposure at home measured by means of airborne marker and biomarkers. Environmental Research. 135: 76-80</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McNeil </a:t>
            </a:r>
            <a:r>
              <a:rPr kumimoji="0" lang="en-US" altLang="en-US" sz="1100" b="0" i="1" u="none" strike="noStrike" kern="1200" cap="none" spc="0" normalizeH="0" baseline="0" noProof="0" dirty="0" smtClean="0">
                <a:ln>
                  <a:noFill/>
                </a:ln>
                <a:solidFill>
                  <a:srgbClr val="000000"/>
                </a:solidFill>
                <a:effectLst/>
                <a:uLnTx/>
                <a:uFillTx/>
                <a:latin typeface="Calibri" pitchFamily="34" charset="0"/>
                <a:ea typeface="+mn-ea"/>
                <a:cs typeface="+mn-cs"/>
              </a:rPr>
              <a:t>et </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al (2015) E-cigarettes: an evidence update. A report commissioned by Public Health England. </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0ABD28-6E0B-4F3C-AA50-90F69F8F1B9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4096681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Overall, Public Health England concluded that ‘the health risks of passive exposure to electronic cigarette vapour are therefore likely to be extremely low’ (2014 report).</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Britton and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Bogdanovica</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(2014) Electronic Cigarettes: A report commissioned by Public Health England. </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0ABD28-6E0B-4F3C-AA50-90F69F8F1B9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153624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 major concern about e-cigarettes is that they will appeal more to children – thereby encouraging children to start vaping.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This could then lead to them moving onto tobacco (most worrying) or at the very least result in a large generation of young people addicted to nicotine and experiencing potentially future harms from long-term vaping.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Part of the concern stems from the wide variety of child-friendly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flavours</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available, and marketing potentially targeted at children.</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 counter to this would be that these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flavours</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help smokers to switch to vaping. Some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vapers</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feel tobacco-</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flavoured</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liquids are unpalatable once they get their taste buds back after stopping smoking.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Image: screenshot from www.thealchemistscupboard.co.uk – note that this website does state users have to be over 18</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0ABD28-6E0B-4F3C-AA50-90F69F8F1B9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4176830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Awareness of e-cigarettes amongst young people has risen significantly from 2013, when 67% of 11-18 year olds were aware of e-cigarettes, and 2015 when it reached 93%, and it has remained at this level since then. Whilst increasing, regular use amongst 11-18 year olds continues to be rare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200" b="0" i="0" u="none" strike="noStrike" kern="1200" cap="none" spc="0" normalizeH="0" baseline="0" noProof="0" dirty="0" smtClean="0">
                <a:ln>
                  <a:noFill/>
                </a:ln>
                <a:solidFill>
                  <a:srgbClr val="000000"/>
                </a:solidFill>
                <a:effectLst/>
                <a:uLnTx/>
                <a:uFillTx/>
                <a:latin typeface="Calibri" pitchFamily="34" charset="0"/>
                <a:ea typeface="+mn-ea"/>
                <a:cs typeface="+mn-cs"/>
              </a:rPr>
              <a:t>Source:</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200" b="0" i="0" u="none" strike="noStrike" kern="1200" cap="none" spc="0" normalizeH="0" baseline="0" noProof="0" dirty="0" smtClean="0">
                <a:ln>
                  <a:noFill/>
                </a:ln>
                <a:solidFill>
                  <a:srgbClr val="000000"/>
                </a:solidFill>
                <a:effectLst/>
                <a:uLnTx/>
                <a:uFillTx/>
                <a:latin typeface="Calibri" pitchFamily="34" charset="0"/>
                <a:ea typeface="+mn-ea"/>
                <a:cs typeface="+mn-cs"/>
              </a:rPr>
              <a:t>ASH factsheet – Use of electronic cigarettes amongst young people in Great Britain. June 2019</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Britton and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Bogdanovica</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(2014) Electronic Cigarettes: A report commissioned by Public Health England. </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0ABD28-6E0B-4F3C-AA50-90F69F8F1B9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613386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Most of those who had tried electronic cigarettes were current or former smokers, or those who had tried cigarette smoking.</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Of those who had never smoked a tobacco cigarette, 93.8% were not aware or had never used an e-cigarette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Frequent use of e-cigarettes by children was confined almost entirely to ex-smokers and daily smokers.  15.7% of current smokers surveyed used e-cigarettes more than once a week</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 e-cigarettes are mainly used by those who have already been tempted by smoking.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ASH factsheet – Use of electronic cigarettes among young people in Great Britain. June 2019. </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0ABD28-6E0B-4F3C-AA50-90F69F8F1B9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0833267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200" b="0" i="0" u="none" strike="noStrike" kern="1200" cap="none" spc="0" normalizeH="0" baseline="0" noProof="0" dirty="0" smtClean="0">
                <a:ln>
                  <a:noFill/>
                </a:ln>
                <a:solidFill>
                  <a:srgbClr val="000000"/>
                </a:solidFill>
                <a:effectLst/>
                <a:uLnTx/>
                <a:uFillTx/>
                <a:latin typeface="Calibri" pitchFamily="34" charset="0"/>
                <a:ea typeface="+mn-ea"/>
                <a:cs typeface="+mn-cs"/>
              </a:rPr>
              <a:t>A meta-analysis published in 2017 in </a:t>
            </a:r>
            <a:r>
              <a:rPr kumimoji="0" lang="en-GB" altLang="en-US" sz="1200" b="0" i="0" u="none" strike="noStrike" kern="1200" cap="none" spc="0" normalizeH="0" baseline="0" noProof="0" dirty="0" err="1" smtClean="0">
                <a:ln>
                  <a:noFill/>
                </a:ln>
                <a:solidFill>
                  <a:srgbClr val="000000"/>
                </a:solidFill>
                <a:effectLst/>
                <a:uLnTx/>
                <a:uFillTx/>
                <a:latin typeface="Calibri" pitchFamily="34" charset="0"/>
                <a:ea typeface="+mn-ea"/>
                <a:cs typeface="+mn-cs"/>
              </a:rPr>
              <a:t>Jama</a:t>
            </a:r>
            <a:r>
              <a:rPr kumimoji="0" lang="en-GB" altLang="en-US" sz="1200" b="0" i="0" u="none" strike="noStrike" kern="1200" cap="none" spc="0" normalizeH="0" baseline="0" noProof="0" dirty="0" smtClean="0">
                <a:ln>
                  <a:noFill/>
                </a:ln>
                <a:solidFill>
                  <a:srgbClr val="000000"/>
                </a:solidFill>
                <a:effectLst/>
                <a:uLnTx/>
                <a:uFillTx/>
                <a:latin typeface="Calibri" pitchFamily="34" charset="0"/>
                <a:ea typeface="+mn-ea"/>
                <a:cs typeface="+mn-cs"/>
              </a:rPr>
              <a:t> Paediatrics included 9 longitudinal US based studies comprising a total of 16,621 adolescents and young adults aged between 14 and 30 which reported odds ratios for cigarette smoking initiation associated with ever use of e-cigarettes or past 30-day cigarette smoking associated with past 30-day e-cigarette use.</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0ABD28-6E0B-4F3C-AA50-90F69F8F1B9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7769467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A meta-analysis published in 2017 in </a:t>
            </a:r>
            <a:r>
              <a:rPr kumimoji="0" lang="en-GB" sz="1200" b="0" i="0" u="none" strike="noStrike" kern="1200" cap="none" spc="0" normalizeH="0" baseline="0" noProof="0" dirty="0" err="1" smtClean="0">
                <a:ln>
                  <a:noFill/>
                </a:ln>
                <a:solidFill>
                  <a:srgbClr val="000000"/>
                </a:solidFill>
                <a:effectLst/>
                <a:uLnTx/>
                <a:uFillTx/>
                <a:latin typeface="Calibri" pitchFamily="34" charset="0"/>
                <a:ea typeface="+mn-ea"/>
                <a:cs typeface="+mn-cs"/>
              </a:rPr>
              <a:t>Jama</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 Paediatrics included 9 longitudinal US based studies comprising a total of 16,621 adolescents and young adults aged between 14 and 30 which reported odds ratios for cigarette smoking initiation associated with ever use of e-cigarettes or past 30-day cigarette smoking associated with past 30-day e-cigarette use.</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Pooling of data from 7 studies specifically assessing probability of cigarette smoking initiation revealed that the probability of cigarette smoking initiation was 23.3% for baseline ever e-cigarette users and 7.2% for baseline never e-cigarette users – giving a pooled adjusted odds ratio for subsequent cigarette smoking of 3.5 (95% CI, 2.38-5.16) for baseline ever e-cigarette users compared with baseline never e-cigarette users. The pooled adjusted odds ratio for adolescent only studies (age &lt;18) was 3.03 (1.65 – 5.55)</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This data would suggest that e-cigarette use is associated with an increased risk of future cigarette smoking initiation</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However: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 adolescent based studies exhibited considerable heterogeneity </a:t>
            </a:r>
          </a:p>
          <a:p>
            <a:pPr marL="171450" marR="0" lvl="0" indent="-171450" algn="l" defTabSz="914400" rtl="0" eaLnBrk="0" fontAlgn="base" latinLnBrk="0" hangingPunct="0">
              <a:lnSpc>
                <a:spcPct val="100000"/>
              </a:lnSpc>
              <a:spcBef>
                <a:spcPct val="30000"/>
              </a:spcBef>
              <a:spcAft>
                <a:spcPct val="0"/>
              </a:spcAft>
              <a:buClrTx/>
              <a:buSzTx/>
              <a:buFontTx/>
              <a:buChar char="-"/>
              <a:tabLst/>
              <a:defRPr/>
            </a:pP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Many of the included studies reported significant loss to follow-up (&gt;20%)</a:t>
            </a:r>
          </a:p>
          <a:p>
            <a:pPr marL="171450" marR="0" lvl="0" indent="-171450" algn="l" defTabSz="914400" rtl="0" eaLnBrk="0" fontAlgn="base" latinLnBrk="0" hangingPunct="0">
              <a:lnSpc>
                <a:spcPct val="100000"/>
              </a:lnSpc>
              <a:spcBef>
                <a:spcPct val="30000"/>
              </a:spcBef>
              <a:spcAft>
                <a:spcPct val="0"/>
              </a:spcAft>
              <a:buClrTx/>
              <a:buSzTx/>
              <a:buFontTx/>
              <a:buChar char="-"/>
              <a:tabLst/>
              <a:defRPr/>
            </a:pPr>
            <a:endPar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Source: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 Soneji S, Barrington-</a:t>
            </a:r>
            <a:r>
              <a:rPr kumimoji="0" lang="en-GB" sz="1200" b="0" i="0" u="none" strike="noStrike" kern="1200" cap="none" spc="0" normalizeH="0" baseline="0" noProof="0" dirty="0" err="1" smtClean="0">
                <a:ln>
                  <a:noFill/>
                </a:ln>
                <a:solidFill>
                  <a:srgbClr val="000000"/>
                </a:solidFill>
                <a:effectLst/>
                <a:uLnTx/>
                <a:uFillTx/>
                <a:latin typeface="Calibri" pitchFamily="34" charset="0"/>
                <a:ea typeface="+mn-ea"/>
                <a:cs typeface="+mn-cs"/>
              </a:rPr>
              <a:t>Trimis</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 JL, Wills TA, et al. Association Between Initial Use of e-Cigarettes and Subsequent Cigarette Smoking Among Adolescents and Young Adults: A Systematic Review and Meta-analysis [published correction appears in JAMA </a:t>
            </a:r>
            <a:r>
              <a:rPr kumimoji="0" lang="en-GB" sz="1200" b="0" i="0" u="none" strike="noStrike" kern="1200" cap="none" spc="0" normalizeH="0" baseline="0" noProof="0" dirty="0" err="1" smtClean="0">
                <a:ln>
                  <a:noFill/>
                </a:ln>
                <a:solidFill>
                  <a:srgbClr val="000000"/>
                </a:solidFill>
                <a:effectLst/>
                <a:uLnTx/>
                <a:uFillTx/>
                <a:latin typeface="Calibri" pitchFamily="34" charset="0"/>
                <a:ea typeface="+mn-ea"/>
                <a:cs typeface="+mn-cs"/>
              </a:rPr>
              <a:t>Pediatr</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 2018 Jan 1;172(1):92-93] [published correction appears in JAMA </a:t>
            </a:r>
            <a:r>
              <a:rPr kumimoji="0" lang="en-GB" sz="1200" b="0" i="0" u="none" strike="noStrike" kern="1200" cap="none" spc="0" normalizeH="0" baseline="0" noProof="0" dirty="0" err="1" smtClean="0">
                <a:ln>
                  <a:noFill/>
                </a:ln>
                <a:solidFill>
                  <a:srgbClr val="000000"/>
                </a:solidFill>
                <a:effectLst/>
                <a:uLnTx/>
                <a:uFillTx/>
                <a:latin typeface="Calibri" pitchFamily="34" charset="0"/>
                <a:ea typeface="+mn-ea"/>
                <a:cs typeface="+mn-cs"/>
              </a:rPr>
              <a:t>Pediatr</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 2018 Jan 1;172(1):98]. </a:t>
            </a:r>
            <a:r>
              <a:rPr kumimoji="0" lang="en-GB" sz="1200" b="0" i="1" u="none" strike="noStrike" kern="1200" cap="none" spc="0" normalizeH="0" baseline="0" noProof="0" dirty="0" smtClean="0">
                <a:ln>
                  <a:noFill/>
                </a:ln>
                <a:solidFill>
                  <a:srgbClr val="000000"/>
                </a:solidFill>
                <a:effectLst/>
                <a:uLnTx/>
                <a:uFillTx/>
                <a:latin typeface="Calibri" pitchFamily="34" charset="0"/>
                <a:ea typeface="+mn-ea"/>
                <a:cs typeface="+mn-cs"/>
              </a:rPr>
              <a:t>JAMA </a:t>
            </a:r>
            <a:r>
              <a:rPr kumimoji="0" lang="en-GB" sz="1200" b="0" i="1" u="none" strike="noStrike" kern="1200" cap="none" spc="0" normalizeH="0" baseline="0" noProof="0" dirty="0" err="1" smtClean="0">
                <a:ln>
                  <a:noFill/>
                </a:ln>
                <a:solidFill>
                  <a:srgbClr val="000000"/>
                </a:solidFill>
                <a:effectLst/>
                <a:uLnTx/>
                <a:uFillTx/>
                <a:latin typeface="Calibri" pitchFamily="34" charset="0"/>
                <a:ea typeface="+mn-ea"/>
                <a:cs typeface="+mn-cs"/>
              </a:rPr>
              <a:t>Pediatr</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 2017;171(8):788–797. doi:10.1001/jamapediatrics.2017.1488</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0ABD28-6E0B-4F3C-AA50-90F69F8F1B9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3586315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In a Welsh study of year 6 pupils (10-11 year olds), a similar percentage of 5.3% of never smokers had used an e-cigarette at least once.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Use of e-cigarettes among never smokers was associated with parental use of e-cigarettes, tobacco or both, and greatest if both mother and father figures were users. There was also an association with friends who smoked.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sz="1100" b="0" i="0" u="none" strike="noStrike" kern="1200" cap="none" spc="0" normalizeH="0" baseline="0" noProof="0" dirty="0" smtClean="0">
                <a:ln>
                  <a:noFill/>
                </a:ln>
                <a:solidFill>
                  <a:srgbClr val="BBE0E3">
                    <a:lumMod val="75000"/>
                  </a:srgbClr>
                </a:solidFill>
                <a:effectLst/>
                <a:uLnTx/>
                <a:uFillTx/>
                <a:latin typeface="Calibri" pitchFamily="34" charset="0"/>
                <a:ea typeface="+mn-ea"/>
                <a:cs typeface="Arial" panose="020B0604020202020204" pitchFamily="34" charset="0"/>
              </a:rPr>
              <a:t>In a survey of 11-16 year olds, 1.5% reported regular use (at least once a month), including 0.3% of never smokers.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altLang="en-US" sz="1100" b="0" i="0" u="none" strike="noStrike" kern="1200" cap="none" spc="0" normalizeH="0" baseline="0" noProof="0" dirty="0" smtClean="0">
                <a:ln>
                  <a:noFill/>
                </a:ln>
                <a:solidFill>
                  <a:srgbClr val="BBE0E3">
                    <a:lumMod val="75000"/>
                  </a:srgbClr>
                </a:solidFill>
                <a:effectLst/>
                <a:uLnTx/>
                <a:uFillTx/>
                <a:latin typeface="Calibri" pitchFamily="34" charset="0"/>
                <a:ea typeface="+mn-ea"/>
                <a:cs typeface="Arial" panose="020B0604020202020204" pitchFamily="34" charset="0"/>
              </a:rPr>
              <a:t>Current smoking was strongly associated with e-cigarette use (smokers 100x more likely than non-smokers to be regular </a:t>
            </a:r>
            <a:r>
              <a:rPr kumimoji="0" lang="en-GB" altLang="en-US" sz="1100" b="0" i="0" u="none" strike="noStrike" kern="1200" cap="none" spc="0" normalizeH="0" baseline="0" noProof="0" dirty="0" err="1" smtClean="0">
                <a:ln>
                  <a:noFill/>
                </a:ln>
                <a:solidFill>
                  <a:srgbClr val="BBE0E3">
                    <a:lumMod val="75000"/>
                  </a:srgbClr>
                </a:solidFill>
                <a:effectLst/>
                <a:uLnTx/>
                <a:uFillTx/>
                <a:latin typeface="Calibri" pitchFamily="34" charset="0"/>
                <a:ea typeface="+mn-ea"/>
                <a:cs typeface="Arial" panose="020B0604020202020204" pitchFamily="34" charset="0"/>
              </a:rPr>
              <a:t>vapers</a:t>
            </a:r>
            <a:r>
              <a:rPr kumimoji="0" lang="en-GB" altLang="en-US" sz="1100" b="0" i="0" u="none" strike="noStrike" kern="1200" cap="none" spc="0" normalizeH="0" baseline="0" noProof="0" dirty="0" smtClean="0">
                <a:ln>
                  <a:noFill/>
                </a:ln>
                <a:solidFill>
                  <a:srgbClr val="BBE0E3">
                    <a:lumMod val="75000"/>
                  </a:srgbClr>
                </a:solidFill>
                <a:effectLst/>
                <a:uLnTx/>
                <a:uFillTx/>
                <a:latin typeface="Calibri" pitchFamily="34" charset="0"/>
                <a:ea typeface="+mn-ea"/>
                <a:cs typeface="Arial" panose="020B0604020202020204" pitchFamily="34" charset="0"/>
              </a:rPr>
              <a:t>).</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Moore (2014) E-cigarette use and intentions to smoke among 10-11 year old never smokers in Wales. Tobacco Control; 0:1-6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Moore (2015) Electronic cigarette use among young people in Wales: evidence from two cross-sectional surveys. BMJ Open; 5:e007072</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0ABD28-6E0B-4F3C-AA50-90F69F8F1B9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6770563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In a </a:t>
            </a:r>
            <a:r>
              <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French survey from Paris, 6.4% of 12-14 year olds had ever tried e-cigarettes, rising to 19% in 17 year olds.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altLang="en-US" sz="1100" b="0" i="0" u="none" strike="noStrike" kern="1200" cap="none" spc="0" normalizeH="0" baseline="0" noProof="0" dirty="0" smtClean="0">
                <a:ln>
                  <a:noFill/>
                </a:ln>
                <a:solidFill>
                  <a:srgbClr val="BBE0E3">
                    <a:lumMod val="75000"/>
                  </a:srgbClr>
                </a:solidFill>
                <a:effectLst/>
                <a:uLnTx/>
                <a:uFillTx/>
                <a:latin typeface="Calibri" pitchFamily="34" charset="0"/>
                <a:ea typeface="+mn-ea"/>
                <a:cs typeface="Arial" panose="020B0604020202020204" pitchFamily="34" charset="0"/>
              </a:rPr>
              <a:t>By smoking status, 4.4% of non-smokers had tried e-cigarettes, vs 16.4% of occasional smokers, 19.6% of ex-smokers and 33.4% of regular smokers.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altLang="en-US" sz="1100" b="0" i="0" u="none" strike="noStrike" kern="1200" cap="none" spc="0" normalizeH="0" baseline="0" noProof="0" dirty="0" smtClean="0">
                <a:ln>
                  <a:noFill/>
                </a:ln>
                <a:solidFill>
                  <a:srgbClr val="BBE0E3">
                    <a:lumMod val="75000"/>
                  </a:srgbClr>
                </a:solidFill>
                <a:effectLst/>
                <a:uLnTx/>
                <a:uFillTx/>
                <a:latin typeface="Calibri" pitchFamily="34" charset="0"/>
                <a:ea typeface="+mn-ea"/>
                <a:cs typeface="Arial" panose="020B0604020202020204" pitchFamily="34" charset="0"/>
              </a:rPr>
              <a:t>As smoking is rare in young teenagers (12-14 year olds), a majority of those experimenting are non-smokers</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Numbers are fairly similar in France (slightly higher, which may reflect society’s attitudes to smoking, the demographic of users, and the urban environment in Paris). The study makes the point that non-smokers are still experimenting with e-cigarettes in reasonable numbers, although makes no comment about regular use.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Dautzenberg</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(2013) E-cigarette: A new tobacco product for schoolchildren in Paris. Open Journal of Respiratory Diseases. 3, 21-24</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0ABD28-6E0B-4F3C-AA50-90F69F8F1B9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1556248"/>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In a </a:t>
            </a:r>
            <a:r>
              <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US survey from Los Angeles, California, never smokers were surveyed on whether they ever used e-cigarettes, and whether they used tobacco products at 6 or 12 month follow-up.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Electronic cigarette users at baseline were more likely to be smokers at 6 and 12 months – 30.7% of baseline </a:t>
            </a:r>
            <a:r>
              <a:rPr kumimoji="0" lang="en-GB"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vapers</a:t>
            </a:r>
            <a:r>
              <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used tobacco at 6 months, vs 8.1% of non-</a:t>
            </a:r>
            <a:r>
              <a:rPr kumimoji="0" lang="en-GB"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vapers</a:t>
            </a:r>
            <a:r>
              <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But: no distinction between level of tobacco use – try out vs regular?</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And: are these the same people who would have started smoking anyway? i.e. simply attracted to vaping prior to tobacco? Likely that experimentation with e-cigarettes is most likely in the same group that currently experiment with tobacco.</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This study is longitudinal, but it would be useful to know what the baseline smoking rates were in previous years.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Leventhal  (2015) Association of Electronic Cigarette Use With Initiation of Combustible Tobacco Product Smoking Early Adolescence. JAMA. 314(7):700-707</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0ABD28-6E0B-4F3C-AA50-90F69F8F1B9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389773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Current data from England suggests smoking prevalence is decreasing, which would go against electronic cigarettes acting as a gateway.</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altLang="en-US" sz="1200" b="0" i="0" u="none" strike="noStrike" kern="1200" cap="none" spc="0" normalizeH="0" baseline="0" noProof="0" dirty="0" smtClean="0">
                <a:ln>
                  <a:noFill/>
                </a:ln>
                <a:solidFill>
                  <a:srgbClr val="000000"/>
                </a:solidFill>
                <a:effectLst/>
                <a:uLnTx/>
                <a:uFillTx/>
                <a:latin typeface="Calibri" pitchFamily="34" charset="0"/>
                <a:ea typeface="+mn-ea"/>
                <a:cs typeface="+mn-cs"/>
              </a:rPr>
              <a:t>Smoking Toolkit Study: Trends in electronic cigarette use in England. </a:t>
            </a:r>
            <a:r>
              <a:rPr kumimoji="0" lang="en-GB" altLang="en-US" sz="1100" b="0" i="0" u="none" strike="noStrike" kern="1200" cap="none" spc="0" normalizeH="0" baseline="0" noProof="0" dirty="0" smtClean="0">
                <a:ln>
                  <a:noFill/>
                </a:ln>
                <a:solidFill>
                  <a:srgbClr val="333399"/>
                </a:solidFill>
                <a:effectLst/>
                <a:uLnTx/>
                <a:uFillTx/>
                <a:latin typeface="Calibri" pitchFamily="34" charset="0"/>
                <a:ea typeface="+mn-ea"/>
                <a:cs typeface="+mn-cs"/>
              </a:rPr>
              <a:t>www.smokinginengland.info/latest-statistics </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0ABD28-6E0B-4F3C-AA50-90F69F8F1B9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5684368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In this study by Friedman in the USA, comparisons were made between states banning sales of e-cigarettes to young people (minors) and smoking rates. Although the study was not able to assess e-cigarette use, there was a clear association between reduced access to e-cigarettes and smoking rates.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Over the 8 years preceding the first bans, smoking in the 12-17 year age group fell an average of 1.3 percentage points per two year period, but there was an estimated 0.9 percentage point rise in adolescent smoking in those states instituting bans.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Friedman (2015) How does electronic cigarette access affect adolescent smoking? Journal of Health Economics. http://dx.doi.org/10.1016/j.jhealeco.2015.10.003</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0ABD28-6E0B-4F3C-AA50-90F69F8F1B9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6600953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In summary, studies suggest electronic cigarettes are mainly used by children who are already smoking or who have tried smoking.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There is some data to suggest that never smokers who vape may go on to use tobacco products, but could these people may have become smokers anyway?</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Tellingly there is currently no rise in smoking prevalence in young people as would have been expected if electronic cigarettes were attracting new smokers. However, clearly continued surveillance is important to monitor for any changes. </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0ABD28-6E0B-4F3C-AA50-90F69F8F1B9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3951628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2 schools of thought:</a:t>
            </a:r>
          </a:p>
          <a:p>
            <a:pPr marL="228600" marR="0" lvl="0" indent="-228600" algn="l" defTabSz="914400" rtl="0" eaLnBrk="1" fontAlgn="base" latinLnBrk="0" hangingPunct="1">
              <a:lnSpc>
                <a:spcPct val="100000"/>
              </a:lnSpc>
              <a:spcBef>
                <a:spcPct val="30000"/>
              </a:spcBef>
              <a:spcAft>
                <a:spcPct val="0"/>
              </a:spcAft>
              <a:buClrTx/>
              <a:buSzTx/>
              <a:buFontTx/>
              <a:buAutoNum type="arabicParen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Widespread use of e-cigarettes will make smoking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behaviour</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more visible and acceptable, encouraging those who’ve stopped to either start up again, or to start vaping and subsequently return to tobacco use after going back to nicotine. Children will witness smoking-like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behaviour</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more and see it as a more normal thing to do, whereas currently smoking has disappeared from view in many situations.</a:t>
            </a:r>
          </a:p>
          <a:p>
            <a:pPr marL="228600" marR="0" lvl="0" indent="-228600" algn="l" defTabSz="914400" rtl="0" eaLnBrk="1" fontAlgn="base" latinLnBrk="0" hangingPunct="1">
              <a:lnSpc>
                <a:spcPct val="100000"/>
              </a:lnSpc>
              <a:spcBef>
                <a:spcPct val="30000"/>
              </a:spcBef>
              <a:spcAft>
                <a:spcPct val="0"/>
              </a:spcAft>
              <a:buClrTx/>
              <a:buSzTx/>
              <a:buFontTx/>
              <a:buAutoNum type="arabicParen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Widespread use of e-cigarettes will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normalise</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vaping and encourage more people to switch to less harmful products, thereby reducing the prevalence of tobacco use. </a:t>
            </a:r>
          </a:p>
          <a:p>
            <a:pPr marL="228600" marR="0" lvl="0" indent="-228600" algn="l" defTabSz="914400" rtl="0" eaLnBrk="1" fontAlgn="base" latinLnBrk="0" hangingPunct="1">
              <a:lnSpc>
                <a:spcPct val="100000"/>
              </a:lnSpc>
              <a:spcBef>
                <a:spcPct val="30000"/>
              </a:spcBef>
              <a:spcAft>
                <a:spcPct val="0"/>
              </a:spcAft>
              <a:buClrTx/>
              <a:buSzTx/>
              <a:buFontTx/>
              <a:buAutoNum type="arabicParen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Britton and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Bogdanovica</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(2014) Electronic Cigarettes: A report commissioned by Public Health England. </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0ABD28-6E0B-4F3C-AA50-90F69F8F1B9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6559014"/>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One concern is the similarity between advertising for e-cigarettes and that used previously by the tobacco companies – adverts are often targeted to young people, feature celebrity endorsements, or give the impression that vaping is ‘cool’.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Britton and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Bogdanovica</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(2014) Electronic Cigarettes: A report commissioned by Public Health England.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Image from Stanford University Research into the Impact of Tobacco Advertising webpage: tobacco.stanford.edu</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0ABD28-6E0B-4F3C-AA50-90F69F8F1B9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514926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Advertising and marketing of e-cigarettes has caused concern regarding the nature and visibility of promotions,  which may entice young people to start vaping, and may undermine ‘quitting’ messages.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E-cigarettes have been used by celebrities such as Leonardo DiCaprio, Lily Allen, Kevin Spacey and Britney Spears, either attending events such as the BRIT awards, or in television series and music videos.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E-cigarettes have been sold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en</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route to music events such as Glastonbury, and companies are seeking sponsorship of sports teams. The presence of tobacco sponsorship at sports events in the UK has been absent since it was banned over 10 years ago in 2003.</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The first e-cigarette TV advert on a national mainstream British channel was broadcast in January 2013, although it was later banned for its likely appeal to children. A later advert for another e-cigarette company was banned before the watershed after receiving over 1000 complaints for it’s sexually provocative nature.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Advertising rules were published in October 2014  placing an emphasis on protection of young people – ads must not be likely appeal to people under 18, those using e-cigarettes must not seem to be under 25, and ads must not encourage non-smokers to use them.</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One additional yet controversial thought about ‘re-</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normalisation</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is whether the ‘de-</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normalisation</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of smoking has in fact been a good thing. It has been argued that de-</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normalisation</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in some groups has led to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stigmatisation</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of smokers, making them less likely to seek help and therefore quit, with consequent widening social inequalities. The re-</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normalisation</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debate is therefore not simple.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Bauld</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a:t>
            </a:r>
            <a:r>
              <a:rPr kumimoji="0" lang="en-US" altLang="en-US" sz="1100" b="0" i="1" u="none" strike="noStrike" kern="1200" cap="none" spc="0" normalizeH="0" baseline="0" noProof="0" dirty="0" smtClean="0">
                <a:ln>
                  <a:noFill/>
                </a:ln>
                <a:solidFill>
                  <a:srgbClr val="000000"/>
                </a:solidFill>
                <a:effectLst/>
                <a:uLnTx/>
                <a:uFillTx/>
                <a:latin typeface="Calibri" pitchFamily="34" charset="0"/>
                <a:ea typeface="+mn-ea"/>
                <a:cs typeface="+mn-cs"/>
              </a:rPr>
              <a:t>et al </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(2013) E-cigarette update and marketing. A report commissioned by Public Health England. May 2014.</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UK Committees on Advertising Practice (2014). New UK advertising rules for e-cigarettes. https://www.cap.org.uk/News-reports/Media-Centre/2014/New-ecig-ad-rules.aspx#.VeWa1_lVhBc</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Voight (2015) Smoking norms and the regulation of e-cigarettes. Am Journal Public Health. 105(10): 1967-1972.</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200" b="0" i="0" u="none" strike="noStrike" kern="1200" cap="none" spc="0" normalizeH="0" baseline="0" noProof="0" dirty="0" smtClean="0">
                <a:ln>
                  <a:noFill/>
                </a:ln>
                <a:solidFill>
                  <a:srgbClr val="000000"/>
                </a:solidFill>
                <a:effectLst/>
                <a:uLnTx/>
                <a:uFillTx/>
                <a:latin typeface="Calibri" pitchFamily="34" charset="0"/>
                <a:ea typeface="+mn-ea"/>
                <a:cs typeface="+mn-cs"/>
              </a:rPr>
              <a:t>Image from Stanford University Research into the Impact of Tobacco Advertising webpage: tobacco.stanford.edu</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0ABD28-6E0B-4F3C-AA50-90F69F8F1B9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31307546"/>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slide features images of tobacco products under text box with animation]</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 major source of unease amongst those opposed to e-cigarettes is the involvement of major tobacco companies in the products.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Some have described the tobacco companies as fearful of a ‘Kodak scenario’, referring to the large American photographic company that filed for bankruptcy after being sidelined by the rise of digital photography.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To ‘keep in the game’, all major tobacco companies have either purchased smaller e-cigarette companies, developed their own ventures, or both.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British American Tobacco has obtained MHRA licensing for a ‘nicotine inhaler’,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Voke</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through it’s subsidiary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Nicoventures</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that could theoretically be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prescribable</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by doctors... The company has also announced plans for a hybrid product called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iFuse</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that will pass nicotine-infused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vapour</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through tobacco in a ‘heat not burn’ approach.</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Accepting e-cigarettes as ‘a good thing’ in terms of harm reduction therefore indicates tacit approval of an industry that has long been criticized by health campaigners, for countless issues including interfering with tobacco control legislation, misleading claims about lower risk products, tempting young people to start smoking, and continuing to promote a product that kills millions of people worldwide every year. In essence, the tobacco industry cannot be trusted and so their intentions cannot be supported by those promoting public health.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Clearly the focus of tobacco companies lies with maximizing profits, and their business depends on a continuing supply of smokers – so many would argue that they are not going to be content on making an alternative product or quitting aid for current smokers, but instead will try to gain new converts, particularly among young people.</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Some proponents of e-cigarettes have acknowledged that the tobacco industry involvement is a concern, but counter that ‘the primary target of tobacco control is to prevent smoking. If the tobacco industry produces products that are an effective harm reduction option, we should be prepared to use them’ (Britton, Thorax, 2015).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Most e-cigarettes owned by the major tobacco companies are of the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ciga</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-like’ 1</a:t>
            </a:r>
            <a:r>
              <a:rPr kumimoji="0" lang="en-US" altLang="en-US" sz="1100" b="0" i="0" u="none" strike="noStrike" kern="1200" cap="none" spc="0" normalizeH="0" baseline="30000" noProof="0" dirty="0" smtClean="0">
                <a:ln>
                  <a:noFill/>
                </a:ln>
                <a:solidFill>
                  <a:srgbClr val="000000"/>
                </a:solidFill>
                <a:effectLst/>
                <a:uLnTx/>
                <a:uFillTx/>
                <a:latin typeface="Calibri" pitchFamily="34" charset="0"/>
                <a:ea typeface="+mn-ea"/>
                <a:cs typeface="+mn-cs"/>
              </a:rPr>
              <a:t>st</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generation variety, which are less common in the UK today.</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http://www.tobaccotactics.org/</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Akam</a:t>
            </a:r>
            <a:r>
              <a:rPr kumimoji="0" lang="en-GB" sz="1100" b="0" i="0" u="none" strike="noStrike" kern="1200" cap="none" spc="0" normalizeH="0" baseline="0" noProof="0" dirty="0" smtClean="0">
                <a:ln>
                  <a:noFill/>
                </a:ln>
                <a:solidFill>
                  <a:srgbClr val="000000"/>
                </a:solidFill>
                <a:effectLst/>
                <a:uLnTx/>
                <a:uFillTx/>
                <a:latin typeface="Calibri" pitchFamily="34" charset="0"/>
                <a:ea typeface="+mn-ea"/>
                <a:cs typeface="+mn-cs"/>
              </a:rPr>
              <a:t> (2015) </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Big Tobacco fights back: how the cigarette kings bought the vaping industry. Newsweek, May 2015. </a:t>
            </a:r>
            <a:endParaRPr kumimoji="0" lang="en-GB"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sz="1100" b="0" i="0" u="none" strike="noStrike" kern="1200" cap="none" spc="0" normalizeH="0" baseline="0" noProof="0" dirty="0" smtClean="0">
                <a:ln>
                  <a:noFill/>
                </a:ln>
                <a:solidFill>
                  <a:srgbClr val="000000"/>
                </a:solidFill>
                <a:effectLst/>
                <a:uLnTx/>
                <a:uFillTx/>
                <a:latin typeface="Calibri" pitchFamily="34" charset="0"/>
                <a:ea typeface="+mn-ea"/>
                <a:cs typeface="+mn-cs"/>
              </a:rPr>
              <a:t>Britton (2015) Electronic cigarettes: pro. Thorax; doi:10.1136/thoraxjnl-2015-206935</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McNeil </a:t>
            </a:r>
            <a:r>
              <a:rPr kumimoji="0" lang="en-US" altLang="en-US" sz="1100" b="0" i="1" u="none" strike="noStrike" kern="1200" cap="none" spc="0" normalizeH="0" baseline="0" noProof="0" dirty="0" smtClean="0">
                <a:ln>
                  <a:noFill/>
                </a:ln>
                <a:solidFill>
                  <a:srgbClr val="000000"/>
                </a:solidFill>
                <a:effectLst/>
                <a:uLnTx/>
                <a:uFillTx/>
                <a:latin typeface="Calibri" pitchFamily="34" charset="0"/>
                <a:ea typeface="+mn-ea"/>
                <a:cs typeface="+mn-cs"/>
              </a:rPr>
              <a:t>et </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al (2015) E-cigarettes: an evidence update. A report commissioned by Public Health England. https://www.gov.uk/government/uploads/system/uploads/attachment_data/file/454516/Ecigarettes_an_evidence_update_A_report_commissioned_by_Public_Health_England.pdf</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Gornall</a:t>
            </a:r>
            <a:r>
              <a:rPr kumimoji="0" 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(2015) British American Tobacco puts tobacco in new e-cigarette. BMJ. 351:h6314</a:t>
            </a:r>
            <a:endParaRPr kumimoji="0" lang="en-GB"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Image sources: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www.nicocig.co.uk</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www.e-lites.co.uk</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www.blu.co.uk</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www.govype.com</a:t>
            </a:r>
          </a:p>
          <a:p>
            <a:endParaRPr lang="en-GB" dirty="0"/>
          </a:p>
        </p:txBody>
      </p:sp>
      <p:sp>
        <p:nvSpPr>
          <p:cNvPr id="4" name="Slide Number Placeholder 3"/>
          <p:cNvSpPr>
            <a:spLocks noGrp="1"/>
          </p:cNvSpPr>
          <p:nvPr>
            <p:ph type="sldNum" sz="quarter" idx="10"/>
          </p:nvPr>
        </p:nvSpPr>
        <p:spPr/>
        <p:txBody>
          <a:bodyPr/>
          <a:lstStyle/>
          <a:p>
            <a:fld id="{930ABD28-6E0B-4F3C-AA50-90F69F8F1B9A}" type="slidenum">
              <a:rPr lang="en-GB" smtClean="0"/>
              <a:t>64</a:t>
            </a:fld>
            <a:endParaRPr lang="en-GB"/>
          </a:p>
        </p:txBody>
      </p:sp>
    </p:spTree>
    <p:extLst>
      <p:ext uri="{BB962C8B-B14F-4D97-AF65-F5344CB8AC3E}">
        <p14:creationId xmlns:p14="http://schemas.microsoft.com/office/powerpoint/2010/main" val="906566279"/>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1" hangingPunct="1">
              <a:spcBef>
                <a:spcPct val="0"/>
              </a:spcBef>
            </a:pPr>
            <a:fld id="{486B239A-8354-41E4-A57C-8C4FA2DABE71}" type="slidenum">
              <a:rPr lang="en-US" altLang="en-US">
                <a:latin typeface="Arial" panose="020B0604020202020204" pitchFamily="34" charset="0"/>
              </a:rPr>
              <a:pPr eaLnBrk="1" hangingPunct="1">
                <a:spcBef>
                  <a:spcPct val="0"/>
                </a:spcBef>
              </a:pPr>
              <a:t>65</a:t>
            </a:fld>
            <a:endParaRPr lang="en-US" altLang="en-US">
              <a:latin typeface="Arial" panose="020B0604020202020204" pitchFamily="34" charset="0"/>
            </a:endParaRPr>
          </a:p>
        </p:txBody>
      </p:sp>
      <p:sp>
        <p:nvSpPr>
          <p:cNvPr id="142339"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[slide features images of tobacco products under text box with animation]</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 major source of unease amongst those opposed to e-cigarettes is the involvement of major tobacco companies in the products.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Some have described the tobacco companies as fearful of a ‘Kodak scenario’, referring to the large American photographic company that filed for bankruptcy after being sidelined by the rise of digital photography.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To ‘keep in the game’, all major tobacco companies have either purchased smaller e-cigarette companies, developed their own ventures, or both.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British American Tobacco has obtained MHRA licensing for a ‘nicotine inhaler’,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Voke</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through it’s subsidiary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Nicoventures</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that could theoretically be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prescribable</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by doctors... The company has also announced plans for a hybrid product called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iFuse</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that will pass nicotine-infused vapour through tobacco in a ‘heat not burn’ approach.</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Accepting e-cigarettes as ‘a good thing’ in terms of harm reduction therefore indicates tacit approval of an industry that has long been criticized by health campaigners, for countless issues including interfering with tobacco control legislation, misleading claims about lower risk products, tempting young people to start smoking, and continuing to promote a product that kills millions of people worldwide every year. In essence, the tobacco industry cannot be trusted and so their intentions cannot be supported by those promoting public health.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Clearly the focus of tobacco companies lies with maximizing profits, and their business depends on a continuing supply of smokers – so many would argue that they are not going to be content on making an alternative product or quitting aid for current smokers, but instead will try to gain new converts, particularly among young people.</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Some proponents of e-cigarettes have acknowledged that the tobacco industry involvement is a concern, but counter that ‘the primary target of tobacco control is to prevent smoking. If the tobacco industry produces products that are an effective harm reduction option, we should be prepared to use them’ (Britton, Thorax, 2015).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Most e-cigarettes owned by the major tobacco companies are of the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ciga</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-like’ 1</a:t>
            </a:r>
            <a:r>
              <a:rPr kumimoji="0" lang="en-US" altLang="en-US" sz="1100" b="0" i="0" u="none" strike="noStrike" kern="1200" cap="none" spc="0" normalizeH="0" baseline="30000" noProof="0" dirty="0" smtClean="0">
                <a:ln>
                  <a:noFill/>
                </a:ln>
                <a:solidFill>
                  <a:srgbClr val="000000"/>
                </a:solidFill>
                <a:effectLst/>
                <a:uLnTx/>
                <a:uFillTx/>
                <a:latin typeface="Calibri" pitchFamily="34" charset="0"/>
                <a:ea typeface="+mn-ea"/>
                <a:cs typeface="+mn-cs"/>
              </a:rPr>
              <a:t>st</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generation variety, which are less common in the UK today.</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http://www.tobaccotactics.org/</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Akam</a:t>
            </a:r>
            <a:r>
              <a:rPr kumimoji="0" lang="en-GB" sz="1100" b="0" i="0" u="none" strike="noStrike" kern="1200" cap="none" spc="0" normalizeH="0" baseline="0" noProof="0" dirty="0" smtClean="0">
                <a:ln>
                  <a:noFill/>
                </a:ln>
                <a:solidFill>
                  <a:srgbClr val="000000"/>
                </a:solidFill>
                <a:effectLst/>
                <a:uLnTx/>
                <a:uFillTx/>
                <a:latin typeface="Calibri" pitchFamily="34" charset="0"/>
                <a:ea typeface="+mn-ea"/>
                <a:cs typeface="+mn-cs"/>
              </a:rPr>
              <a:t> (2015) </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Big Tobacco fights back: how the cigarette kings bought the vaping industry. Newsweek, May 2015. </a:t>
            </a:r>
            <a:endParaRPr kumimoji="0" lang="en-GB"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sz="1100" b="0" i="0" u="none" strike="noStrike" kern="1200" cap="none" spc="0" normalizeH="0" baseline="0" noProof="0" dirty="0" smtClean="0">
                <a:ln>
                  <a:noFill/>
                </a:ln>
                <a:solidFill>
                  <a:srgbClr val="000000"/>
                </a:solidFill>
                <a:effectLst/>
                <a:uLnTx/>
                <a:uFillTx/>
                <a:latin typeface="Calibri" pitchFamily="34" charset="0"/>
                <a:ea typeface="+mn-ea"/>
                <a:cs typeface="+mn-cs"/>
              </a:rPr>
              <a:t>Britton (2015) Electronic cigarettes: pro. Thorax; doi:10.1136/thoraxjnl-2015-206935</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McNeil </a:t>
            </a:r>
            <a:r>
              <a:rPr kumimoji="0" lang="en-US" altLang="en-US" sz="1100" b="0" i="1" u="none" strike="noStrike" kern="1200" cap="none" spc="0" normalizeH="0" baseline="0" noProof="0" dirty="0" smtClean="0">
                <a:ln>
                  <a:noFill/>
                </a:ln>
                <a:solidFill>
                  <a:srgbClr val="000000"/>
                </a:solidFill>
                <a:effectLst/>
                <a:uLnTx/>
                <a:uFillTx/>
                <a:latin typeface="Calibri" pitchFamily="34" charset="0"/>
                <a:ea typeface="+mn-ea"/>
                <a:cs typeface="+mn-cs"/>
              </a:rPr>
              <a:t>et </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al (2015) E-cigarettes: an evidence update. A report commissioned by Public Health England. https://www.gov.uk/government/uploads/system/uploads/attachment_data/file/454516/Ecigarettes_an_evidence_update_A_report_commissioned_by_Public_Health_England.pdf</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Gornall</a:t>
            </a:r>
            <a:r>
              <a:rPr kumimoji="0" 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(2015) British American Tobacco puts tobacco in new e-cigarette. BMJ. 351:h6314</a:t>
            </a:r>
            <a:endParaRPr kumimoji="0" lang="en-GB"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Image sources: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www.nicocig.co.uk</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www.e-lites.co.uk</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www.blu.co.uk</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www.govype.com</a:t>
            </a:r>
          </a:p>
          <a:p>
            <a:pPr marL="171450" indent="-171450" eaLnBrk="1" hangingPunct="1">
              <a:buFontTx/>
              <a:buChar char="-"/>
              <a:defRPr/>
            </a:pPr>
            <a:endParaRPr lang="en-US" altLang="en-US" sz="1100" dirty="0" smtClean="0"/>
          </a:p>
        </p:txBody>
      </p:sp>
    </p:spTree>
    <p:extLst>
      <p:ext uri="{BB962C8B-B14F-4D97-AF65-F5344CB8AC3E}">
        <p14:creationId xmlns:p14="http://schemas.microsoft.com/office/powerpoint/2010/main" val="1038606734"/>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Currently e-cigarettes are governed by general product safety regulations.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New proposals describe two scenarios. Manufacturers can also apply for a </a:t>
            </a:r>
            <a:r>
              <a:rPr kumimoji="0" lang="en-US" altLang="en-US" sz="1100" b="0" i="0" u="sng" strike="noStrike" kern="1200" cap="none" spc="0" normalizeH="0" baseline="0" noProof="0" dirty="0" smtClean="0">
                <a:ln>
                  <a:noFill/>
                </a:ln>
                <a:solidFill>
                  <a:srgbClr val="000000"/>
                </a:solidFill>
                <a:effectLst/>
                <a:uLnTx/>
                <a:uFillTx/>
                <a:latin typeface="Calibri" pitchFamily="34" charset="0"/>
                <a:ea typeface="+mn-ea"/>
                <a:cs typeface="+mn-cs"/>
              </a:rPr>
              <a:t>medicinal</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license from the MHRA, which would bring e-cigs in line with NRT, meaning appropriate advertising controls and allowing prescription on the NHS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This process is complex and would be costly for companies – currently there are no licensed products and the only ones in the pipeline are from tobacco companies (does this route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favour</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larger companies?)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Since 2016 all products not licensed by the MHRA come under the EU tobacco products directive (TPD) – extensive regulations including nicotine limits, additive restrictions, childproofing, health warnings, advertising restrictions, and reporting of information such as ingredients, toxicological data and sales statistics.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Regulation may control the market and enhance safety, but some argue could inhibit innovation and restrict choice for smokers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eg</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restrictions on nicotine limits might be a disadvantage for heavier smokers).</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smtClean="0">
              <a:ln>
                <a:noFill/>
              </a:ln>
              <a:solidFill>
                <a:srgbClr val="BBE0E3">
                  <a:lumMod val="75000"/>
                </a:srgbClr>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GB" altLang="en-US" sz="1200" b="0" i="0" u="none" strike="noStrike" kern="1200" cap="none" spc="0" normalizeH="0" baseline="0" noProof="0" dirty="0" smtClean="0">
                <a:ln>
                  <a:noFill/>
                </a:ln>
                <a:solidFill>
                  <a:srgbClr val="BBE0E3">
                    <a:lumMod val="75000"/>
                  </a:srgbClr>
                </a:solidFill>
                <a:effectLst/>
                <a:uLnTx/>
                <a:uFillTx/>
                <a:latin typeface="Arial" panose="020B0604020202020204" pitchFamily="34" charset="0"/>
                <a:ea typeface="+mn-ea"/>
                <a:cs typeface="Arial" panose="020B0604020202020204" pitchFamily="34" charset="0"/>
              </a:rPr>
              <a:t>Some tobacco researchers think the proposals (both) are too restrictive and favour tobacco companies. Others argue that they offer the opportunity to protect consumers and guarantee product safety.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endParaRPr kumimoji="0" lang="en-GB" altLang="en-US" sz="1200" b="0" i="0" u="none" strike="noStrike" kern="1200" cap="none" spc="0" normalizeH="0" baseline="0" noProof="0" dirty="0" smtClean="0">
              <a:ln>
                <a:noFill/>
              </a:ln>
              <a:solidFill>
                <a:srgbClr val="BBE0E3">
                  <a:lumMod val="75000"/>
                </a:srgb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https://www.gov.uk/guidance/e-cigarettes-regulations-for-consumer-products</a:t>
            </a:r>
          </a:p>
          <a:p>
            <a:endParaRPr lang="en-GB" dirty="0"/>
          </a:p>
        </p:txBody>
      </p:sp>
      <p:sp>
        <p:nvSpPr>
          <p:cNvPr id="4" name="Slide Number Placeholder 3"/>
          <p:cNvSpPr>
            <a:spLocks noGrp="1"/>
          </p:cNvSpPr>
          <p:nvPr>
            <p:ph type="sldNum" sz="quarter" idx="10"/>
          </p:nvPr>
        </p:nvSpPr>
        <p:spPr/>
        <p:txBody>
          <a:bodyPr/>
          <a:lstStyle/>
          <a:p>
            <a:fld id="{930ABD28-6E0B-4F3C-AA50-90F69F8F1B9A}" type="slidenum">
              <a:rPr lang="en-GB" smtClean="0"/>
              <a:t>66</a:t>
            </a:fld>
            <a:endParaRPr lang="en-GB"/>
          </a:p>
        </p:txBody>
      </p:sp>
    </p:spTree>
    <p:extLst>
      <p:ext uri="{BB962C8B-B14F-4D97-AF65-F5344CB8AC3E}">
        <p14:creationId xmlns:p14="http://schemas.microsoft.com/office/powerpoint/2010/main" val="2888574740"/>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There are experts on either side of the debate who have strong views one way or the other. The debate has been heated as both sides see the others arguments as counter-productive: for example, the views of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opposers</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on potential harms may be confusing the public about safety and preventing smokers from switching; similarly the enthusiasm of some ‘supporters’ may be encouraging the public to use e-cigarettes more and more, thereby increasing exposure to non-smokers who may not have been aware...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Jonathan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Gornall</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writing in the BMJ,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characterised</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‘pragmatists’ and ‘idealists’: the former often clinicians who had witnessed countless patients suffering from tobacco-related ailments and felt this could be prevented with a less harmful alternative, and the latter often public health workers who were fearful of the explosion of interest in vaping and the potential impossible-to-know impact on the wider population. Clearly this is a generalization, in that some clinicians remain strongly opposed to e-cigarettes, whereas the recent Public Health England document endorses them.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Simon Chapman, Professor of Public Health in Sydney, considered best and worst case scenarios in the BMJ in 2014. The ‘best’ scenario was a rapid switch of smokers to e-cigarettes, with vaping being a gateway out of smoking rather than gateway into it, and no long-term harms from vaping in follow-up studies – essentially, e-cigarettes leading to the end of tobacco. The ‘worst’ scenario was that vaping would take off hugely and become a common population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behaviour</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attracting many who would never have smoked,  with the talk of low risk meaning that it was acceptable despite longer-term studies showing harms and many switching over to tobacco due to the greater nicotine ‘hit’. Like many, Chapman worried that the huge progress in reducing population cessation rates could be at risk by the role of e-cigarettes.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Gornall</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(2015) Why e-cigarettes are dividing the public health community. BMJ. 350:h3317</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Chapman (2014) E-cigarettes: the best and worst case scenarios for public health. 349:g5512</a:t>
            </a:r>
          </a:p>
          <a:p>
            <a:endParaRPr lang="en-GB" dirty="0"/>
          </a:p>
        </p:txBody>
      </p:sp>
      <p:sp>
        <p:nvSpPr>
          <p:cNvPr id="4" name="Slide Number Placeholder 3"/>
          <p:cNvSpPr>
            <a:spLocks noGrp="1"/>
          </p:cNvSpPr>
          <p:nvPr>
            <p:ph type="sldNum" sz="quarter" idx="10"/>
          </p:nvPr>
        </p:nvSpPr>
        <p:spPr/>
        <p:txBody>
          <a:bodyPr/>
          <a:lstStyle/>
          <a:p>
            <a:fld id="{930ABD28-6E0B-4F3C-AA50-90F69F8F1B9A}" type="slidenum">
              <a:rPr lang="en-GB" smtClean="0"/>
              <a:t>67</a:t>
            </a:fld>
            <a:endParaRPr lang="en-GB"/>
          </a:p>
        </p:txBody>
      </p:sp>
    </p:spTree>
    <p:extLst>
      <p:ext uri="{BB962C8B-B14F-4D97-AF65-F5344CB8AC3E}">
        <p14:creationId xmlns:p14="http://schemas.microsoft.com/office/powerpoint/2010/main" val="1848116746"/>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Not ‘for’ and ‘against’, more ‘proponents’ who feel e-cigarettes should be widely adopted, and those who are more cautious and feel we should await more research.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US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organisations</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(including ATS and ALA) have tended to be more opposed. The Federation of International Respiratory Societies (FIRS) has also released a statement erring on the side of caution. The European Respiratory Society (ERS) is a member of FIRS and similarly cautious. The British Medical Association and World Health Organization have a similar view.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Action on Smoking and Health and the Royal College of Physicians have been proponents. Most academics from the UK Centre for Tobacco and Alcohol Studies, a collaboration of 13 universities, are supportive of e-cigarettes.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Public Health England has previously been cautious but recent reports (authored by UKCTAS academics) have been more supportive.</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The BTS currently adopts a neutral position.</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 position statements and commentaries from the above organizations, although these may clearly be reviewed and changed from the time of writing. </a:t>
            </a:r>
          </a:p>
          <a:p>
            <a:endParaRPr lang="en-GB" dirty="0"/>
          </a:p>
        </p:txBody>
      </p:sp>
      <p:sp>
        <p:nvSpPr>
          <p:cNvPr id="4" name="Slide Number Placeholder 3"/>
          <p:cNvSpPr>
            <a:spLocks noGrp="1"/>
          </p:cNvSpPr>
          <p:nvPr>
            <p:ph type="sldNum" sz="quarter" idx="10"/>
          </p:nvPr>
        </p:nvSpPr>
        <p:spPr/>
        <p:txBody>
          <a:bodyPr/>
          <a:lstStyle/>
          <a:p>
            <a:fld id="{930ABD28-6E0B-4F3C-AA50-90F69F8F1B9A}" type="slidenum">
              <a:rPr lang="en-GB" smtClean="0"/>
              <a:t>68</a:t>
            </a:fld>
            <a:endParaRPr lang="en-GB"/>
          </a:p>
        </p:txBody>
      </p:sp>
    </p:spTree>
    <p:extLst>
      <p:ext uri="{BB962C8B-B14F-4D97-AF65-F5344CB8AC3E}">
        <p14:creationId xmlns:p14="http://schemas.microsoft.com/office/powerpoint/2010/main" val="2029467276"/>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Various countries, regions and cities have taken different approaches to regulation of e-cigarettes. One issue concerns use in public places, and whether e-cigarettes should be classified alongside tobacco (and therefore prohibited) or welcomed and permitted. </a:t>
            </a:r>
          </a:p>
          <a:p>
            <a:r>
              <a:rPr lang="en-GB" dirty="0" smtClean="0"/>
              <a:t>Australia has a strong record of anti-smoking legislation and has adopted a hard-line approach with a ban on the sale of nicotine-containing electronic cigarettes. (although non-nicotine containing e-cigarettes can be bought)</a:t>
            </a:r>
          </a:p>
          <a:p>
            <a:r>
              <a:rPr lang="en-GB" dirty="0" smtClean="0"/>
              <a:t>New York City had banned e-cigarette use in public places, and has more recently implemented a ban on sales of flavoured e-liquids</a:t>
            </a:r>
          </a:p>
          <a:p>
            <a:endParaRPr lang="en-GB" dirty="0" smtClean="0"/>
          </a:p>
          <a:p>
            <a:r>
              <a:rPr lang="en-GB" dirty="0" smtClean="0"/>
              <a:t>A bill to ban use of e-cigarettes within enclosed spaces by the Welsh government In 2016 collapsed. </a:t>
            </a:r>
          </a:p>
          <a:p>
            <a:endParaRPr lang="en-GB" dirty="0" smtClean="0"/>
          </a:p>
          <a:p>
            <a:r>
              <a:rPr lang="en-GB" dirty="0" smtClean="0"/>
              <a:t>Is this over-the-top legislation, considering the lack of evidence of harm from passive vaping, or a brave move to prevent children being exposed to and tempted by smoking-like behaviour?</a:t>
            </a:r>
          </a:p>
          <a:p>
            <a:r>
              <a:rPr lang="en-GB" dirty="0" smtClean="0"/>
              <a:t>Different areas are likely to continue to adopt different practices over time. </a:t>
            </a:r>
          </a:p>
          <a:p>
            <a:endParaRPr lang="en-GB" dirty="0" smtClean="0"/>
          </a:p>
          <a:p>
            <a:r>
              <a:rPr lang="en-GB" dirty="0" smtClean="0"/>
              <a:t>Sources:</a:t>
            </a:r>
          </a:p>
          <a:p>
            <a:r>
              <a:rPr lang="en-GB" dirty="0" smtClean="0"/>
              <a:t>McNeil et al (2015) E-cigarettes: an evidence update. A report commissioned by Public Health England.</a:t>
            </a:r>
          </a:p>
          <a:p>
            <a:r>
              <a:rPr lang="en-GB" dirty="0" smtClean="0"/>
              <a:t>Electronic Cigarettes Law: http://www1.nyc.gov/nyc-resources/service/1591/electronic-cigarettes-law</a:t>
            </a:r>
          </a:p>
          <a:p>
            <a:endParaRPr lang="en-GB" dirty="0"/>
          </a:p>
        </p:txBody>
      </p:sp>
      <p:sp>
        <p:nvSpPr>
          <p:cNvPr id="4" name="Slide Number Placeholder 3"/>
          <p:cNvSpPr>
            <a:spLocks noGrp="1"/>
          </p:cNvSpPr>
          <p:nvPr>
            <p:ph type="sldNum" sz="quarter" idx="10"/>
          </p:nvPr>
        </p:nvSpPr>
        <p:spPr/>
        <p:txBody>
          <a:bodyPr/>
          <a:lstStyle/>
          <a:p>
            <a:fld id="{930ABD28-6E0B-4F3C-AA50-90F69F8F1B9A}" type="slidenum">
              <a:rPr lang="en-GB" smtClean="0"/>
              <a:t>69</a:t>
            </a:fld>
            <a:endParaRPr lang="en-GB"/>
          </a:p>
        </p:txBody>
      </p:sp>
    </p:spTree>
    <p:extLst>
      <p:ext uri="{BB962C8B-B14F-4D97-AF65-F5344CB8AC3E}">
        <p14:creationId xmlns:p14="http://schemas.microsoft.com/office/powerpoint/2010/main" val="471763261"/>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Leicester has become the first Stop Smoking service to support e-cigarettes – the argument being that smokers are choosing e-cigs to help them quit, and it seems counterproductive for the NHS to not support them – this approach is likely to expand to elsewhere, so that those choosing e-cigs can get the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behavioural</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support available to others.</a:t>
            </a:r>
          </a:p>
          <a:p>
            <a:endParaRPr lang="en-GB" dirty="0"/>
          </a:p>
        </p:txBody>
      </p:sp>
      <p:sp>
        <p:nvSpPr>
          <p:cNvPr id="4" name="Slide Number Placeholder 3"/>
          <p:cNvSpPr>
            <a:spLocks noGrp="1"/>
          </p:cNvSpPr>
          <p:nvPr>
            <p:ph type="sldNum" sz="quarter" idx="10"/>
          </p:nvPr>
        </p:nvSpPr>
        <p:spPr/>
        <p:txBody>
          <a:bodyPr/>
          <a:lstStyle/>
          <a:p>
            <a:fld id="{930ABD28-6E0B-4F3C-AA50-90F69F8F1B9A}" type="slidenum">
              <a:rPr lang="en-GB" smtClean="0"/>
              <a:t>70</a:t>
            </a:fld>
            <a:endParaRPr lang="en-GB"/>
          </a:p>
        </p:txBody>
      </p:sp>
    </p:spTree>
    <p:extLst>
      <p:ext uri="{BB962C8B-B14F-4D97-AF65-F5344CB8AC3E}">
        <p14:creationId xmlns:p14="http://schemas.microsoft.com/office/powerpoint/2010/main" val="2710904941"/>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The NCSCT (National Centre for Smoking Cessation and Training) advises that practitioners should be open to e-cigarette use in people keen to try them, especially those who have tried, but not succeeded, in stopping with licensed products such as NRT.</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Providing advice and information on e-cigarettes is important. It may be useful to explain that there are a wide range of products available and people may need to try various brands or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flavourings</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to find one that suits them, or that the vaping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behaviour</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is slightly different to smoking, and users may need to learn how to use e-cigs effectively – for example, longer ‘drags’, short puffs at the start to activate the device, etc.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The best quit rates are with NHS stop smoking services, but e-cigs are the most popular means of quitting – so it makes sense for NHS services to </a:t>
            </a:r>
            <a:r>
              <a:rPr kumimoji="0" lang="en-US" altLang="en-US" sz="1100" b="0" i="1" u="none" strike="noStrike" kern="1200" cap="none" spc="0" normalizeH="0" baseline="0" noProof="0" dirty="0" smtClean="0">
                <a:ln>
                  <a:noFill/>
                </a:ln>
                <a:solidFill>
                  <a:srgbClr val="000000"/>
                </a:solidFill>
                <a:effectLst/>
                <a:uLnTx/>
                <a:uFillTx/>
                <a:latin typeface="Calibri" pitchFamily="34" charset="0"/>
                <a:ea typeface="+mn-ea"/>
                <a:cs typeface="+mn-cs"/>
              </a:rPr>
              <a:t>support</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e-cig use.</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Leicester has become the first Stop Smoking service to support e-cigarettes – this approach is likely to expand to elsewhere, so that those choosing e-cigs can get the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behavioural</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support available to others.</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Source: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McRobbie</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(2014) Electronic Cigarettes – National Centre for Smoking Cessation and Training briefing. </a:t>
            </a:r>
          </a:p>
          <a:p>
            <a:endParaRPr lang="en-GB" dirty="0"/>
          </a:p>
        </p:txBody>
      </p:sp>
      <p:sp>
        <p:nvSpPr>
          <p:cNvPr id="4" name="Slide Number Placeholder 3"/>
          <p:cNvSpPr>
            <a:spLocks noGrp="1"/>
          </p:cNvSpPr>
          <p:nvPr>
            <p:ph type="sldNum" sz="quarter" idx="10"/>
          </p:nvPr>
        </p:nvSpPr>
        <p:spPr/>
        <p:txBody>
          <a:bodyPr/>
          <a:lstStyle/>
          <a:p>
            <a:fld id="{930ABD28-6E0B-4F3C-AA50-90F69F8F1B9A}" type="slidenum">
              <a:rPr lang="en-GB" smtClean="0"/>
              <a:t>71</a:t>
            </a:fld>
            <a:endParaRPr lang="en-GB"/>
          </a:p>
        </p:txBody>
      </p:sp>
    </p:spTree>
    <p:extLst>
      <p:ext uri="{BB962C8B-B14F-4D97-AF65-F5344CB8AC3E}">
        <p14:creationId xmlns:p14="http://schemas.microsoft.com/office/powerpoint/2010/main" val="3038663859"/>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This slide set was produced by BTS for use as a teaching aid. We have tried to adopt a balanced approach to this contentious subject, but welcome any feedback. </a:t>
            </a:r>
          </a:p>
          <a:p>
            <a:endParaRPr lang="en-GB" dirty="0"/>
          </a:p>
        </p:txBody>
      </p:sp>
      <p:sp>
        <p:nvSpPr>
          <p:cNvPr id="4" name="Slide Number Placeholder 3"/>
          <p:cNvSpPr>
            <a:spLocks noGrp="1"/>
          </p:cNvSpPr>
          <p:nvPr>
            <p:ph type="sldNum" sz="quarter" idx="10"/>
          </p:nvPr>
        </p:nvSpPr>
        <p:spPr/>
        <p:txBody>
          <a:bodyPr/>
          <a:lstStyle/>
          <a:p>
            <a:fld id="{930ABD28-6E0B-4F3C-AA50-90F69F8F1B9A}" type="slidenum">
              <a:rPr lang="en-GB" smtClean="0"/>
              <a:t>72</a:t>
            </a:fld>
            <a:endParaRPr lang="en-GB"/>
          </a:p>
        </p:txBody>
      </p:sp>
    </p:spTree>
    <p:extLst>
      <p:ext uri="{BB962C8B-B14F-4D97-AF65-F5344CB8AC3E}">
        <p14:creationId xmlns:p14="http://schemas.microsoft.com/office/powerpoint/2010/main" val="2558790345"/>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This slide set was produced by BTS for use as a teaching aid. We have tried to adopt a balanced approach to this contentious subject, but welcome any feedback.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Selected references:</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McNeil </a:t>
            </a:r>
            <a:r>
              <a:rPr kumimoji="0" lang="en-US" altLang="en-US" sz="1100" b="0" i="1" u="none" strike="noStrike" kern="1200" cap="none" spc="0" normalizeH="0" baseline="0" noProof="0" dirty="0" smtClean="0">
                <a:ln>
                  <a:noFill/>
                </a:ln>
                <a:solidFill>
                  <a:srgbClr val="000000"/>
                </a:solidFill>
                <a:effectLst/>
                <a:uLnTx/>
                <a:uFillTx/>
                <a:latin typeface="Calibri" pitchFamily="34" charset="0"/>
                <a:ea typeface="+mn-ea"/>
                <a:cs typeface="+mn-cs"/>
              </a:rPr>
              <a:t>et </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al (2015) E-cigarettes: an evidence update. A report commissioned by Public Health England. https://www.gov.uk/government/uploads/system/uploads/attachment_data/file/454516/Ecigarettes_an_evidence_update_A_report_commissioned_by_Public_Health_England.pdf</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Britton and </a:t>
            </a: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Bogdanovica</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(2014) Electronic Cigarettes: A report commissioned by Public Health England. https://www.gov.uk/government/uploads/system/uploads/attachment_data/file/311887/Ecigarettes_report.pdf</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err="1" smtClean="0">
                <a:ln>
                  <a:noFill/>
                </a:ln>
                <a:solidFill>
                  <a:srgbClr val="000000"/>
                </a:solidFill>
                <a:effectLst/>
                <a:uLnTx/>
                <a:uFillTx/>
                <a:latin typeface="Calibri" pitchFamily="34" charset="0"/>
                <a:ea typeface="+mn-ea"/>
                <a:cs typeface="+mn-cs"/>
              </a:rPr>
              <a:t>McRobbie</a:t>
            </a: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 (2014) Electronic Cigarettes – National Centre for Smoking Cessation and Training briefing. http://www.ncsct.co.uk/usr/pub/e-cigarette_briefing.pdf</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kumimoji="0" lang="en-US" altLang="en-US" sz="1100" b="0" i="0" u="none" strike="noStrike" kern="1200" cap="none" spc="0" normalizeH="0" baseline="0" noProof="0" dirty="0" smtClean="0">
                <a:ln>
                  <a:noFill/>
                </a:ln>
                <a:solidFill>
                  <a:srgbClr val="000000"/>
                </a:solidFill>
                <a:effectLst/>
                <a:uLnTx/>
                <a:uFillTx/>
                <a:latin typeface="Calibri" pitchFamily="34" charset="0"/>
                <a:ea typeface="+mn-ea"/>
                <a:cs typeface="+mn-cs"/>
              </a:rPr>
              <a:t>ASH factsheets</a:t>
            </a:r>
          </a:p>
          <a:p>
            <a:pPr marL="171450" marR="0" lvl="0" indent="-171450" algn="l" defTabSz="914400" rtl="0" eaLnBrk="0" fontAlgn="ctr" latinLnBrk="0" hangingPunct="0">
              <a:lnSpc>
                <a:spcPct val="100000"/>
              </a:lnSpc>
              <a:spcBef>
                <a:spcPct val="30000"/>
              </a:spcBef>
              <a:spcAft>
                <a:spcPct val="0"/>
              </a:spcAft>
              <a:buClrTx/>
              <a:buSzTx/>
              <a:buFontTx/>
              <a:buChar char="-"/>
              <a:tabLst/>
              <a:defRPr/>
            </a:pPr>
            <a:r>
              <a:rPr kumimoji="0" lang="en-US" altLang="en-US" sz="1200" b="0" i="0" u="none" strike="noStrike" kern="1200" cap="none" spc="0" normalizeH="0" baseline="0" noProof="0" dirty="0" smtClean="0">
                <a:ln>
                  <a:noFill/>
                </a:ln>
                <a:solidFill>
                  <a:srgbClr val="000000"/>
                </a:solidFill>
                <a:effectLst/>
                <a:uLnTx/>
                <a:uFillTx/>
                <a:latin typeface="Calibri" pitchFamily="34" charset="0"/>
                <a:ea typeface="+mn-ea"/>
                <a:cs typeface="+mn-cs"/>
              </a:rPr>
              <a:t>West </a:t>
            </a:r>
            <a:r>
              <a:rPr kumimoji="0" lang="en-US" altLang="en-US" sz="1200" b="0" i="1" u="none" strike="noStrike" kern="1200" cap="none" spc="0" normalizeH="0" baseline="0" noProof="0" dirty="0" smtClean="0">
                <a:ln>
                  <a:noFill/>
                </a:ln>
                <a:solidFill>
                  <a:srgbClr val="000000"/>
                </a:solidFill>
                <a:effectLst/>
                <a:uLnTx/>
                <a:uFillTx/>
                <a:latin typeface="Calibri" pitchFamily="34" charset="0"/>
                <a:ea typeface="+mn-ea"/>
                <a:cs typeface="+mn-cs"/>
              </a:rPr>
              <a:t>et al </a:t>
            </a:r>
            <a:r>
              <a:rPr kumimoji="0" lang="en-US" altLang="en-US" sz="1200" b="0" i="0" u="none" strike="noStrike" kern="1200" cap="none" spc="0" normalizeH="0" baseline="0" noProof="0" dirty="0" smtClean="0">
                <a:ln>
                  <a:noFill/>
                </a:ln>
                <a:solidFill>
                  <a:srgbClr val="000000"/>
                </a:solidFill>
                <a:effectLst/>
                <a:uLnTx/>
                <a:uFillTx/>
                <a:latin typeface="Calibri" pitchFamily="34" charset="0"/>
                <a:ea typeface="+mn-ea"/>
                <a:cs typeface="+mn-cs"/>
              </a:rPr>
              <a:t>(2014) Electronic cigarettes: what we know so far. A report to UK All-Party Parliamentary Groups. </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www.smokinginengland.info/downloadfile/?type=report&amp;src=6</a:t>
            </a:r>
          </a:p>
          <a:p>
            <a:pPr marL="171450" marR="0" lvl="0" indent="-171450" algn="l" defTabSz="914400" rtl="0" eaLnBrk="0" fontAlgn="ctr" latinLnBrk="0" hangingPunct="0">
              <a:lnSpc>
                <a:spcPct val="100000"/>
              </a:lnSpc>
              <a:spcBef>
                <a:spcPct val="30000"/>
              </a:spcBef>
              <a:spcAft>
                <a:spcPct val="0"/>
              </a:spcAft>
              <a:buClrTx/>
              <a:buSzTx/>
              <a:buFontTx/>
              <a:buChar char="-"/>
              <a:tabLst/>
              <a:defRPr/>
            </a:pPr>
            <a:r>
              <a:rPr kumimoji="0" lang="en-US" altLang="en-US" sz="1200" b="0" i="0" u="none" strike="noStrike" kern="1200" cap="none" spc="0" normalizeH="0" baseline="0" noProof="0" dirty="0" err="1" smtClean="0">
                <a:ln>
                  <a:noFill/>
                </a:ln>
                <a:solidFill>
                  <a:srgbClr val="000000"/>
                </a:solidFill>
                <a:effectLst/>
                <a:uLnTx/>
                <a:uFillTx/>
                <a:latin typeface="Calibri" pitchFamily="34" charset="0"/>
                <a:ea typeface="+mn-ea"/>
                <a:cs typeface="+mn-cs"/>
              </a:rPr>
              <a:t>McRobbie</a:t>
            </a:r>
            <a:r>
              <a:rPr kumimoji="0" lang="en-US" altLang="en-US" sz="1200" b="0" i="0" u="none" strike="noStrike" kern="1200" cap="none" spc="0" normalizeH="0" baseline="0" noProof="0" dirty="0" smtClean="0">
                <a:ln>
                  <a:noFill/>
                </a:ln>
                <a:solidFill>
                  <a:srgbClr val="000000"/>
                </a:solidFill>
                <a:effectLst/>
                <a:uLnTx/>
                <a:uFillTx/>
                <a:latin typeface="Calibri" pitchFamily="34" charset="0"/>
                <a:ea typeface="+mn-ea"/>
                <a:cs typeface="+mn-cs"/>
              </a:rPr>
              <a:t> </a:t>
            </a:r>
            <a:r>
              <a:rPr kumimoji="0" lang="en-US" altLang="en-US" sz="1200" b="0" i="1" u="none" strike="noStrike" kern="1200" cap="none" spc="0" normalizeH="0" baseline="0" noProof="0" dirty="0" smtClean="0">
                <a:ln>
                  <a:noFill/>
                </a:ln>
                <a:solidFill>
                  <a:srgbClr val="000000"/>
                </a:solidFill>
                <a:effectLst/>
                <a:uLnTx/>
                <a:uFillTx/>
                <a:latin typeface="Calibri" pitchFamily="34" charset="0"/>
                <a:ea typeface="+mn-ea"/>
                <a:cs typeface="+mn-cs"/>
              </a:rPr>
              <a:t>et al</a:t>
            </a:r>
            <a:r>
              <a:rPr kumimoji="0" lang="en-US" altLang="en-US" sz="1200" b="0" i="0" u="none" strike="noStrike" kern="1200" cap="none" spc="0" normalizeH="0" baseline="0" noProof="0" dirty="0" smtClean="0">
                <a:ln>
                  <a:noFill/>
                </a:ln>
                <a:solidFill>
                  <a:srgbClr val="000000"/>
                </a:solidFill>
                <a:effectLst/>
                <a:uLnTx/>
                <a:uFillTx/>
                <a:latin typeface="Calibri" pitchFamily="34" charset="0"/>
                <a:ea typeface="+mn-ea"/>
                <a:cs typeface="+mn-cs"/>
              </a:rPr>
              <a:t> (2014) – Electronic cigarettes for smoking cessation and reduction (Cochrane Review). </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http://onlinelibrary.wiley.com/doi/10.1002/14651858.CD010216.pub2/epdf/abstract</a:t>
            </a:r>
          </a:p>
          <a:p>
            <a:pPr marL="171450" marR="0" lvl="0" indent="-171450" algn="l" defTabSz="914400" rtl="0" eaLnBrk="0" fontAlgn="ctr" latinLnBrk="0" hangingPunct="0">
              <a:lnSpc>
                <a:spcPct val="100000"/>
              </a:lnSpc>
              <a:spcBef>
                <a:spcPct val="30000"/>
              </a:spcBef>
              <a:spcAft>
                <a:spcPct val="0"/>
              </a:spcAft>
              <a:buClrTx/>
              <a:buSzTx/>
              <a:buFontTx/>
              <a:buChar char="-"/>
              <a:tabLst/>
              <a:defRPr/>
            </a:pP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Britton (2015) Electronic cigarettes: pro. Thorax; doi:10.1136/thoraxjnl-2015-206935</a:t>
            </a:r>
          </a:p>
          <a:p>
            <a:pPr marL="171450" marR="0" lvl="0" indent="-171450" algn="l" defTabSz="914400" rtl="0" eaLnBrk="0" fontAlgn="ctr" latinLnBrk="0" hangingPunct="0">
              <a:lnSpc>
                <a:spcPct val="100000"/>
              </a:lnSpc>
              <a:spcBef>
                <a:spcPct val="30000"/>
              </a:spcBef>
              <a:spcAft>
                <a:spcPct val="0"/>
              </a:spcAft>
              <a:buClrTx/>
              <a:buSzTx/>
              <a:buFontTx/>
              <a:buChar char="-"/>
              <a:tabLst/>
              <a:defRPr/>
            </a:pPr>
            <a:r>
              <a:rPr kumimoji="0" lang="en-GB" sz="1200" b="0" i="0" u="none" strike="noStrike" kern="1200" cap="none" spc="0" normalizeH="0" baseline="0" noProof="0" dirty="0" err="1" smtClean="0">
                <a:ln>
                  <a:noFill/>
                </a:ln>
                <a:solidFill>
                  <a:srgbClr val="000000"/>
                </a:solidFill>
                <a:effectLst/>
                <a:uLnTx/>
                <a:uFillTx/>
                <a:latin typeface="Calibri" pitchFamily="34" charset="0"/>
                <a:ea typeface="+mn-ea"/>
                <a:cs typeface="+mn-cs"/>
              </a:rPr>
              <a:t>Furber</a:t>
            </a:r>
            <a:r>
              <a:rPr kumimoji="0" lang="en-GB" sz="1200" b="0" i="0" u="none" strike="noStrike" kern="1200" cap="none" spc="0" normalizeH="0" baseline="0" noProof="0" dirty="0" smtClean="0">
                <a:ln>
                  <a:noFill/>
                </a:ln>
                <a:solidFill>
                  <a:srgbClr val="000000"/>
                </a:solidFill>
                <a:effectLst/>
                <a:uLnTx/>
                <a:uFillTx/>
                <a:latin typeface="Calibri" pitchFamily="34" charset="0"/>
                <a:ea typeface="+mn-ea"/>
                <a:cs typeface="+mn-cs"/>
              </a:rPr>
              <a:t> (2015) Electronic cigarettes: reasons to be cautious. Thorax; doi:10.1136/thoraxjnl-2014-206735</a:t>
            </a:r>
            <a:endParaRPr lang="en-GB" dirty="0"/>
          </a:p>
        </p:txBody>
      </p:sp>
      <p:sp>
        <p:nvSpPr>
          <p:cNvPr id="4" name="Slide Number Placeholder 3"/>
          <p:cNvSpPr>
            <a:spLocks noGrp="1"/>
          </p:cNvSpPr>
          <p:nvPr>
            <p:ph type="sldNum" sz="quarter" idx="10"/>
          </p:nvPr>
        </p:nvSpPr>
        <p:spPr/>
        <p:txBody>
          <a:bodyPr/>
          <a:lstStyle/>
          <a:p>
            <a:fld id="{930ABD28-6E0B-4F3C-AA50-90F69F8F1B9A}" type="slidenum">
              <a:rPr lang="en-GB" smtClean="0"/>
              <a:t>73</a:t>
            </a:fld>
            <a:endParaRPr lang="en-GB"/>
          </a:p>
        </p:txBody>
      </p:sp>
    </p:spTree>
    <p:extLst>
      <p:ext uri="{BB962C8B-B14F-4D97-AF65-F5344CB8AC3E}">
        <p14:creationId xmlns:p14="http://schemas.microsoft.com/office/powerpoint/2010/main" val="36367524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sp>
        <p:nvSpPr>
          <p:cNvPr id="8" name="object 7"/>
          <p:cNvSpPr txBox="1"/>
          <p:nvPr userDrawn="1"/>
        </p:nvSpPr>
        <p:spPr>
          <a:xfrm>
            <a:off x="-4343400" y="-2362200"/>
            <a:ext cx="4006215" cy="996950"/>
          </a:xfrm>
          <a:prstGeom prst="rect">
            <a:avLst/>
          </a:prstGeom>
        </p:spPr>
        <p:txBody>
          <a:bodyPr vert="horz" wrap="square" lIns="0" tIns="12700" rIns="0" bIns="0" rtlCol="0">
            <a:spAutoFit/>
          </a:bodyPr>
          <a:lstStyle/>
          <a:p>
            <a:pPr marL="12700">
              <a:lnSpc>
                <a:spcPts val="2265"/>
              </a:lnSpc>
              <a:spcBef>
                <a:spcPts val="100"/>
              </a:spcBef>
            </a:pPr>
            <a:r>
              <a:rPr sz="2000" b="1" dirty="0">
                <a:solidFill>
                  <a:srgbClr val="0095D6"/>
                </a:solidFill>
                <a:latin typeface="Arial"/>
                <a:cs typeface="Arial"/>
              </a:rPr>
              <a:t>SUB</a:t>
            </a:r>
            <a:r>
              <a:rPr sz="2000" b="1" spc="-100" dirty="0">
                <a:solidFill>
                  <a:srgbClr val="0095D6"/>
                </a:solidFill>
                <a:latin typeface="Arial"/>
                <a:cs typeface="Arial"/>
              </a:rPr>
              <a:t> </a:t>
            </a:r>
            <a:r>
              <a:rPr sz="2000" b="1" dirty="0">
                <a:solidFill>
                  <a:srgbClr val="0095D6"/>
                </a:solidFill>
                <a:latin typeface="Arial"/>
                <a:cs typeface="Arial"/>
              </a:rPr>
              <a:t>TITLE</a:t>
            </a:r>
            <a:endParaRPr sz="2000" dirty="0">
              <a:solidFill>
                <a:srgbClr val="0095D6"/>
              </a:solidFill>
              <a:latin typeface="Arial"/>
              <a:cs typeface="Arial"/>
            </a:endParaRPr>
          </a:p>
          <a:p>
            <a:pPr marL="12700">
              <a:lnSpc>
                <a:spcPts val="5385"/>
              </a:lnSpc>
            </a:pPr>
            <a:r>
              <a:rPr sz="4600" spc="-20" dirty="0">
                <a:solidFill>
                  <a:srgbClr val="00303E"/>
                </a:solidFill>
                <a:latin typeface="Arial"/>
                <a:cs typeface="Arial"/>
              </a:rPr>
              <a:t>Main </a:t>
            </a:r>
            <a:r>
              <a:rPr lang="en-US" sz="4600" spc="-20" dirty="0" smtClean="0">
                <a:solidFill>
                  <a:srgbClr val="00303E"/>
                </a:solidFill>
                <a:latin typeface="Arial"/>
                <a:cs typeface="Arial"/>
              </a:rPr>
              <a:t>t</a:t>
            </a:r>
            <a:r>
              <a:rPr sz="4600" spc="-20" dirty="0" smtClean="0">
                <a:solidFill>
                  <a:srgbClr val="00303E"/>
                </a:solidFill>
                <a:latin typeface="Arial"/>
                <a:cs typeface="Arial"/>
              </a:rPr>
              <a:t>itle</a:t>
            </a:r>
            <a:r>
              <a:rPr sz="4600" spc="-170" dirty="0" smtClean="0">
                <a:solidFill>
                  <a:srgbClr val="00303E"/>
                </a:solidFill>
                <a:latin typeface="Arial"/>
                <a:cs typeface="Arial"/>
              </a:rPr>
              <a:t> </a:t>
            </a:r>
            <a:r>
              <a:rPr sz="4600" spc="-25" dirty="0">
                <a:solidFill>
                  <a:srgbClr val="00303E"/>
                </a:solidFill>
                <a:latin typeface="Arial"/>
                <a:cs typeface="Arial"/>
              </a:rPr>
              <a:t>would</a:t>
            </a:r>
            <a:endParaRPr sz="4600" dirty="0">
              <a:latin typeface="Arial"/>
              <a:cs typeface="Arial"/>
            </a:endParaRPr>
          </a:p>
        </p:txBody>
      </p:sp>
      <p:sp>
        <p:nvSpPr>
          <p:cNvPr id="4" name="Content Placeholder 3"/>
          <p:cNvSpPr>
            <a:spLocks noGrp="1"/>
          </p:cNvSpPr>
          <p:nvPr>
            <p:ph sz="quarter" idx="10" hasCustomPrompt="1"/>
          </p:nvPr>
        </p:nvSpPr>
        <p:spPr>
          <a:xfrm>
            <a:off x="990600" y="2895600"/>
            <a:ext cx="6248400" cy="533400"/>
          </a:xfrm>
          <a:prstGeom prst="rect">
            <a:avLst/>
          </a:prstGeom>
        </p:spPr>
        <p:txBody>
          <a:bodyPr vert="horz"/>
          <a:lstStyle>
            <a:lvl1pPr marL="0" indent="0">
              <a:buNone/>
              <a:defRPr sz="2000" b="1" baseline="0">
                <a:solidFill>
                  <a:srgbClr val="0095D6"/>
                </a:solidFill>
                <a:latin typeface="Arial"/>
                <a:cs typeface="Arial"/>
              </a:defRPr>
            </a:lvl1pPr>
            <a:lvl2pPr marL="457200" indent="0">
              <a:buNone/>
              <a:defRPr/>
            </a:lvl2pPr>
          </a:lstStyle>
          <a:p>
            <a:pPr lvl="0"/>
            <a:r>
              <a:rPr lang="en-GB" dirty="0" smtClean="0"/>
              <a:t>SUB TITLE</a:t>
            </a:r>
          </a:p>
        </p:txBody>
      </p:sp>
      <p:sp>
        <p:nvSpPr>
          <p:cNvPr id="6" name="Text Placeholder 5"/>
          <p:cNvSpPr>
            <a:spLocks noGrp="1"/>
          </p:cNvSpPr>
          <p:nvPr>
            <p:ph type="body" sz="quarter" idx="11" hasCustomPrompt="1"/>
          </p:nvPr>
        </p:nvSpPr>
        <p:spPr>
          <a:xfrm>
            <a:off x="990600" y="3429000"/>
            <a:ext cx="6248400" cy="1600200"/>
          </a:xfrm>
          <a:prstGeom prst="rect">
            <a:avLst/>
          </a:prstGeom>
        </p:spPr>
        <p:txBody>
          <a:bodyPr vert="horz"/>
          <a:lstStyle>
            <a:lvl1pPr marL="0" indent="0">
              <a:buNone/>
              <a:defRPr sz="4600">
                <a:solidFill>
                  <a:srgbClr val="00303E"/>
                </a:solidFill>
                <a:latin typeface="Arial"/>
                <a:cs typeface="Arial"/>
              </a:defRPr>
            </a:lvl1pPr>
          </a:lstStyle>
          <a:p>
            <a:pPr lvl="0"/>
            <a:r>
              <a:rPr lang="en-GB" dirty="0" smtClean="0"/>
              <a:t>Main title would be inserted into here</a:t>
            </a:r>
          </a:p>
        </p:txBody>
      </p:sp>
      <p:sp>
        <p:nvSpPr>
          <p:cNvPr id="7" name="Date Placeholder 6"/>
          <p:cNvSpPr>
            <a:spLocks noGrp="1"/>
          </p:cNvSpPr>
          <p:nvPr>
            <p:ph type="dt" sz="half" idx="12"/>
          </p:nvPr>
        </p:nvSpPr>
        <p:spPr/>
        <p:txBody>
          <a:bodyPr/>
          <a:lstStyle/>
          <a:p>
            <a:r>
              <a:rPr lang="en-US" smtClean="0"/>
              <a:t>DATE 2017</a:t>
            </a:r>
            <a:endParaRPr lang="en-US" dirty="0"/>
          </a:p>
        </p:txBody>
      </p:sp>
    </p:spTree>
    <p:extLst>
      <p:ext uri="{BB962C8B-B14F-4D97-AF65-F5344CB8AC3E}">
        <p14:creationId xmlns:p14="http://schemas.microsoft.com/office/powerpoint/2010/main" val="25601044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1 COLUMN">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1219200" y="1676400"/>
            <a:ext cx="6781800" cy="4267200"/>
          </a:xfrm>
          <a:prstGeom prst="rect">
            <a:avLst/>
          </a:prstGeom>
        </p:spPr>
        <p:txBody>
          <a:bodyPr/>
          <a:lstStyle>
            <a:lvl1pPr marL="342900" indent="-342900" algn="l">
              <a:buClr>
                <a:srgbClr val="00303E"/>
              </a:buClr>
              <a:buSzPct val="100000"/>
              <a:buFont typeface="Wingdings" charset="2"/>
              <a:buAutoNum type="arabicPlain"/>
              <a:defRPr baseline="0">
                <a:solidFill>
                  <a:srgbClr val="0095D6"/>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dirty="0" smtClean="0"/>
              <a:t>CONTENTS GO HERE</a:t>
            </a:r>
            <a:endParaRPr lang="en-US" dirty="0"/>
          </a:p>
        </p:txBody>
      </p:sp>
      <p:sp>
        <p:nvSpPr>
          <p:cNvPr id="5" name="Footer Placeholder 4"/>
          <p:cNvSpPr>
            <a:spLocks noGrp="1"/>
          </p:cNvSpPr>
          <p:nvPr>
            <p:ph type="ftr" sz="quarter" idx="10"/>
          </p:nvPr>
        </p:nvSpPr>
        <p:spPr/>
        <p:txBody>
          <a:bodyPr/>
          <a:lstStyle/>
          <a:p>
            <a:endParaRPr lang="en-US" dirty="0"/>
          </a:p>
        </p:txBody>
      </p:sp>
      <p:sp>
        <p:nvSpPr>
          <p:cNvPr id="6" name="Date Placeholder 5"/>
          <p:cNvSpPr>
            <a:spLocks noGrp="1"/>
          </p:cNvSpPr>
          <p:nvPr>
            <p:ph type="dt" sz="half" idx="11"/>
          </p:nvPr>
        </p:nvSpPr>
        <p:spPr/>
        <p:txBody>
          <a:bodyPr/>
          <a:lstStyle>
            <a:lvl1pPr>
              <a:defRPr/>
            </a:lvl1pPr>
          </a:lstStyle>
          <a:p>
            <a:r>
              <a:rPr lang="en-US" smtClean="0"/>
              <a:t>Dec 2019</a:t>
            </a:r>
            <a:endParaRPr lang="en-US" dirty="0"/>
          </a:p>
        </p:txBody>
      </p:sp>
      <p:sp>
        <p:nvSpPr>
          <p:cNvPr id="4" name="Title 3"/>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6652821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S 2 COLUMN">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1295400" y="1752600"/>
            <a:ext cx="4968000" cy="4114800"/>
          </a:xfrm>
          <a:prstGeom prst="rect">
            <a:avLst/>
          </a:prstGeom>
        </p:spPr>
        <p:txBody>
          <a:bodyPr vert="horz"/>
          <a:lstStyle>
            <a:lvl1pPr>
              <a:defRPr baseline="0"/>
            </a:lvl1pPr>
          </a:lstStyle>
          <a:p>
            <a:pPr lvl="0"/>
            <a:r>
              <a:rPr lang="en-GB" dirty="0" smtClean="0"/>
              <a:t>CONTENTS GO HERE</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6" name="Text Placeholder 4"/>
          <p:cNvSpPr>
            <a:spLocks noGrp="1"/>
          </p:cNvSpPr>
          <p:nvPr>
            <p:ph type="body" sz="quarter" idx="11" hasCustomPrompt="1"/>
          </p:nvPr>
        </p:nvSpPr>
        <p:spPr>
          <a:xfrm>
            <a:off x="6705600" y="1752600"/>
            <a:ext cx="4967999" cy="4114800"/>
          </a:xfrm>
          <a:prstGeom prst="rect">
            <a:avLst/>
          </a:prstGeom>
        </p:spPr>
        <p:txBody>
          <a:bodyPr vert="horz"/>
          <a:lstStyle/>
          <a:p>
            <a:pPr lvl="0"/>
            <a:r>
              <a:rPr lang="en-GB" dirty="0" smtClean="0"/>
              <a:t>CONTENTS GO HERE</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2" name="Date Placeholder 1"/>
          <p:cNvSpPr>
            <a:spLocks noGrp="1"/>
          </p:cNvSpPr>
          <p:nvPr>
            <p:ph type="dt" sz="half" idx="12"/>
          </p:nvPr>
        </p:nvSpPr>
        <p:spPr/>
        <p:txBody>
          <a:bodyPr/>
          <a:lstStyle>
            <a:lvl1pPr>
              <a:defRPr/>
            </a:lvl1pPr>
          </a:lstStyle>
          <a:p>
            <a:r>
              <a:rPr lang="en-US" smtClean="0"/>
              <a:t>Dec 2019</a:t>
            </a:r>
            <a:endParaRPr lang="en-US" dirty="0"/>
          </a:p>
        </p:txBody>
      </p:sp>
      <p:sp>
        <p:nvSpPr>
          <p:cNvPr id="4" name="Footer Placeholder 3"/>
          <p:cNvSpPr>
            <a:spLocks noGrp="1"/>
          </p:cNvSpPr>
          <p:nvPr>
            <p:ph type="ftr" sz="quarter" idx="13"/>
          </p:nvPr>
        </p:nvSpPr>
        <p:spPr/>
        <p:txBody>
          <a:bodyPr/>
          <a:lstStyle/>
          <a:p>
            <a:endParaRPr lang="en-US" dirty="0"/>
          </a:p>
        </p:txBody>
      </p:sp>
      <p:sp>
        <p:nvSpPr>
          <p:cNvPr id="8" name="Title 7"/>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7922072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44F7ADBE-30FC-42F2-8139-F05D19821A08}" type="datetime1">
              <a:rPr lang="en-GB" smtClean="0"/>
              <a:pPr>
                <a:defRPr/>
              </a:pPr>
              <a:t>12/12/2019</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3A6B1CBB-72D2-4A41-85C9-0380EF840734}" type="slidenum">
              <a:rPr lang="en-GB" altLang="en-US"/>
              <a:pPr/>
              <a:t>‹#›</a:t>
            </a:fld>
            <a:endParaRPr lang="en-GB" altLang="en-US"/>
          </a:p>
        </p:txBody>
      </p:sp>
    </p:spTree>
    <p:extLst>
      <p:ext uri="{BB962C8B-B14F-4D97-AF65-F5344CB8AC3E}">
        <p14:creationId xmlns:p14="http://schemas.microsoft.com/office/powerpoint/2010/main" val="3470700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mtClean="0"/>
              <a:t>Click to edit Master title style</a:t>
            </a:r>
            <a:endParaRPr lang="en-US"/>
          </a:p>
        </p:txBody>
      </p:sp>
      <p:sp>
        <p:nvSpPr>
          <p:cNvPr id="5" name="Text Placeholder 4"/>
          <p:cNvSpPr>
            <a:spLocks noGrp="1"/>
          </p:cNvSpPr>
          <p:nvPr>
            <p:ph type="body" sz="quarter" idx="11"/>
          </p:nvPr>
        </p:nvSpPr>
        <p:spPr>
          <a:xfrm>
            <a:off x="838200" y="4572000"/>
            <a:ext cx="4724400" cy="914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4283003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1.jp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3.xml"/><Relationship Id="rId1"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3"/>
          <a:stretch>
            <a:fillRect/>
          </a:stretch>
        </a:blipFill>
        <a:effectLst/>
      </p:bgPr>
    </p:bg>
    <p:spTree>
      <p:nvGrpSpPr>
        <p:cNvPr id="1" name=""/>
        <p:cNvGrpSpPr/>
        <p:nvPr/>
      </p:nvGrpSpPr>
      <p:grpSpPr>
        <a:xfrm>
          <a:off x="0" y="0"/>
          <a:ext cx="0" cy="0"/>
          <a:chOff x="0" y="0"/>
          <a:chExt cx="0" cy="0"/>
        </a:xfrm>
      </p:grpSpPr>
      <p:sp>
        <p:nvSpPr>
          <p:cNvPr id="8" name="object 3"/>
          <p:cNvSpPr/>
          <p:nvPr userDrawn="1"/>
        </p:nvSpPr>
        <p:spPr>
          <a:xfrm>
            <a:off x="936002" y="5973235"/>
            <a:ext cx="10314305" cy="0"/>
          </a:xfrm>
          <a:custGeom>
            <a:avLst/>
            <a:gdLst/>
            <a:ahLst/>
            <a:cxnLst/>
            <a:rect l="l" t="t" r="r" b="b"/>
            <a:pathLst>
              <a:path w="10314305">
                <a:moveTo>
                  <a:pt x="0" y="0"/>
                </a:moveTo>
                <a:lnTo>
                  <a:pt x="10314000" y="0"/>
                </a:lnTo>
              </a:path>
            </a:pathLst>
          </a:custGeom>
          <a:ln w="12484">
            <a:solidFill>
              <a:srgbClr val="00303E"/>
            </a:solidFill>
          </a:ln>
        </p:spPr>
        <p:txBody>
          <a:bodyPr wrap="square" lIns="0" tIns="0" rIns="0" bIns="0" rtlCol="0"/>
          <a:lstStyle/>
          <a:p>
            <a:endParaRPr/>
          </a:p>
        </p:txBody>
      </p:sp>
      <p:sp>
        <p:nvSpPr>
          <p:cNvPr id="9" name="object 4"/>
          <p:cNvSpPr/>
          <p:nvPr userDrawn="1"/>
        </p:nvSpPr>
        <p:spPr>
          <a:xfrm>
            <a:off x="936055" y="936078"/>
            <a:ext cx="1120110" cy="1120139"/>
          </a:xfrm>
          <a:prstGeom prst="rect">
            <a:avLst/>
          </a:prstGeom>
          <a:blipFill>
            <a:blip r:embed="rId4" cstate="print"/>
            <a:stretch>
              <a:fillRect/>
            </a:stretch>
          </a:blipFill>
        </p:spPr>
        <p:txBody>
          <a:bodyPr wrap="square" lIns="0" tIns="0" rIns="0" bIns="0" rtlCol="0"/>
          <a:lstStyle/>
          <a:p>
            <a:endParaRPr/>
          </a:p>
        </p:txBody>
      </p:sp>
      <p:sp>
        <p:nvSpPr>
          <p:cNvPr id="10" name="object 5"/>
          <p:cNvSpPr/>
          <p:nvPr userDrawn="1"/>
        </p:nvSpPr>
        <p:spPr>
          <a:xfrm>
            <a:off x="2255659" y="1024586"/>
            <a:ext cx="1358417" cy="1013028"/>
          </a:xfrm>
          <a:prstGeom prst="rect">
            <a:avLst/>
          </a:prstGeom>
          <a:blipFill>
            <a:blip r:embed="rId5" cstate="print"/>
            <a:stretch>
              <a:fillRect/>
            </a:stretch>
          </a:blipFill>
        </p:spPr>
        <p:txBody>
          <a:bodyPr wrap="square" lIns="0" tIns="0" rIns="0" bIns="0" rtlCol="0"/>
          <a:lstStyle/>
          <a:p>
            <a:endParaRPr/>
          </a:p>
        </p:txBody>
      </p:sp>
      <p:sp>
        <p:nvSpPr>
          <p:cNvPr id="14" name="TextBox 13"/>
          <p:cNvSpPr txBox="1"/>
          <p:nvPr userDrawn="1"/>
        </p:nvSpPr>
        <p:spPr>
          <a:xfrm>
            <a:off x="5715382" y="1790813"/>
            <a:ext cx="184666" cy="369332"/>
          </a:xfrm>
          <a:prstGeom prst="rect">
            <a:avLst/>
          </a:prstGeom>
          <a:noFill/>
        </p:spPr>
        <p:txBody>
          <a:bodyPr wrap="none" rtlCol="0">
            <a:spAutoFit/>
          </a:bodyPr>
          <a:lstStyle/>
          <a:p>
            <a:endParaRPr lang="en-US" dirty="0"/>
          </a:p>
        </p:txBody>
      </p:sp>
      <p:sp>
        <p:nvSpPr>
          <p:cNvPr id="12" name="Date Placeholder 2"/>
          <p:cNvSpPr>
            <a:spLocks noGrp="1"/>
          </p:cNvSpPr>
          <p:nvPr>
            <p:ph type="dt" sz="half" idx="2"/>
          </p:nvPr>
        </p:nvSpPr>
        <p:spPr>
          <a:xfrm>
            <a:off x="838200" y="6096000"/>
            <a:ext cx="2844800" cy="365125"/>
          </a:xfrm>
          <a:prstGeom prst="rect">
            <a:avLst/>
          </a:prstGeom>
        </p:spPr>
        <p:txBody>
          <a:bodyPr vert="horz" lIns="91440" tIns="45720" rIns="91440" bIns="45720" rtlCol="0" anchor="ctr"/>
          <a:lstStyle>
            <a:lvl1pPr algn="l">
              <a:defRPr sz="2000" b="1">
                <a:solidFill>
                  <a:srgbClr val="0095D6"/>
                </a:solidFill>
                <a:latin typeface="Arial"/>
                <a:cs typeface="Arial"/>
              </a:defRPr>
            </a:lvl1pPr>
          </a:lstStyle>
          <a:p>
            <a:r>
              <a:rPr lang="en-US" smtClean="0"/>
              <a:t>Dec 2019</a:t>
            </a:r>
            <a:endParaRPr lang="en-US" dirty="0"/>
          </a:p>
        </p:txBody>
      </p:sp>
    </p:spTree>
    <p:extLst>
      <p:ext uri="{BB962C8B-B14F-4D97-AF65-F5344CB8AC3E}">
        <p14:creationId xmlns:p14="http://schemas.microsoft.com/office/powerpoint/2010/main" val="3878195431"/>
      </p:ext>
    </p:extLst>
  </p:cSld>
  <p:clrMap bg1="lt1" tx1="dk1" bg2="lt2" tx2="dk2" accent1="accent1" accent2="accent2" accent3="accent3" accent4="accent4" accent5="accent5" accent6="accent6" hlink="hlink" folHlink="folHlink"/>
  <p:sldLayoutIdLst>
    <p:sldLayoutId id="2147483661" r:id="rId1"/>
  </p:sldLayoutIdLst>
  <p:hf sldNum="0"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5"/>
          <a:stretch>
            <a:fillRect/>
          </a:stretch>
        </a:blipFill>
        <a:effectLst/>
      </p:bgPr>
    </p:bg>
    <p:spTree>
      <p:nvGrpSpPr>
        <p:cNvPr id="1" name=""/>
        <p:cNvGrpSpPr/>
        <p:nvPr/>
      </p:nvGrpSpPr>
      <p:grpSpPr>
        <a:xfrm>
          <a:off x="0" y="0"/>
          <a:ext cx="0" cy="0"/>
          <a:chOff x="0" y="0"/>
          <a:chExt cx="0" cy="0"/>
        </a:xfrm>
      </p:grpSpPr>
      <p:sp>
        <p:nvSpPr>
          <p:cNvPr id="10" name="object 2"/>
          <p:cNvSpPr/>
          <p:nvPr userDrawn="1"/>
        </p:nvSpPr>
        <p:spPr>
          <a:xfrm>
            <a:off x="294802" y="5886373"/>
            <a:ext cx="677068" cy="676910"/>
          </a:xfrm>
          <a:prstGeom prst="rect">
            <a:avLst/>
          </a:prstGeom>
          <a:blipFill>
            <a:blip r:embed="rId6" cstate="print"/>
            <a:stretch>
              <a:fillRect/>
            </a:stretch>
          </a:blipFill>
        </p:spPr>
        <p:txBody>
          <a:bodyPr wrap="square" lIns="0" tIns="0" rIns="0" bIns="0" rtlCol="0"/>
          <a:lstStyle/>
          <a:p>
            <a:endParaRPr/>
          </a:p>
        </p:txBody>
      </p:sp>
      <p:sp>
        <p:nvSpPr>
          <p:cNvPr id="11" name="object 4"/>
          <p:cNvSpPr/>
          <p:nvPr userDrawn="1"/>
        </p:nvSpPr>
        <p:spPr>
          <a:xfrm>
            <a:off x="1224000" y="6311753"/>
            <a:ext cx="10422255" cy="0"/>
          </a:xfrm>
          <a:custGeom>
            <a:avLst/>
            <a:gdLst/>
            <a:ahLst/>
            <a:cxnLst/>
            <a:rect l="l" t="t" r="r" b="b"/>
            <a:pathLst>
              <a:path w="10422255">
                <a:moveTo>
                  <a:pt x="0" y="0"/>
                </a:moveTo>
                <a:lnTo>
                  <a:pt x="10422001" y="0"/>
                </a:lnTo>
              </a:path>
            </a:pathLst>
          </a:custGeom>
          <a:ln w="12712">
            <a:solidFill>
              <a:srgbClr val="B9CDD4"/>
            </a:solidFill>
          </a:ln>
        </p:spPr>
        <p:txBody>
          <a:bodyPr wrap="square" lIns="0" tIns="0" rIns="0" bIns="0" rtlCol="0"/>
          <a:lstStyle/>
          <a:p>
            <a:endParaRPr/>
          </a:p>
        </p:txBody>
      </p:sp>
      <p:sp>
        <p:nvSpPr>
          <p:cNvPr id="12" name="object 5"/>
          <p:cNvSpPr/>
          <p:nvPr userDrawn="1"/>
        </p:nvSpPr>
        <p:spPr>
          <a:xfrm>
            <a:off x="1224000" y="0"/>
            <a:ext cx="10422255" cy="144145"/>
          </a:xfrm>
          <a:custGeom>
            <a:avLst/>
            <a:gdLst/>
            <a:ahLst/>
            <a:cxnLst/>
            <a:rect l="l" t="t" r="r" b="b"/>
            <a:pathLst>
              <a:path w="10422255" h="144145">
                <a:moveTo>
                  <a:pt x="0" y="143992"/>
                </a:moveTo>
                <a:lnTo>
                  <a:pt x="10422001" y="143992"/>
                </a:lnTo>
                <a:lnTo>
                  <a:pt x="10422001" y="0"/>
                </a:lnTo>
                <a:lnTo>
                  <a:pt x="0" y="0"/>
                </a:lnTo>
                <a:lnTo>
                  <a:pt x="0" y="143992"/>
                </a:lnTo>
                <a:close/>
              </a:path>
            </a:pathLst>
          </a:custGeom>
          <a:solidFill>
            <a:srgbClr val="00303E"/>
          </a:solidFill>
        </p:spPr>
        <p:txBody>
          <a:bodyPr wrap="square" lIns="0" tIns="0" rIns="0" bIns="0" rtlCol="0"/>
          <a:lstStyle/>
          <a:p>
            <a:endParaRPr/>
          </a:p>
        </p:txBody>
      </p:sp>
      <p:sp>
        <p:nvSpPr>
          <p:cNvPr id="14" name="Text Placeholder 13"/>
          <p:cNvSpPr>
            <a:spLocks noGrp="1"/>
          </p:cNvSpPr>
          <p:nvPr>
            <p:ph type="body" idx="1"/>
          </p:nvPr>
        </p:nvSpPr>
        <p:spPr>
          <a:xfrm>
            <a:off x="1219200" y="1447801"/>
            <a:ext cx="10439400" cy="4419600"/>
          </a:xfrm>
          <a:prstGeom prst="rect">
            <a:avLst/>
          </a:prstGeom>
        </p:spPr>
        <p:txBody>
          <a:bodyPr vert="horz" lIns="91440" tIns="45720" rIns="91440" bIns="45720" rtlCol="0">
            <a:normAutofit/>
          </a:body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15" name="Title Placeholder 14"/>
          <p:cNvSpPr>
            <a:spLocks noGrp="1"/>
          </p:cNvSpPr>
          <p:nvPr>
            <p:ph type="title"/>
          </p:nvPr>
        </p:nvSpPr>
        <p:spPr>
          <a:xfrm>
            <a:off x="1219200" y="304800"/>
            <a:ext cx="10439400" cy="1143000"/>
          </a:xfrm>
          <a:prstGeom prst="rect">
            <a:avLst/>
          </a:prstGeom>
        </p:spPr>
        <p:txBody>
          <a:bodyPr vert="horz" lIns="91440" tIns="45720" rIns="91440" bIns="45720" rtlCol="0" anchor="ctr">
            <a:normAutofit/>
          </a:bodyPr>
          <a:lstStyle/>
          <a:p>
            <a:r>
              <a:rPr lang="en-GB" dirty="0" smtClean="0"/>
              <a:t>CLICK TO EDIT MASTER TITLE STYLE</a:t>
            </a:r>
            <a:endParaRPr lang="en-US" dirty="0"/>
          </a:p>
        </p:txBody>
      </p:sp>
      <p:sp>
        <p:nvSpPr>
          <p:cNvPr id="19" name="Footer Placeholder 7"/>
          <p:cNvSpPr>
            <a:spLocks noGrp="1"/>
          </p:cNvSpPr>
          <p:nvPr>
            <p:ph type="ftr" sz="quarter" idx="3"/>
          </p:nvPr>
        </p:nvSpPr>
        <p:spPr>
          <a:xfrm>
            <a:off x="8458200" y="6400800"/>
            <a:ext cx="1752600" cy="304800"/>
          </a:xfrm>
          <a:prstGeom prst="rect">
            <a:avLst/>
          </a:prstGeom>
        </p:spPr>
        <p:txBody>
          <a:bodyPr vert="horz" lIns="91440" tIns="45720" rIns="91440" bIns="45720" rtlCol="0" anchor="ctr"/>
          <a:lstStyle>
            <a:lvl1pPr algn="r">
              <a:defRPr sz="1200">
                <a:solidFill>
                  <a:srgbClr val="00303E"/>
                </a:solidFill>
                <a:latin typeface="Arial"/>
                <a:cs typeface="Arial"/>
              </a:defRPr>
            </a:lvl1pPr>
          </a:lstStyle>
          <a:p>
            <a:endParaRPr lang="en-US" dirty="0"/>
          </a:p>
        </p:txBody>
      </p:sp>
      <p:sp>
        <p:nvSpPr>
          <p:cNvPr id="3" name="Date Placeholder 2"/>
          <p:cNvSpPr>
            <a:spLocks noGrp="1"/>
          </p:cNvSpPr>
          <p:nvPr>
            <p:ph type="dt" sz="half" idx="2"/>
          </p:nvPr>
        </p:nvSpPr>
        <p:spPr>
          <a:xfrm>
            <a:off x="10210800" y="6400801"/>
            <a:ext cx="1447800" cy="304800"/>
          </a:xfrm>
          <a:prstGeom prst="rect">
            <a:avLst/>
          </a:prstGeom>
        </p:spPr>
        <p:txBody>
          <a:bodyPr vert="horz" lIns="91440" tIns="45720" rIns="91440" bIns="45720" rtlCol="0" anchor="ctr"/>
          <a:lstStyle>
            <a:lvl1pPr algn="r">
              <a:defRPr sz="1200">
                <a:solidFill>
                  <a:srgbClr val="0095D6"/>
                </a:solidFill>
                <a:latin typeface="Arial"/>
                <a:cs typeface="Arial"/>
              </a:defRPr>
            </a:lvl1pPr>
          </a:lstStyle>
          <a:p>
            <a:r>
              <a:rPr lang="en-US" smtClean="0"/>
              <a:t>Dec 2019</a:t>
            </a:r>
            <a:endParaRPr lang="en-US" dirty="0"/>
          </a:p>
        </p:txBody>
      </p:sp>
    </p:spTree>
    <p:extLst>
      <p:ext uri="{BB962C8B-B14F-4D97-AF65-F5344CB8AC3E}">
        <p14:creationId xmlns:p14="http://schemas.microsoft.com/office/powerpoint/2010/main" val="2558981300"/>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7" r:id="rId3"/>
  </p:sldLayoutIdLst>
  <p:hf sldNum="0" hdr="0"/>
  <p:txStyles>
    <p:titleStyle>
      <a:lvl1pPr algn="l" defTabSz="457200" rtl="0" eaLnBrk="1" latinLnBrk="0" hangingPunct="1">
        <a:spcBef>
          <a:spcPct val="0"/>
        </a:spcBef>
        <a:buNone/>
        <a:defRPr lang="en-US" sz="3000" b="1" kern="1200" dirty="0">
          <a:solidFill>
            <a:srgbClr val="00303E"/>
          </a:solidFill>
          <a:latin typeface="Arial"/>
          <a:ea typeface="+mj-ea"/>
          <a:cs typeface="Arial"/>
        </a:defRPr>
      </a:lvl1pPr>
    </p:titleStyle>
    <p:bodyStyle>
      <a:lvl1pPr marL="342900" indent="-342900" algn="l" defTabSz="457200" rtl="0" eaLnBrk="1" latinLnBrk="0" hangingPunct="1">
        <a:lnSpc>
          <a:spcPct val="140000"/>
        </a:lnSpc>
        <a:spcBef>
          <a:spcPct val="20000"/>
        </a:spcBef>
        <a:buClr>
          <a:srgbClr val="00303E"/>
        </a:buClr>
        <a:buFont typeface="Wingdings" charset="2"/>
        <a:buAutoNum type="arabicPlain"/>
        <a:defRPr sz="1800" b="1" kern="1200">
          <a:solidFill>
            <a:srgbClr val="0095D6"/>
          </a:solidFill>
          <a:latin typeface="Arial"/>
          <a:ea typeface="+mn-ea"/>
          <a:cs typeface="Arial"/>
        </a:defRPr>
      </a:lvl1pPr>
      <a:lvl2pPr marL="800100" indent="-342900" algn="l" defTabSz="457200" rtl="0" eaLnBrk="1" latinLnBrk="0" hangingPunct="1">
        <a:lnSpc>
          <a:spcPct val="100000"/>
        </a:lnSpc>
        <a:spcBef>
          <a:spcPct val="20000"/>
        </a:spcBef>
        <a:buClr>
          <a:srgbClr val="00303E"/>
        </a:buClr>
        <a:buFont typeface="Wingdings" charset="2"/>
        <a:buAutoNum type="arabicPlain"/>
        <a:defRPr sz="1600" kern="1200">
          <a:solidFill>
            <a:srgbClr val="0095D6"/>
          </a:solidFill>
          <a:latin typeface="Arial"/>
          <a:ea typeface="+mn-ea"/>
          <a:cs typeface="Arial"/>
        </a:defRPr>
      </a:lvl2pPr>
      <a:lvl3pPr marL="1257300" indent="-342900" algn="l" defTabSz="457200" rtl="0" eaLnBrk="1" latinLnBrk="0" hangingPunct="1">
        <a:lnSpc>
          <a:spcPct val="100000"/>
        </a:lnSpc>
        <a:spcBef>
          <a:spcPct val="20000"/>
        </a:spcBef>
        <a:buClr>
          <a:srgbClr val="00303E"/>
        </a:buClr>
        <a:buFont typeface="Wingdings" charset="2"/>
        <a:buAutoNum type="arabicPlain"/>
        <a:defRPr sz="1400" kern="1200">
          <a:solidFill>
            <a:srgbClr val="0095D6"/>
          </a:solidFill>
          <a:latin typeface="Arial"/>
          <a:ea typeface="+mn-ea"/>
          <a:cs typeface="Arial"/>
        </a:defRPr>
      </a:lvl3pPr>
      <a:lvl4pPr marL="1600200" indent="-228600" algn="l" defTabSz="457200" rtl="0" eaLnBrk="1" latinLnBrk="0" hangingPunct="1">
        <a:lnSpc>
          <a:spcPct val="100000"/>
        </a:lnSpc>
        <a:spcBef>
          <a:spcPct val="20000"/>
        </a:spcBef>
        <a:buClr>
          <a:srgbClr val="00303E"/>
        </a:buClr>
        <a:buFont typeface="Wingdings" charset="2"/>
        <a:buAutoNum type="arabicPlain"/>
        <a:defRPr sz="1200" kern="1200">
          <a:solidFill>
            <a:srgbClr val="0095D6"/>
          </a:solidFill>
          <a:latin typeface="Arial"/>
          <a:ea typeface="+mn-ea"/>
          <a:cs typeface="Arial"/>
        </a:defRPr>
      </a:lvl4pPr>
      <a:lvl5pPr marL="2057400" indent="-228600" algn="l" defTabSz="457200" rtl="0" eaLnBrk="1" latinLnBrk="0" hangingPunct="1">
        <a:lnSpc>
          <a:spcPct val="100000"/>
        </a:lnSpc>
        <a:spcBef>
          <a:spcPct val="20000"/>
        </a:spcBef>
        <a:buClr>
          <a:srgbClr val="00303E"/>
        </a:buClr>
        <a:buFont typeface="Wingdings" charset="2"/>
        <a:buAutoNum type="arabicPlain"/>
        <a:defRPr sz="1100" kern="1200">
          <a:solidFill>
            <a:srgbClr val="0095D6"/>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bk object 16"/>
          <p:cNvSpPr/>
          <p:nvPr userDrawn="1"/>
        </p:nvSpPr>
        <p:spPr>
          <a:xfrm>
            <a:off x="0" y="0"/>
            <a:ext cx="12186285" cy="6858000"/>
          </a:xfrm>
          <a:custGeom>
            <a:avLst/>
            <a:gdLst/>
            <a:ahLst/>
            <a:cxnLst/>
            <a:rect l="l" t="t" r="r" b="b"/>
            <a:pathLst>
              <a:path w="12186285" h="6858000">
                <a:moveTo>
                  <a:pt x="0" y="6858000"/>
                </a:moveTo>
                <a:lnTo>
                  <a:pt x="12186005" y="6858000"/>
                </a:lnTo>
                <a:lnTo>
                  <a:pt x="12186005" y="0"/>
                </a:lnTo>
                <a:lnTo>
                  <a:pt x="0" y="0"/>
                </a:lnTo>
                <a:lnTo>
                  <a:pt x="0" y="6858000"/>
                </a:lnTo>
                <a:close/>
              </a:path>
            </a:pathLst>
          </a:custGeom>
          <a:solidFill>
            <a:srgbClr val="00303E"/>
          </a:solidFill>
        </p:spPr>
        <p:txBody>
          <a:bodyPr wrap="square" lIns="0" tIns="0" rIns="0" bIns="0" rtlCol="0"/>
          <a:lstStyle/>
          <a:p>
            <a:endParaRPr/>
          </a:p>
        </p:txBody>
      </p:sp>
      <p:sp>
        <p:nvSpPr>
          <p:cNvPr id="8" name="bk object 17"/>
          <p:cNvSpPr/>
          <p:nvPr userDrawn="1"/>
        </p:nvSpPr>
        <p:spPr>
          <a:xfrm>
            <a:off x="936000" y="5973241"/>
            <a:ext cx="10314305" cy="0"/>
          </a:xfrm>
          <a:custGeom>
            <a:avLst/>
            <a:gdLst/>
            <a:ahLst/>
            <a:cxnLst/>
            <a:rect l="l" t="t" r="r" b="b"/>
            <a:pathLst>
              <a:path w="10314305">
                <a:moveTo>
                  <a:pt x="0" y="0"/>
                </a:moveTo>
                <a:lnTo>
                  <a:pt x="10314000" y="0"/>
                </a:lnTo>
              </a:path>
            </a:pathLst>
          </a:custGeom>
          <a:ln w="12484">
            <a:solidFill>
              <a:srgbClr val="0095D6"/>
            </a:solidFill>
          </a:ln>
        </p:spPr>
        <p:txBody>
          <a:bodyPr wrap="square" lIns="0" tIns="0" rIns="0" bIns="0" rtlCol="0"/>
          <a:lstStyle/>
          <a:p>
            <a:endParaRPr/>
          </a:p>
        </p:txBody>
      </p:sp>
      <p:sp>
        <p:nvSpPr>
          <p:cNvPr id="9" name="bk object 18"/>
          <p:cNvSpPr/>
          <p:nvPr userDrawn="1"/>
        </p:nvSpPr>
        <p:spPr>
          <a:xfrm>
            <a:off x="936055" y="936078"/>
            <a:ext cx="1120110" cy="1120139"/>
          </a:xfrm>
          <a:prstGeom prst="rect">
            <a:avLst/>
          </a:prstGeom>
          <a:blipFill>
            <a:blip r:embed="rId3" cstate="print"/>
            <a:stretch>
              <a:fillRect/>
            </a:stretch>
          </a:blipFill>
        </p:spPr>
        <p:txBody>
          <a:bodyPr wrap="square" lIns="0" tIns="0" rIns="0" bIns="0" rtlCol="0"/>
          <a:lstStyle/>
          <a:p>
            <a:endParaRPr/>
          </a:p>
        </p:txBody>
      </p:sp>
      <p:sp>
        <p:nvSpPr>
          <p:cNvPr id="2" name="Title Placeholder 1"/>
          <p:cNvSpPr>
            <a:spLocks noGrp="1"/>
          </p:cNvSpPr>
          <p:nvPr>
            <p:ph type="title"/>
          </p:nvPr>
        </p:nvSpPr>
        <p:spPr>
          <a:xfrm>
            <a:off x="838200" y="3429000"/>
            <a:ext cx="10972800" cy="114300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838200" y="4572000"/>
            <a:ext cx="4648200" cy="914399"/>
          </a:xfrm>
          <a:prstGeom prst="rect">
            <a:avLst/>
          </a:prstGeom>
        </p:spPr>
        <p:txBody>
          <a:bodyPr vert="horz" lIns="91440" tIns="45720" rIns="91440" bIns="45720" rtlCol="0">
            <a:no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794629092"/>
      </p:ext>
    </p:extLst>
  </p:cSld>
  <p:clrMap bg1="lt1" tx1="dk1" bg2="lt2" tx2="dk2" accent1="accent1" accent2="accent2" accent3="accent3" accent4="accent4" accent5="accent5" accent6="accent6" hlink="hlink" folHlink="folHlink"/>
  <p:sldLayoutIdLst>
    <p:sldLayoutId id="2147483666" r:id="rId1"/>
  </p:sldLayoutIdLst>
  <p:hf sldNum="0" hdr="0"/>
  <p:txStyles>
    <p:titleStyle>
      <a:lvl1pPr algn="l" defTabSz="457200" rtl="0" eaLnBrk="1" latinLnBrk="0" hangingPunct="1">
        <a:spcBef>
          <a:spcPct val="0"/>
        </a:spcBef>
        <a:buNone/>
        <a:defRPr sz="4600" kern="1200">
          <a:solidFill>
            <a:srgbClr val="0095D6"/>
          </a:solidFill>
          <a:latin typeface="Arial"/>
          <a:ea typeface="+mj-ea"/>
          <a:cs typeface="Arial"/>
        </a:defRPr>
      </a:lvl1pPr>
    </p:titleStyle>
    <p:bodyStyle>
      <a:lvl1pPr marL="0" indent="0" algn="l" defTabSz="457200" rtl="0" eaLnBrk="1" latinLnBrk="0" hangingPunct="1">
        <a:spcBef>
          <a:spcPct val="20000"/>
        </a:spcBef>
        <a:buFont typeface="Arial"/>
        <a:buNone/>
        <a:defRPr sz="1400" kern="1200">
          <a:solidFill>
            <a:schemeClr val="bg1"/>
          </a:solidFill>
          <a:latin typeface="Arial"/>
          <a:ea typeface="+mn-ea"/>
          <a:cs typeface="Arial"/>
        </a:defRPr>
      </a:lvl1pPr>
      <a:lvl2pPr marL="742950" indent="-285750" algn="l" defTabSz="457200" rtl="0" eaLnBrk="1" latinLnBrk="0" hangingPunct="1">
        <a:spcBef>
          <a:spcPct val="20000"/>
        </a:spcBef>
        <a:buFont typeface="Arial"/>
        <a:buChar char="–"/>
        <a:defRPr sz="1200" kern="1200">
          <a:solidFill>
            <a:schemeClr val="bg1"/>
          </a:solidFill>
          <a:latin typeface="Arial"/>
          <a:ea typeface="+mn-ea"/>
          <a:cs typeface="Arial"/>
        </a:defRPr>
      </a:lvl2pPr>
      <a:lvl3pPr marL="1143000" indent="-228600" algn="l" defTabSz="457200" rtl="0" eaLnBrk="1" latinLnBrk="0" hangingPunct="1">
        <a:spcBef>
          <a:spcPct val="20000"/>
        </a:spcBef>
        <a:buFont typeface="Arial"/>
        <a:buChar char="•"/>
        <a:defRPr sz="1100" kern="1200">
          <a:solidFill>
            <a:schemeClr val="bg1"/>
          </a:solidFill>
          <a:latin typeface="Arial"/>
          <a:ea typeface="+mn-ea"/>
          <a:cs typeface="Arial"/>
        </a:defRPr>
      </a:lvl3pPr>
      <a:lvl4pPr marL="1600200" indent="-228600" algn="l" defTabSz="457200" rtl="0" eaLnBrk="1" latinLnBrk="0" hangingPunct="1">
        <a:spcBef>
          <a:spcPct val="20000"/>
        </a:spcBef>
        <a:buFont typeface="Arial"/>
        <a:buChar char="–"/>
        <a:defRPr sz="1050" kern="1200">
          <a:solidFill>
            <a:schemeClr val="bg1"/>
          </a:solidFill>
          <a:latin typeface="Arial"/>
          <a:ea typeface="+mn-ea"/>
          <a:cs typeface="Arial"/>
        </a:defRPr>
      </a:lvl4pPr>
      <a:lvl5pPr marL="2057400" indent="-228600" algn="l" defTabSz="457200" rtl="0" eaLnBrk="1" latinLnBrk="0" hangingPunct="1">
        <a:spcBef>
          <a:spcPct val="20000"/>
        </a:spcBef>
        <a:buFont typeface="Arial"/>
        <a:buChar char="»"/>
        <a:defRPr sz="1050" kern="1200">
          <a:solidFill>
            <a:schemeClr val="bg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15.png"/><Relationship Id="rId4" Type="http://schemas.openxmlformats.org/officeDocument/2006/relationships/oleObject" Target="../embeddings/oleObject1.bin"/></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3.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3.xml"/><Relationship Id="rId5" Type="http://schemas.openxmlformats.org/officeDocument/2006/relationships/image" Target="../media/image21.png"/><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0.xml"/><Relationship Id="rId1" Type="http://schemas.openxmlformats.org/officeDocument/2006/relationships/slideLayout" Target="../slideLayouts/slideLayout3.xml"/><Relationship Id="rId4" Type="http://schemas.openxmlformats.org/officeDocument/2006/relationships/image" Target="../media/image24.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0.xml"/><Relationship Id="rId1" Type="http://schemas.openxmlformats.org/officeDocument/2006/relationships/slideLayout" Target="../slideLayouts/slideLayout3.xml"/><Relationship Id="rId4" Type="http://schemas.openxmlformats.org/officeDocument/2006/relationships/image" Target="../media/image30.png"/></Relationships>
</file>

<file path=ppt/slides/_rels/slide3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1.xml"/><Relationship Id="rId1" Type="http://schemas.openxmlformats.org/officeDocument/2006/relationships/slideLayout" Target="../slideLayouts/slideLayout3.xml"/><Relationship Id="rId4" Type="http://schemas.openxmlformats.org/officeDocument/2006/relationships/image" Target="../media/image32.png"/></Relationships>
</file>

<file path=ppt/slides/_rels/slide3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2.xml"/><Relationship Id="rId1" Type="http://schemas.openxmlformats.org/officeDocument/2006/relationships/slideLayout" Target="../slideLayouts/slideLayout3.xml"/><Relationship Id="rId4" Type="http://schemas.openxmlformats.org/officeDocument/2006/relationships/image" Target="../media/image34.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4.xm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5.xml"/><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4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6.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8.xml"/><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50.xml"/><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1.xml"/><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52.xml"/><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56.xml"/><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60.xml"/><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61.xml"/><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3" Type="http://schemas.openxmlformats.org/officeDocument/2006/relationships/image" Target="../media/image49.png"/><Relationship Id="rId7" Type="http://schemas.openxmlformats.org/officeDocument/2006/relationships/image" Target="../media/image53.png"/><Relationship Id="rId2" Type="http://schemas.openxmlformats.org/officeDocument/2006/relationships/notesSlide" Target="../notesSlides/notesSlide63.xml"/><Relationship Id="rId1" Type="http://schemas.openxmlformats.org/officeDocument/2006/relationships/slideLayout" Target="../slideLayouts/slideLayout4.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6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64.xml"/><Relationship Id="rId1" Type="http://schemas.openxmlformats.org/officeDocument/2006/relationships/slideLayout" Target="../slideLayouts/slideLayout3.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66.xml"/><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4.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4.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4.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4.xml"/></Relationships>
</file>

<file path=ppt/slides/_rels/slide73.xml.rels><?xml version="1.0" encoding="UTF-8" standalone="yes"?>
<Relationships xmlns="http://schemas.openxmlformats.org/package/2006/relationships"><Relationship Id="rId3" Type="http://schemas.openxmlformats.org/officeDocument/2006/relationships/hyperlink" Target="https://www.brit-thoracic.org.uk/document-library/governance-and-policy-documents/position-statements/tobacco-and-smoking-january-2018/" TargetMode="External"/><Relationship Id="rId2" Type="http://schemas.openxmlformats.org/officeDocument/2006/relationships/notesSlide" Target="../notesSlides/notesSlide71.xml"/><Relationship Id="rId1" Type="http://schemas.openxmlformats.org/officeDocument/2006/relationships/slideLayout" Target="../slideLayouts/slideLayout4.xml"/><Relationship Id="rId5" Type="http://schemas.openxmlformats.org/officeDocument/2006/relationships/image" Target="../media/image57.png"/><Relationship Id="rId4" Type="http://schemas.openxmlformats.org/officeDocument/2006/relationships/image" Target="../media/image56.png"/></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1"/>
          </p:nvPr>
        </p:nvSpPr>
        <p:spPr/>
        <p:txBody>
          <a:bodyPr/>
          <a:lstStyle/>
          <a:p>
            <a:r>
              <a:rPr lang="en-US" dirty="0" smtClean="0"/>
              <a:t>Electronic cigarettes</a:t>
            </a:r>
            <a:endParaRPr lang="en-US" dirty="0"/>
          </a:p>
        </p:txBody>
      </p:sp>
      <p:sp>
        <p:nvSpPr>
          <p:cNvPr id="4" name="Date Placeholder 3"/>
          <p:cNvSpPr>
            <a:spLocks noGrp="1"/>
          </p:cNvSpPr>
          <p:nvPr>
            <p:ph type="dt" sz="half" idx="12"/>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srgbClr val="0095D6"/>
                </a:solidFill>
                <a:effectLst/>
                <a:uLnTx/>
                <a:uFillTx/>
                <a:latin typeface="Arial"/>
                <a:ea typeface="+mn-ea"/>
                <a:cs typeface="Arial"/>
              </a:rPr>
              <a:t>December 2019</a:t>
            </a:r>
            <a:endParaRPr kumimoji="0" lang="en-US" sz="2000" b="1" i="0" u="none" strike="noStrike" kern="1200" cap="none" spc="0" normalizeH="0" baseline="0" noProof="0" dirty="0">
              <a:ln>
                <a:noFill/>
              </a:ln>
              <a:solidFill>
                <a:srgbClr val="0095D6"/>
              </a:solidFill>
              <a:effectLst/>
              <a:uLnTx/>
              <a:uFillTx/>
              <a:latin typeface="Arial"/>
              <a:ea typeface="+mn-ea"/>
              <a:cs typeface="Arial"/>
            </a:endParaRPr>
          </a:p>
        </p:txBody>
      </p:sp>
    </p:spTree>
    <p:extLst>
      <p:ext uri="{BB962C8B-B14F-4D97-AF65-F5344CB8AC3E}">
        <p14:creationId xmlns:p14="http://schemas.microsoft.com/office/powerpoint/2010/main" val="32404903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9200" y="533400"/>
            <a:ext cx="5181600" cy="762000"/>
          </a:xfrm>
        </p:spPr>
        <p:txBody>
          <a:bodyPr/>
          <a:lstStyle/>
          <a:p>
            <a:r>
              <a:rPr lang="en-US" dirty="0" smtClean="0"/>
              <a:t>Aims and objectives</a:t>
            </a:r>
            <a:endParaRPr lang="en-US" dirty="0"/>
          </a:p>
        </p:txBody>
      </p:sp>
      <p:sp>
        <p:nvSpPr>
          <p:cNvPr id="3" name="Subtitle 2"/>
          <p:cNvSpPr>
            <a:spLocks noGrp="1"/>
          </p:cNvSpPr>
          <p:nvPr>
            <p:ph type="subTitle" idx="1"/>
          </p:nvPr>
        </p:nvSpPr>
        <p:spPr/>
        <p:txBody>
          <a:bodyPr/>
          <a:lstStyle/>
          <a:p>
            <a:pPr marL="0" indent="0" fontAlgn="base">
              <a:lnSpc>
                <a:spcPct val="150000"/>
              </a:lnSpc>
              <a:spcAft>
                <a:spcPct val="0"/>
              </a:spcAft>
              <a:buClr>
                <a:schemeClr val="accent1">
                  <a:lumMod val="50000"/>
                </a:schemeClr>
              </a:buClr>
              <a:buSzTx/>
              <a:buNone/>
              <a:defRPr/>
            </a:pPr>
            <a:r>
              <a:rPr lang="en-GB" altLang="en-US" sz="1900" dirty="0"/>
              <a:t>To summarise how electronic cigarettes are being used in the UK today</a:t>
            </a:r>
          </a:p>
          <a:p>
            <a:pPr marL="0" indent="0" fontAlgn="base">
              <a:lnSpc>
                <a:spcPct val="150000"/>
              </a:lnSpc>
              <a:spcAft>
                <a:spcPct val="0"/>
              </a:spcAft>
              <a:buClr>
                <a:schemeClr val="accent1">
                  <a:lumMod val="50000"/>
                </a:schemeClr>
              </a:buClr>
              <a:buSzTx/>
              <a:buNone/>
              <a:defRPr/>
            </a:pPr>
            <a:r>
              <a:rPr lang="en-GB" altLang="en-US" sz="1900" dirty="0"/>
              <a:t>To discuss their potential role in smoking cessation</a:t>
            </a:r>
          </a:p>
          <a:p>
            <a:pPr marL="0" indent="0" fontAlgn="base">
              <a:lnSpc>
                <a:spcPct val="150000"/>
              </a:lnSpc>
              <a:spcAft>
                <a:spcPct val="0"/>
              </a:spcAft>
              <a:buClr>
                <a:schemeClr val="accent1">
                  <a:lumMod val="50000"/>
                </a:schemeClr>
              </a:buClr>
              <a:buSzTx/>
              <a:buNone/>
              <a:defRPr/>
            </a:pPr>
            <a:r>
              <a:rPr lang="en-GB" altLang="en-US" sz="1900" dirty="0"/>
              <a:t>To highlight the views of those for and against their widespread use</a:t>
            </a:r>
          </a:p>
          <a:p>
            <a:pPr marL="0" indent="0" fontAlgn="base">
              <a:lnSpc>
                <a:spcPct val="150000"/>
              </a:lnSpc>
              <a:spcAft>
                <a:spcPct val="0"/>
              </a:spcAft>
              <a:buClr>
                <a:schemeClr val="accent1">
                  <a:lumMod val="50000"/>
                </a:schemeClr>
              </a:buClr>
              <a:buSzTx/>
              <a:buNone/>
              <a:defRPr/>
            </a:pPr>
            <a:r>
              <a:rPr lang="en-GB" altLang="en-US" sz="1900" dirty="0"/>
              <a:t>To consider how health professionals should refer to them in clinical practice</a:t>
            </a:r>
          </a:p>
          <a:p>
            <a:endParaRPr lang="en-US" dirty="0"/>
          </a:p>
        </p:txBody>
      </p:sp>
      <p:sp>
        <p:nvSpPr>
          <p:cNvPr id="4" name="Date Placeholder 3"/>
          <p:cNvSpPr>
            <a:spLocks noGrp="1"/>
          </p:cNvSpPr>
          <p:nvPr>
            <p:ph type="dt" sz="half" idx="11"/>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Tree>
    <p:extLst>
      <p:ext uri="{BB962C8B-B14F-4D97-AF65-F5344CB8AC3E}">
        <p14:creationId xmlns:p14="http://schemas.microsoft.com/office/powerpoint/2010/main" val="285190608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9198" y="533400"/>
            <a:ext cx="7585167" cy="762000"/>
          </a:xfrm>
        </p:spPr>
        <p:txBody>
          <a:bodyPr>
            <a:noAutofit/>
          </a:bodyPr>
          <a:lstStyle/>
          <a:p>
            <a:r>
              <a:rPr lang="en-GB" altLang="en-US" dirty="0"/>
              <a:t>BTS Position Statement </a:t>
            </a:r>
            <a:r>
              <a:rPr lang="en-GB" altLang="en-US" dirty="0" smtClean="0"/>
              <a:t>on           Tobacco 2017</a:t>
            </a:r>
            <a:endParaRPr lang="en-US" dirty="0"/>
          </a:p>
        </p:txBody>
      </p:sp>
      <p:sp>
        <p:nvSpPr>
          <p:cNvPr id="3" name="Subtitle 2"/>
          <p:cNvSpPr>
            <a:spLocks noGrp="1"/>
          </p:cNvSpPr>
          <p:nvPr>
            <p:ph type="subTitle" idx="1"/>
          </p:nvPr>
        </p:nvSpPr>
        <p:spPr>
          <a:xfrm>
            <a:off x="1219199" y="1676400"/>
            <a:ext cx="6871063" cy="4267200"/>
          </a:xfrm>
        </p:spPr>
        <p:txBody>
          <a:bodyPr>
            <a:normAutofit/>
          </a:bodyPr>
          <a:lstStyle/>
          <a:p>
            <a:pPr marL="0" lvl="0" indent="0" fontAlgn="base">
              <a:lnSpc>
                <a:spcPct val="150000"/>
              </a:lnSpc>
              <a:spcAft>
                <a:spcPct val="0"/>
              </a:spcAft>
              <a:buClr>
                <a:schemeClr val="accent1">
                  <a:lumMod val="50000"/>
                </a:schemeClr>
              </a:buClr>
              <a:buSzTx/>
              <a:buNone/>
              <a:defRPr/>
            </a:pPr>
            <a:r>
              <a:rPr lang="en-GB" sz="1900" dirty="0"/>
              <a:t>Section 8: Harm reduction - E-cigarettes:</a:t>
            </a:r>
          </a:p>
          <a:p>
            <a:pPr marL="0" lvl="0" indent="0" fontAlgn="base">
              <a:lnSpc>
                <a:spcPct val="150000"/>
              </a:lnSpc>
              <a:spcAft>
                <a:spcPct val="0"/>
              </a:spcAft>
              <a:buClr>
                <a:schemeClr val="accent1">
                  <a:lumMod val="50000"/>
                </a:schemeClr>
              </a:buClr>
              <a:buSzTx/>
              <a:buNone/>
              <a:defRPr/>
            </a:pPr>
            <a:r>
              <a:rPr lang="en-GB" sz="1900" dirty="0"/>
              <a:t>BTS acknowledges the report from Public Health England in 2015 and the recommendation that: </a:t>
            </a:r>
          </a:p>
          <a:p>
            <a:pPr marL="0" lvl="0" indent="0" fontAlgn="base">
              <a:lnSpc>
                <a:spcPct val="150000"/>
              </a:lnSpc>
              <a:spcAft>
                <a:spcPct val="0"/>
              </a:spcAft>
              <a:buClr>
                <a:schemeClr val="accent1">
                  <a:lumMod val="50000"/>
                </a:schemeClr>
              </a:buClr>
              <a:buSzTx/>
              <a:buNone/>
              <a:defRPr/>
            </a:pPr>
            <a:r>
              <a:rPr lang="en-GB" sz="1900" dirty="0"/>
              <a:t>	Smokers who have tried other methods of quitting 	without success could be encouraged to try </a:t>
            </a:r>
            <a:r>
              <a:rPr lang="en-GB" sz="1900" dirty="0" smtClean="0"/>
              <a:t>                 	e-cigarettes (</a:t>
            </a:r>
            <a:r>
              <a:rPr lang="en-GB" sz="1900" dirty="0"/>
              <a:t>EC) to stop smoking and stop smoking </a:t>
            </a:r>
            <a:r>
              <a:rPr lang="en-GB" sz="1900" dirty="0" smtClean="0"/>
              <a:t>	services </a:t>
            </a:r>
            <a:r>
              <a:rPr lang="en-GB" sz="1900" dirty="0"/>
              <a:t>should </a:t>
            </a:r>
            <a:r>
              <a:rPr lang="en-GB" sz="1900" dirty="0" smtClean="0"/>
              <a:t>support </a:t>
            </a:r>
            <a:r>
              <a:rPr lang="en-GB" sz="1900" dirty="0"/>
              <a:t>smokers using EC to quit by </a:t>
            </a:r>
            <a:r>
              <a:rPr lang="en-GB" sz="1900" dirty="0" smtClean="0"/>
              <a:t>	offering behavioural </a:t>
            </a:r>
            <a:r>
              <a:rPr lang="en-GB" sz="1900" dirty="0"/>
              <a:t>support. </a:t>
            </a:r>
          </a:p>
          <a:p>
            <a:endParaRPr lang="en-US" dirty="0"/>
          </a:p>
        </p:txBody>
      </p:sp>
      <p:sp>
        <p:nvSpPr>
          <p:cNvPr id="4" name="Date Placeholder 3"/>
          <p:cNvSpPr>
            <a:spLocks noGrp="1"/>
          </p:cNvSpPr>
          <p:nvPr>
            <p:ph type="dt" sz="half" idx="11"/>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Tree>
    <p:extLst>
      <p:ext uri="{BB962C8B-B14F-4D97-AF65-F5344CB8AC3E}">
        <p14:creationId xmlns:p14="http://schemas.microsoft.com/office/powerpoint/2010/main" val="40608355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9198" y="533400"/>
            <a:ext cx="7585167" cy="762000"/>
          </a:xfrm>
        </p:spPr>
        <p:txBody>
          <a:bodyPr>
            <a:noAutofit/>
          </a:bodyPr>
          <a:lstStyle/>
          <a:p>
            <a:r>
              <a:rPr lang="en-GB" altLang="en-US" dirty="0" smtClean="0"/>
              <a:t>Overview</a:t>
            </a:r>
            <a:endParaRPr lang="en-US" dirty="0"/>
          </a:p>
        </p:txBody>
      </p:sp>
      <p:sp>
        <p:nvSpPr>
          <p:cNvPr id="3" name="Subtitle 2"/>
          <p:cNvSpPr>
            <a:spLocks noGrp="1"/>
          </p:cNvSpPr>
          <p:nvPr>
            <p:ph type="subTitle" idx="1"/>
          </p:nvPr>
        </p:nvSpPr>
        <p:spPr/>
        <p:txBody>
          <a:bodyPr/>
          <a:lstStyle/>
          <a:p>
            <a:pPr lvl="0" fontAlgn="base">
              <a:lnSpc>
                <a:spcPct val="160000"/>
              </a:lnSpc>
              <a:spcAft>
                <a:spcPct val="0"/>
              </a:spcAft>
              <a:buFont typeface="Arial" panose="020B0604020202020204" pitchFamily="34" charset="0"/>
              <a:buChar char="•"/>
              <a:defRPr/>
            </a:pPr>
            <a:r>
              <a:rPr lang="en-GB" altLang="en-US" sz="1900" dirty="0"/>
              <a:t>Context – why discuss e-cigarettes?</a:t>
            </a:r>
          </a:p>
          <a:p>
            <a:pPr lvl="0" fontAlgn="base">
              <a:lnSpc>
                <a:spcPct val="160000"/>
              </a:lnSpc>
              <a:spcAft>
                <a:spcPct val="0"/>
              </a:spcAft>
              <a:buFont typeface="Arial" panose="020B0604020202020204" pitchFamily="34" charset="0"/>
              <a:buChar char="•"/>
              <a:defRPr/>
            </a:pPr>
            <a:r>
              <a:rPr lang="en-GB" altLang="en-US" sz="1900" dirty="0"/>
              <a:t>What are electronic cigarettes?</a:t>
            </a:r>
          </a:p>
          <a:p>
            <a:pPr lvl="0" fontAlgn="base">
              <a:lnSpc>
                <a:spcPct val="160000"/>
              </a:lnSpc>
              <a:spcAft>
                <a:spcPct val="0"/>
              </a:spcAft>
              <a:buFont typeface="Arial" panose="020B0604020202020204" pitchFamily="34" charset="0"/>
              <a:buChar char="•"/>
              <a:defRPr/>
            </a:pPr>
            <a:r>
              <a:rPr lang="en-GB" altLang="en-US" sz="1900" dirty="0"/>
              <a:t>How much are they being used?</a:t>
            </a:r>
          </a:p>
          <a:p>
            <a:pPr lvl="0" fontAlgn="base">
              <a:lnSpc>
                <a:spcPct val="160000"/>
              </a:lnSpc>
              <a:spcAft>
                <a:spcPct val="0"/>
              </a:spcAft>
              <a:buFont typeface="Arial" panose="020B0604020202020204" pitchFamily="34" charset="0"/>
              <a:buChar char="•"/>
              <a:defRPr/>
            </a:pPr>
            <a:r>
              <a:rPr lang="en-GB" altLang="en-US" sz="1900" dirty="0"/>
              <a:t>What are the potential benefits?</a:t>
            </a:r>
          </a:p>
          <a:p>
            <a:pPr lvl="0" fontAlgn="base">
              <a:lnSpc>
                <a:spcPct val="160000"/>
              </a:lnSpc>
              <a:spcAft>
                <a:spcPct val="0"/>
              </a:spcAft>
              <a:buFont typeface="Arial" panose="020B0604020202020204" pitchFamily="34" charset="0"/>
              <a:buChar char="•"/>
              <a:defRPr/>
            </a:pPr>
            <a:r>
              <a:rPr lang="en-GB" altLang="en-US" sz="1900" dirty="0"/>
              <a:t>What are the potential risks?</a:t>
            </a:r>
          </a:p>
          <a:p>
            <a:pPr lvl="0" fontAlgn="base">
              <a:lnSpc>
                <a:spcPct val="160000"/>
              </a:lnSpc>
              <a:spcAft>
                <a:spcPct val="0"/>
              </a:spcAft>
              <a:buFont typeface="Arial" panose="020B0604020202020204" pitchFamily="34" charset="0"/>
              <a:buChar char="•"/>
              <a:defRPr/>
            </a:pPr>
            <a:r>
              <a:rPr lang="en-GB" altLang="en-US" sz="1900" dirty="0"/>
              <a:t>What does the future hold?</a:t>
            </a:r>
          </a:p>
          <a:p>
            <a:endParaRPr lang="en-US" dirty="0"/>
          </a:p>
        </p:txBody>
      </p:sp>
      <p:sp>
        <p:nvSpPr>
          <p:cNvPr id="4" name="Date Placeholder 3"/>
          <p:cNvSpPr>
            <a:spLocks noGrp="1"/>
          </p:cNvSpPr>
          <p:nvPr>
            <p:ph type="dt" sz="half" idx="11"/>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Tree>
    <p:extLst>
      <p:ext uri="{BB962C8B-B14F-4D97-AF65-F5344CB8AC3E}">
        <p14:creationId xmlns:p14="http://schemas.microsoft.com/office/powerpoint/2010/main" val="29645621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pPr marL="0" indent="0" fontAlgn="base">
              <a:lnSpc>
                <a:spcPct val="160000"/>
              </a:lnSpc>
              <a:spcAft>
                <a:spcPct val="0"/>
              </a:spcAft>
              <a:buSzPct val="100000"/>
              <a:buNone/>
              <a:defRPr/>
            </a:pPr>
            <a:r>
              <a:rPr lang="en-GB" altLang="en-US" sz="1900" dirty="0"/>
              <a:t>SMOKING STILL KILLS</a:t>
            </a:r>
          </a:p>
          <a:p>
            <a:pPr fontAlgn="base">
              <a:lnSpc>
                <a:spcPct val="160000"/>
              </a:lnSpc>
              <a:spcAft>
                <a:spcPct val="0"/>
              </a:spcAft>
              <a:buSzPct val="100000"/>
              <a:buFont typeface="Arial" panose="020B0604020202020204" pitchFamily="34" charset="0"/>
              <a:buChar char="•"/>
              <a:defRPr/>
            </a:pPr>
            <a:r>
              <a:rPr lang="en-GB" altLang="en-US" sz="1900" dirty="0"/>
              <a:t>&gt; 7 million adults in Great Britain still smoke</a:t>
            </a:r>
          </a:p>
          <a:p>
            <a:pPr fontAlgn="base">
              <a:lnSpc>
                <a:spcPct val="160000"/>
              </a:lnSpc>
              <a:spcAft>
                <a:spcPct val="0"/>
              </a:spcAft>
              <a:buSzPct val="100000"/>
              <a:buFont typeface="Arial" panose="020B0604020202020204" pitchFamily="34" charset="0"/>
              <a:buChar char="•"/>
              <a:defRPr/>
            </a:pPr>
            <a:r>
              <a:rPr lang="en-GB" altLang="en-US" sz="1900" dirty="0"/>
              <a:t>96,000 deaths a year due to smoking</a:t>
            </a:r>
          </a:p>
          <a:p>
            <a:pPr fontAlgn="base">
              <a:lnSpc>
                <a:spcPct val="160000"/>
              </a:lnSpc>
              <a:spcAft>
                <a:spcPct val="0"/>
              </a:spcAft>
              <a:buSzPct val="100000"/>
              <a:buFont typeface="Arial" panose="020B0604020202020204" pitchFamily="34" charset="0"/>
              <a:buChar char="•"/>
              <a:defRPr/>
            </a:pPr>
            <a:r>
              <a:rPr lang="en-GB" altLang="en-US" sz="1900" dirty="0"/>
              <a:t>Half of all smokers die from smoking-related diseases</a:t>
            </a:r>
          </a:p>
          <a:p>
            <a:pPr marL="0" indent="0">
              <a:buNone/>
            </a:pPr>
            <a:endParaRPr lang="en-US" dirty="0"/>
          </a:p>
        </p:txBody>
      </p:sp>
      <p:sp>
        <p:nvSpPr>
          <p:cNvPr id="4" name="Title 3"/>
          <p:cNvSpPr>
            <a:spLocks noGrp="1"/>
          </p:cNvSpPr>
          <p:nvPr>
            <p:ph type="title"/>
          </p:nvPr>
        </p:nvSpPr>
        <p:spPr/>
        <p:txBody>
          <a:bodyPr/>
          <a:lstStyle/>
          <a:p>
            <a:r>
              <a:rPr lang="en-US" dirty="0" smtClean="0"/>
              <a:t>The context</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6" name="Footer Placeholder 5"/>
          <p:cNvSpPr>
            <a:spLocks noGrp="1"/>
          </p:cNvSpPr>
          <p:nvPr>
            <p:ph type="ftr" sz="quarter" idx="13"/>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srgbClr val="00303E"/>
                </a:solidFill>
                <a:effectLst/>
                <a:uLnTx/>
                <a:uFillTx/>
                <a:latin typeface="Arial"/>
                <a:ea typeface="+mn-ea"/>
                <a:cs typeface="Arial"/>
              </a:rPr>
              <a:t>Source Image: ASH, 2015</a:t>
            </a: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2762" y="1619251"/>
            <a:ext cx="2147887" cy="3390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910425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pPr lvl="0" fontAlgn="base">
              <a:lnSpc>
                <a:spcPct val="160000"/>
              </a:lnSpc>
              <a:spcAft>
                <a:spcPct val="0"/>
              </a:spcAft>
              <a:buSzPct val="100000"/>
              <a:buFont typeface="Arial" panose="020B0604020202020204" pitchFamily="34" charset="0"/>
              <a:buChar char="•"/>
              <a:defRPr/>
            </a:pPr>
            <a:r>
              <a:rPr lang="en-GB" altLang="en-US" sz="1900" dirty="0"/>
              <a:t>Stopping smoking reduces mortality and increases life expectancy</a:t>
            </a:r>
          </a:p>
          <a:p>
            <a:pPr lvl="0" fontAlgn="base">
              <a:lnSpc>
                <a:spcPct val="160000"/>
              </a:lnSpc>
              <a:spcAft>
                <a:spcPct val="0"/>
              </a:spcAft>
              <a:buSzPct val="100000"/>
              <a:buFont typeface="Arial" panose="020B0604020202020204" pitchFamily="34" charset="0"/>
              <a:buChar char="•"/>
              <a:defRPr/>
            </a:pPr>
            <a:r>
              <a:rPr lang="en-GB" altLang="en-US" sz="1900" dirty="0"/>
              <a:t>NHS Stop Smoking Services have been a big success</a:t>
            </a:r>
          </a:p>
          <a:p>
            <a:pPr lvl="0" fontAlgn="base">
              <a:lnSpc>
                <a:spcPct val="160000"/>
              </a:lnSpc>
              <a:spcAft>
                <a:spcPct val="0"/>
              </a:spcAft>
              <a:buSzPct val="100000"/>
              <a:buFont typeface="Arial" panose="020B0604020202020204" pitchFamily="34" charset="0"/>
              <a:buChar char="•"/>
              <a:defRPr/>
            </a:pPr>
            <a:r>
              <a:rPr lang="en-GB" altLang="en-US" sz="1900" dirty="0"/>
              <a:t>BUT not all smokers access these services</a:t>
            </a:r>
          </a:p>
          <a:p>
            <a:pPr marL="0" indent="0">
              <a:buNone/>
            </a:pPr>
            <a:endParaRPr lang="en-US" dirty="0"/>
          </a:p>
        </p:txBody>
      </p:sp>
      <p:sp>
        <p:nvSpPr>
          <p:cNvPr id="4" name="Title 3"/>
          <p:cNvSpPr>
            <a:spLocks noGrp="1"/>
          </p:cNvSpPr>
          <p:nvPr>
            <p:ph type="title"/>
          </p:nvPr>
        </p:nvSpPr>
        <p:spPr/>
        <p:txBody>
          <a:bodyPr/>
          <a:lstStyle/>
          <a:p>
            <a:r>
              <a:rPr lang="en-US" dirty="0" smtClean="0"/>
              <a:t>Stopping smoking works</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pic>
        <p:nvPicPr>
          <p:cNvPr id="9"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86096" y="1911192"/>
            <a:ext cx="3416300" cy="2736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5972604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9198" y="533400"/>
            <a:ext cx="7585167" cy="762000"/>
          </a:xfrm>
        </p:spPr>
        <p:txBody>
          <a:bodyPr>
            <a:noAutofit/>
          </a:bodyPr>
          <a:lstStyle/>
          <a:p>
            <a:r>
              <a:rPr lang="en-GB" dirty="0" smtClean="0"/>
              <a:t>What about electronic cigarettes?</a:t>
            </a:r>
            <a:endParaRPr lang="en-US" dirty="0"/>
          </a:p>
        </p:txBody>
      </p:sp>
      <p:sp>
        <p:nvSpPr>
          <p:cNvPr id="3" name="Subtitle 2"/>
          <p:cNvSpPr>
            <a:spLocks noGrp="1"/>
          </p:cNvSpPr>
          <p:nvPr>
            <p:ph type="subTitle" idx="1"/>
          </p:nvPr>
        </p:nvSpPr>
        <p:spPr/>
        <p:txBody>
          <a:bodyPr/>
          <a:lstStyle/>
          <a:p>
            <a:pPr marL="0" indent="0">
              <a:lnSpc>
                <a:spcPct val="160000"/>
              </a:lnSpc>
              <a:buNone/>
              <a:defRPr/>
            </a:pPr>
            <a:r>
              <a:rPr lang="en-GB" altLang="en-US" sz="1900" dirty="0"/>
              <a:t>…A solution that could lead to the end of tobacco?</a:t>
            </a:r>
          </a:p>
          <a:p>
            <a:pPr marL="0" indent="0">
              <a:lnSpc>
                <a:spcPct val="160000"/>
              </a:lnSpc>
              <a:spcAft>
                <a:spcPts val="600"/>
              </a:spcAft>
              <a:buNone/>
              <a:defRPr/>
            </a:pPr>
            <a:r>
              <a:rPr lang="en-GB" altLang="en-US" sz="1900" dirty="0"/>
              <a:t>Or</a:t>
            </a:r>
          </a:p>
          <a:p>
            <a:pPr marL="0" indent="0">
              <a:lnSpc>
                <a:spcPct val="160000"/>
              </a:lnSpc>
              <a:buNone/>
              <a:defRPr/>
            </a:pPr>
            <a:r>
              <a:rPr lang="en-GB" altLang="en-US" sz="1900" dirty="0"/>
              <a:t>…A huge gamble that will harm health and lead young people to smoking?</a:t>
            </a:r>
          </a:p>
          <a:p>
            <a:endParaRPr lang="en-US" dirty="0"/>
          </a:p>
        </p:txBody>
      </p:sp>
      <p:sp>
        <p:nvSpPr>
          <p:cNvPr id="4" name="Date Placeholder 3"/>
          <p:cNvSpPr>
            <a:spLocks noGrp="1"/>
          </p:cNvSpPr>
          <p:nvPr>
            <p:ph type="dt" sz="half" idx="11"/>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Tree>
    <p:extLst>
      <p:ext uri="{BB962C8B-B14F-4D97-AF65-F5344CB8AC3E}">
        <p14:creationId xmlns:p14="http://schemas.microsoft.com/office/powerpoint/2010/main" val="367914145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9198" y="533400"/>
            <a:ext cx="7585167" cy="762000"/>
          </a:xfrm>
        </p:spPr>
        <p:txBody>
          <a:bodyPr>
            <a:noAutofit/>
          </a:bodyPr>
          <a:lstStyle/>
          <a:p>
            <a:r>
              <a:rPr lang="en-GB" dirty="0" smtClean="0"/>
              <a:t>What are electronic cigarettes?</a:t>
            </a:r>
            <a:endParaRPr lang="en-US" dirty="0"/>
          </a:p>
        </p:txBody>
      </p:sp>
      <p:sp>
        <p:nvSpPr>
          <p:cNvPr id="3" name="Subtitle 2"/>
          <p:cNvSpPr>
            <a:spLocks noGrp="1"/>
          </p:cNvSpPr>
          <p:nvPr>
            <p:ph type="subTitle" idx="1"/>
          </p:nvPr>
        </p:nvSpPr>
        <p:spPr/>
        <p:txBody>
          <a:bodyPr>
            <a:normAutofit/>
          </a:bodyPr>
          <a:lstStyle/>
          <a:p>
            <a:pPr>
              <a:lnSpc>
                <a:spcPct val="160000"/>
              </a:lnSpc>
              <a:buFont typeface="Arial" panose="020B0604020202020204" pitchFamily="34" charset="0"/>
              <a:buChar char="•"/>
              <a:defRPr/>
            </a:pPr>
            <a:r>
              <a:rPr lang="en-GB" altLang="en-US" sz="1900" dirty="0"/>
              <a:t>Also known as:</a:t>
            </a:r>
          </a:p>
          <a:p>
            <a:pPr marL="0" lvl="1" algn="l">
              <a:lnSpc>
                <a:spcPct val="160000"/>
              </a:lnSpc>
              <a:defRPr/>
            </a:pPr>
            <a:r>
              <a:rPr lang="en-GB" altLang="en-US" sz="1900" b="1" dirty="0" smtClean="0">
                <a:solidFill>
                  <a:srgbClr val="0095D6"/>
                </a:solidFill>
              </a:rPr>
              <a:t>		- E-cigarettes</a:t>
            </a:r>
            <a:endParaRPr lang="en-GB" altLang="en-US" sz="1900" b="1" dirty="0">
              <a:solidFill>
                <a:srgbClr val="0095D6"/>
              </a:solidFill>
            </a:endParaRPr>
          </a:p>
          <a:p>
            <a:pPr marL="0" lvl="1" algn="l">
              <a:lnSpc>
                <a:spcPct val="160000"/>
              </a:lnSpc>
              <a:defRPr/>
            </a:pPr>
            <a:r>
              <a:rPr lang="en-GB" altLang="en-US" sz="1900" b="1" dirty="0" smtClean="0">
                <a:solidFill>
                  <a:srgbClr val="0095D6"/>
                </a:solidFill>
              </a:rPr>
              <a:t> 		- Electronic </a:t>
            </a:r>
            <a:r>
              <a:rPr lang="en-GB" altLang="en-US" sz="1900" b="1" dirty="0">
                <a:solidFill>
                  <a:srgbClr val="0095D6"/>
                </a:solidFill>
              </a:rPr>
              <a:t>nicotine delivery systems’ (ENDS)</a:t>
            </a:r>
          </a:p>
          <a:p>
            <a:pPr marL="342900" lvl="1" indent="-342900" algn="l">
              <a:lnSpc>
                <a:spcPct val="160000"/>
              </a:lnSpc>
              <a:buFont typeface="Arial" panose="020B0604020202020204" pitchFamily="34" charset="0"/>
              <a:buChar char="•"/>
              <a:defRPr/>
            </a:pPr>
            <a:r>
              <a:rPr lang="en-GB" altLang="en-US" sz="1900" b="1" dirty="0" err="1">
                <a:solidFill>
                  <a:srgbClr val="0095D6"/>
                </a:solidFill>
              </a:rPr>
              <a:t>Vapourisers</a:t>
            </a:r>
            <a:endParaRPr lang="en-GB" altLang="en-US" sz="1900" b="1" dirty="0">
              <a:solidFill>
                <a:srgbClr val="0095D6"/>
              </a:solidFill>
            </a:endParaRPr>
          </a:p>
          <a:p>
            <a:pPr>
              <a:lnSpc>
                <a:spcPct val="160000"/>
              </a:lnSpc>
              <a:buFont typeface="Arial" panose="020B0604020202020204" pitchFamily="34" charset="0"/>
              <a:buChar char="•"/>
              <a:defRPr/>
            </a:pPr>
            <a:r>
              <a:rPr lang="en-GB" altLang="en-US" sz="1900" dirty="0"/>
              <a:t>Battery-operated devices that deliver nicotine via vapour – inhaled similar to cigarettes</a:t>
            </a:r>
          </a:p>
          <a:p>
            <a:pPr>
              <a:lnSpc>
                <a:spcPct val="160000"/>
              </a:lnSpc>
              <a:buFont typeface="Arial" panose="020B0604020202020204" pitchFamily="34" charset="0"/>
              <a:buChar char="•"/>
              <a:defRPr/>
            </a:pPr>
            <a:r>
              <a:rPr lang="en-GB" altLang="en-US" sz="1900" dirty="0"/>
              <a:t>Do not contain tobacco or generate CO (‘vaping’ rather than ‘smoking’)</a:t>
            </a:r>
          </a:p>
          <a:p>
            <a:endParaRPr lang="en-US" dirty="0"/>
          </a:p>
        </p:txBody>
      </p:sp>
      <p:sp>
        <p:nvSpPr>
          <p:cNvPr id="4" name="Date Placeholder 3"/>
          <p:cNvSpPr>
            <a:spLocks noGrp="1"/>
          </p:cNvSpPr>
          <p:nvPr>
            <p:ph type="dt" sz="half" idx="11"/>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Tree>
    <p:extLst>
      <p:ext uri="{BB962C8B-B14F-4D97-AF65-F5344CB8AC3E}">
        <p14:creationId xmlns:p14="http://schemas.microsoft.com/office/powerpoint/2010/main" val="114819590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9198" y="533400"/>
            <a:ext cx="7585167" cy="762000"/>
          </a:xfrm>
        </p:spPr>
        <p:txBody>
          <a:bodyPr>
            <a:noAutofit/>
          </a:bodyPr>
          <a:lstStyle/>
          <a:p>
            <a:r>
              <a:rPr lang="en-GB" dirty="0" smtClean="0"/>
              <a:t>Evolution of electronic cigarettes</a:t>
            </a:r>
            <a:endParaRPr lang="en-US" dirty="0"/>
          </a:p>
        </p:txBody>
      </p:sp>
      <p:sp>
        <p:nvSpPr>
          <p:cNvPr id="4" name="Date Placeholder 3"/>
          <p:cNvSpPr>
            <a:spLocks noGrp="1"/>
          </p:cNvSpPr>
          <p:nvPr>
            <p:ph type="dt" sz="half" idx="11"/>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5" name="Footer Placeholder 4"/>
          <p:cNvSpPr>
            <a:spLocks noGrp="1"/>
          </p:cNvSpPr>
          <p:nvPr>
            <p:ph type="ftr" sz="quarter" idx="10"/>
          </p:nvPr>
        </p:nvSpPr>
        <p:spPr>
          <a:xfrm>
            <a:off x="7767781" y="6400800"/>
            <a:ext cx="2661299" cy="304800"/>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srgbClr val="00303E"/>
                </a:solidFill>
                <a:effectLst/>
                <a:uLnTx/>
                <a:uFillTx/>
                <a:latin typeface="Arial"/>
                <a:ea typeface="+mn-ea"/>
                <a:cs typeface="Arial"/>
              </a:rPr>
              <a:t>Source: NCSCT e-cigarette briefing</a:t>
            </a: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pic>
        <p:nvPicPr>
          <p:cNvPr id="6"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4510" y="1517969"/>
            <a:ext cx="6413273" cy="40618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5563014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9198" y="533400"/>
            <a:ext cx="7585167" cy="762000"/>
          </a:xfrm>
        </p:spPr>
        <p:txBody>
          <a:bodyPr>
            <a:noAutofit/>
          </a:bodyPr>
          <a:lstStyle/>
          <a:p>
            <a:r>
              <a:rPr lang="en-GB" dirty="0" smtClean="0"/>
              <a:t>Evolution of electronic cigarettes</a:t>
            </a:r>
            <a:endParaRPr lang="en-US" dirty="0"/>
          </a:p>
        </p:txBody>
      </p:sp>
      <p:sp>
        <p:nvSpPr>
          <p:cNvPr id="4" name="Date Placeholder 3"/>
          <p:cNvSpPr>
            <a:spLocks noGrp="1"/>
          </p:cNvSpPr>
          <p:nvPr>
            <p:ph type="dt" sz="half" idx="11"/>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5" name="Footer Placeholder 4"/>
          <p:cNvSpPr>
            <a:spLocks noGrp="1"/>
          </p:cNvSpPr>
          <p:nvPr>
            <p:ph type="ftr" sz="quarter" idx="10"/>
          </p:nvPr>
        </p:nvSpPr>
        <p:spPr>
          <a:xfrm>
            <a:off x="7546109" y="6405420"/>
            <a:ext cx="2983346" cy="304800"/>
          </a:xfrm>
        </p:spPr>
        <p:txBody>
          <a:bodyPr/>
          <a:lstStyle/>
          <a:p>
            <a:pPr defTabSz="457200"/>
            <a:r>
              <a:rPr lang="en-US" dirty="0" smtClean="0"/>
              <a:t>Source: NCSCT e-cigarette briefing</a:t>
            </a: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grpSp>
        <p:nvGrpSpPr>
          <p:cNvPr id="8" name="Group 7"/>
          <p:cNvGrpSpPr/>
          <p:nvPr/>
        </p:nvGrpSpPr>
        <p:grpSpPr>
          <a:xfrm>
            <a:off x="1306286" y="1715589"/>
            <a:ext cx="5965371" cy="3309257"/>
            <a:chOff x="296863" y="2327275"/>
            <a:chExt cx="8307387" cy="4270375"/>
          </a:xfrm>
        </p:grpSpPr>
        <p:pic>
          <p:nvPicPr>
            <p:cNvPr id="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863" y="2649538"/>
              <a:ext cx="5570537" cy="38687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62663" y="2327275"/>
              <a:ext cx="2486025" cy="1857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67400" y="4321175"/>
              <a:ext cx="2736850" cy="2276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Tree>
    <p:extLst>
      <p:ext uri="{BB962C8B-B14F-4D97-AF65-F5344CB8AC3E}">
        <p14:creationId xmlns:p14="http://schemas.microsoft.com/office/powerpoint/2010/main" val="387815255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278210" y="396083"/>
            <a:ext cx="8229600" cy="1143000"/>
          </a:xfrm>
        </p:spPr>
        <p:txBody>
          <a:bodyPr>
            <a:normAutofit/>
          </a:bodyPr>
          <a:lstStyle/>
          <a:p>
            <a:pPr eaLnBrk="1" hangingPunct="1">
              <a:defRPr/>
            </a:pPr>
            <a:r>
              <a:rPr lang="en-GB" altLang="en-US" dirty="0"/>
              <a:t>Use of e-cigarettes in the UK</a:t>
            </a:r>
            <a:endParaRPr lang="en-US" altLang="en-US" dirty="0"/>
          </a:p>
        </p:txBody>
      </p:sp>
      <p:sp>
        <p:nvSpPr>
          <p:cNvPr id="5" name="Rectangle 3"/>
          <p:cNvSpPr txBox="1">
            <a:spLocks noChangeArrowheads="1"/>
          </p:cNvSpPr>
          <p:nvPr/>
        </p:nvSpPr>
        <p:spPr bwMode="auto">
          <a:xfrm>
            <a:off x="2063751" y="2995614"/>
            <a:ext cx="3959225" cy="324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eaLnBrk="1" hangingPunct="1">
              <a:buClr>
                <a:schemeClr val="accent1">
                  <a:lumMod val="50000"/>
                </a:schemeClr>
              </a:buClr>
              <a:buNone/>
              <a:defRPr/>
            </a:pPr>
            <a:r>
              <a:rPr lang="en-GB" altLang="en-US" sz="5400" dirty="0">
                <a:solidFill>
                  <a:schemeClr val="bg1"/>
                </a:solidFill>
                <a:cs typeface="Arial" charset="0"/>
              </a:rPr>
              <a:t>3.6 million </a:t>
            </a:r>
            <a:r>
              <a:rPr lang="en-GB" altLang="en-US" sz="3600" dirty="0">
                <a:solidFill>
                  <a:schemeClr val="bg1"/>
                </a:solidFill>
                <a:cs typeface="Arial" charset="0"/>
              </a:rPr>
              <a:t>current adult users</a:t>
            </a:r>
          </a:p>
          <a:p>
            <a:pPr marL="0" indent="0" algn="ctr" eaLnBrk="1" hangingPunct="1">
              <a:buClr>
                <a:schemeClr val="accent1">
                  <a:lumMod val="50000"/>
                </a:schemeClr>
              </a:buClr>
              <a:buNone/>
              <a:defRPr/>
            </a:pPr>
            <a:r>
              <a:rPr lang="en-GB" altLang="en-US" sz="3600" dirty="0">
                <a:solidFill>
                  <a:schemeClr val="bg1"/>
                </a:solidFill>
                <a:cs typeface="Arial" charset="0"/>
              </a:rPr>
              <a:t>(ASH, 2019)</a:t>
            </a:r>
          </a:p>
        </p:txBody>
      </p:sp>
      <p:sp>
        <p:nvSpPr>
          <p:cNvPr id="7" name="Oval 6"/>
          <p:cNvSpPr/>
          <p:nvPr/>
        </p:nvSpPr>
        <p:spPr>
          <a:xfrm>
            <a:off x="7607300" y="2024064"/>
            <a:ext cx="2736850" cy="205263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 name="Oval 13"/>
          <p:cNvSpPr/>
          <p:nvPr/>
        </p:nvSpPr>
        <p:spPr>
          <a:xfrm>
            <a:off x="7607300" y="4184650"/>
            <a:ext cx="2736850" cy="20526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322" name="TextBox 2"/>
          <p:cNvSpPr txBox="1">
            <a:spLocks noChangeArrowheads="1"/>
          </p:cNvSpPr>
          <p:nvPr/>
        </p:nvSpPr>
        <p:spPr bwMode="auto">
          <a:xfrm>
            <a:off x="8842375" y="6469064"/>
            <a:ext cx="2141538"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defRPr/>
            </a:pPr>
            <a:r>
              <a:rPr lang="en-GB" altLang="en-US" sz="1600" i="1" dirty="0">
                <a:latin typeface="+mn-lt"/>
                <a:cs typeface="Arial" panose="020B0604020202020204" pitchFamily="34" charset="0"/>
              </a:rPr>
              <a:t>Source: ASH, 2019</a:t>
            </a:r>
          </a:p>
        </p:txBody>
      </p:sp>
      <p:grpSp>
        <p:nvGrpSpPr>
          <p:cNvPr id="6" name="Group 5"/>
          <p:cNvGrpSpPr/>
          <p:nvPr/>
        </p:nvGrpSpPr>
        <p:grpSpPr>
          <a:xfrm>
            <a:off x="2063751" y="1992905"/>
            <a:ext cx="8929688" cy="4211637"/>
            <a:chOff x="539750" y="2097088"/>
            <a:chExt cx="8929688" cy="4211637"/>
          </a:xfrm>
        </p:grpSpPr>
        <p:sp>
          <p:nvSpPr>
            <p:cNvPr id="2" name="Oval 1"/>
            <p:cNvSpPr/>
            <p:nvPr/>
          </p:nvSpPr>
          <p:spPr>
            <a:xfrm>
              <a:off x="539750" y="2133600"/>
              <a:ext cx="3959225" cy="38163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cxnSp>
          <p:nvCxnSpPr>
            <p:cNvPr id="4" name="Straight Arrow Connector 3"/>
            <p:cNvCxnSpPr/>
            <p:nvPr/>
          </p:nvCxnSpPr>
          <p:spPr>
            <a:xfrm flipV="1">
              <a:off x="4572000" y="3213100"/>
              <a:ext cx="1368425" cy="57626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3" name="Rectangle 3"/>
            <p:cNvSpPr txBox="1">
              <a:spLocks noChangeArrowheads="1"/>
            </p:cNvSpPr>
            <p:nvPr/>
          </p:nvSpPr>
          <p:spPr bwMode="auto">
            <a:xfrm>
              <a:off x="5508625" y="2097088"/>
              <a:ext cx="3960813" cy="190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eaLnBrk="1" hangingPunct="1">
                <a:spcBef>
                  <a:spcPts val="0"/>
                </a:spcBef>
                <a:buClr>
                  <a:schemeClr val="accent1">
                    <a:lumMod val="50000"/>
                  </a:schemeClr>
                </a:buClr>
                <a:buNone/>
                <a:defRPr/>
              </a:pPr>
              <a:r>
                <a:rPr lang="en-GB" altLang="en-US" sz="2800" dirty="0">
                  <a:solidFill>
                    <a:schemeClr val="bg1"/>
                  </a:solidFill>
                  <a:cs typeface="Arial" charset="0"/>
                </a:rPr>
                <a:t>Over </a:t>
              </a:r>
            </a:p>
            <a:p>
              <a:pPr marL="0" indent="0" algn="ctr" eaLnBrk="1" hangingPunct="1">
                <a:spcBef>
                  <a:spcPts val="0"/>
                </a:spcBef>
                <a:buClr>
                  <a:schemeClr val="accent1">
                    <a:lumMod val="50000"/>
                  </a:schemeClr>
                </a:buClr>
                <a:buNone/>
                <a:defRPr/>
              </a:pPr>
              <a:r>
                <a:rPr lang="en-GB" altLang="en-US" sz="4400" dirty="0">
                  <a:solidFill>
                    <a:schemeClr val="bg1"/>
                  </a:solidFill>
                  <a:cs typeface="Arial" charset="0"/>
                </a:rPr>
                <a:t>1 in 2</a:t>
              </a:r>
              <a:endParaRPr lang="en-GB" altLang="en-US" sz="3600" dirty="0">
                <a:solidFill>
                  <a:schemeClr val="bg1"/>
                </a:solidFill>
                <a:cs typeface="Arial" charset="0"/>
              </a:endParaRPr>
            </a:p>
            <a:p>
              <a:pPr marL="0" indent="0" algn="ctr" eaLnBrk="1" hangingPunct="1">
                <a:spcBef>
                  <a:spcPts val="0"/>
                </a:spcBef>
                <a:buClr>
                  <a:schemeClr val="accent1">
                    <a:lumMod val="50000"/>
                  </a:schemeClr>
                </a:buClr>
                <a:buNone/>
                <a:defRPr/>
              </a:pPr>
              <a:r>
                <a:rPr lang="en-GB" altLang="en-US" sz="2800" dirty="0">
                  <a:solidFill>
                    <a:schemeClr val="bg1"/>
                  </a:solidFill>
                  <a:cs typeface="Arial" charset="0"/>
                </a:rPr>
                <a:t>are ex-smokers</a:t>
              </a:r>
              <a:endParaRPr lang="en-GB" altLang="en-US" dirty="0">
                <a:solidFill>
                  <a:schemeClr val="bg1"/>
                </a:solidFill>
                <a:cs typeface="Arial" charset="0"/>
              </a:endParaRPr>
            </a:p>
          </p:txBody>
        </p:sp>
        <p:sp>
          <p:nvSpPr>
            <p:cNvPr id="15" name="Rectangle 3"/>
            <p:cNvSpPr txBox="1">
              <a:spLocks noChangeArrowheads="1"/>
            </p:cNvSpPr>
            <p:nvPr/>
          </p:nvSpPr>
          <p:spPr bwMode="auto">
            <a:xfrm>
              <a:off x="5508625" y="4400550"/>
              <a:ext cx="3960813" cy="190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eaLnBrk="1" hangingPunct="1">
                <a:spcBef>
                  <a:spcPts val="0"/>
                </a:spcBef>
                <a:buClr>
                  <a:schemeClr val="accent1">
                    <a:lumMod val="50000"/>
                  </a:schemeClr>
                </a:buClr>
                <a:buNone/>
                <a:defRPr/>
              </a:pPr>
              <a:r>
                <a:rPr lang="en-GB" altLang="en-US" sz="4400" dirty="0">
                  <a:solidFill>
                    <a:schemeClr val="bg1"/>
                  </a:solidFill>
                  <a:cs typeface="Arial" charset="0"/>
                </a:rPr>
                <a:t>2 in 5</a:t>
              </a:r>
              <a:r>
                <a:rPr lang="en-GB" altLang="en-US" dirty="0">
                  <a:solidFill>
                    <a:schemeClr val="bg1"/>
                  </a:solidFill>
                  <a:cs typeface="Arial" charset="0"/>
                </a:rPr>
                <a:t> </a:t>
              </a:r>
              <a:endParaRPr lang="en-GB" altLang="en-US" sz="3600" dirty="0">
                <a:solidFill>
                  <a:schemeClr val="bg1"/>
                </a:solidFill>
                <a:cs typeface="Arial" charset="0"/>
              </a:endParaRPr>
            </a:p>
            <a:p>
              <a:pPr marL="0" indent="0" algn="ctr" eaLnBrk="1" hangingPunct="1">
                <a:spcBef>
                  <a:spcPts val="0"/>
                </a:spcBef>
                <a:buClr>
                  <a:schemeClr val="accent1">
                    <a:lumMod val="50000"/>
                  </a:schemeClr>
                </a:buClr>
                <a:buNone/>
                <a:defRPr/>
              </a:pPr>
              <a:r>
                <a:rPr lang="en-GB" altLang="en-US" sz="2800" dirty="0">
                  <a:solidFill>
                    <a:schemeClr val="bg1"/>
                  </a:solidFill>
                  <a:cs typeface="Arial" charset="0"/>
                </a:rPr>
                <a:t>are current </a:t>
              </a:r>
            </a:p>
            <a:p>
              <a:pPr marL="0" indent="0" algn="ctr" eaLnBrk="1" hangingPunct="1">
                <a:spcBef>
                  <a:spcPts val="0"/>
                </a:spcBef>
                <a:buClr>
                  <a:schemeClr val="accent1">
                    <a:lumMod val="50000"/>
                  </a:schemeClr>
                </a:buClr>
                <a:buNone/>
                <a:defRPr/>
              </a:pPr>
              <a:r>
                <a:rPr lang="en-GB" altLang="en-US" sz="2800" dirty="0">
                  <a:solidFill>
                    <a:schemeClr val="bg1"/>
                  </a:solidFill>
                  <a:cs typeface="Arial" charset="0"/>
                </a:rPr>
                <a:t>smokers</a:t>
              </a:r>
              <a:endParaRPr lang="en-GB" altLang="en-US" dirty="0">
                <a:solidFill>
                  <a:schemeClr val="bg1"/>
                </a:solidFill>
                <a:cs typeface="Arial" charset="0"/>
              </a:endParaRPr>
            </a:p>
          </p:txBody>
        </p:sp>
        <p:cxnSp>
          <p:nvCxnSpPr>
            <p:cNvPr id="19" name="Straight Arrow Connector 18"/>
            <p:cNvCxnSpPr/>
            <p:nvPr/>
          </p:nvCxnSpPr>
          <p:spPr>
            <a:xfrm>
              <a:off x="4572000" y="4581525"/>
              <a:ext cx="1368425" cy="46672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pic>
        <p:nvPicPr>
          <p:cNvPr id="8" name="Picture 7"/>
          <p:cNvPicPr>
            <a:picLocks noChangeAspect="1"/>
          </p:cNvPicPr>
          <p:nvPr/>
        </p:nvPicPr>
        <p:blipFill>
          <a:blip r:embed="rId3"/>
          <a:stretch>
            <a:fillRect/>
          </a:stretch>
        </p:blipFill>
        <p:spPr>
          <a:xfrm>
            <a:off x="2063751" y="2477622"/>
            <a:ext cx="4054191" cy="3414056"/>
          </a:xfrm>
          <a:prstGeom prst="rect">
            <a:avLst/>
          </a:prstGeom>
        </p:spPr>
      </p:pic>
    </p:spTree>
    <p:extLst>
      <p:ext uri="{BB962C8B-B14F-4D97-AF65-F5344CB8AC3E}">
        <p14:creationId xmlns:p14="http://schemas.microsoft.com/office/powerpoint/2010/main" val="3606055697"/>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9198" y="533400"/>
            <a:ext cx="7585167" cy="762000"/>
          </a:xfrm>
        </p:spPr>
        <p:txBody>
          <a:bodyPr>
            <a:noAutofit/>
          </a:bodyPr>
          <a:lstStyle/>
          <a:p>
            <a:r>
              <a:rPr lang="en-GB" dirty="0" smtClean="0"/>
              <a:t>Use of electronic cigarettes in the UK by smoking status</a:t>
            </a:r>
            <a:endParaRPr lang="en-US" dirty="0"/>
          </a:p>
        </p:txBody>
      </p:sp>
      <p:sp>
        <p:nvSpPr>
          <p:cNvPr id="4" name="Date Placeholder 3"/>
          <p:cNvSpPr>
            <a:spLocks noGrp="1"/>
          </p:cNvSpPr>
          <p:nvPr>
            <p:ph type="dt" sz="half" idx="11"/>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5" name="Footer Placeholder 4"/>
          <p:cNvSpPr>
            <a:spLocks noGrp="1"/>
          </p:cNvSpPr>
          <p:nvPr>
            <p:ph type="ftr"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srgbClr val="00303E"/>
                </a:solidFill>
                <a:effectLst/>
                <a:uLnTx/>
                <a:uFillTx/>
                <a:latin typeface="Arial"/>
                <a:ea typeface="+mn-ea"/>
                <a:cs typeface="Arial"/>
              </a:rPr>
              <a:t>Source</a:t>
            </a:r>
            <a:r>
              <a:rPr lang="en-US" smtClean="0"/>
              <a:t>: ASH, 2019</a:t>
            </a: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pic>
        <p:nvPicPr>
          <p:cNvPr id="1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550" y="1844675"/>
            <a:ext cx="7521575" cy="38052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9642229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9198" y="533400"/>
            <a:ext cx="7585167" cy="762000"/>
          </a:xfrm>
        </p:spPr>
        <p:txBody>
          <a:bodyPr>
            <a:noAutofit/>
          </a:bodyPr>
          <a:lstStyle/>
          <a:p>
            <a:r>
              <a:rPr lang="en-GB" dirty="0" smtClean="0"/>
              <a:t>Use of electronic cigarettes in the UK amongst current smokers</a:t>
            </a:r>
            <a:endParaRPr lang="en-US" dirty="0"/>
          </a:p>
        </p:txBody>
      </p:sp>
      <p:sp>
        <p:nvSpPr>
          <p:cNvPr id="4" name="Date Placeholder 3"/>
          <p:cNvSpPr>
            <a:spLocks noGrp="1"/>
          </p:cNvSpPr>
          <p:nvPr>
            <p:ph type="dt" sz="half" idx="11"/>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5" name="Footer Placeholder 4"/>
          <p:cNvSpPr>
            <a:spLocks noGrp="1"/>
          </p:cNvSpPr>
          <p:nvPr>
            <p:ph type="ftr"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srgbClr val="00303E"/>
                </a:solidFill>
                <a:effectLst/>
                <a:uLnTx/>
                <a:uFillTx/>
                <a:latin typeface="Arial"/>
                <a:ea typeface="+mn-ea"/>
                <a:cs typeface="Arial"/>
              </a:rPr>
              <a:t>Source</a:t>
            </a:r>
            <a:r>
              <a:rPr lang="en-US" smtClean="0"/>
              <a:t>: ASH, 2015</a:t>
            </a: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pic>
        <p:nvPicPr>
          <p:cNvPr id="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2765" y="1985169"/>
            <a:ext cx="7721600" cy="37258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2821061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9198" y="533400"/>
            <a:ext cx="7585167" cy="762000"/>
          </a:xfrm>
        </p:spPr>
        <p:txBody>
          <a:bodyPr>
            <a:noAutofit/>
          </a:bodyPr>
          <a:lstStyle/>
          <a:p>
            <a:r>
              <a:rPr lang="en-GB" dirty="0" smtClean="0"/>
              <a:t>Use of electronic cigarettes in the UK</a:t>
            </a:r>
            <a:endParaRPr lang="en-US" dirty="0"/>
          </a:p>
        </p:txBody>
      </p:sp>
      <p:sp>
        <p:nvSpPr>
          <p:cNvPr id="4" name="Date Placeholder 3"/>
          <p:cNvSpPr>
            <a:spLocks noGrp="1"/>
          </p:cNvSpPr>
          <p:nvPr>
            <p:ph type="dt" sz="half" idx="11"/>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5" name="Footer Placeholder 4"/>
          <p:cNvSpPr>
            <a:spLocks noGrp="1"/>
          </p:cNvSpPr>
          <p:nvPr>
            <p:ph type="ftr" sz="quarter" idx="10"/>
          </p:nvPr>
        </p:nvSpPr>
        <p:spPr>
          <a:xfrm>
            <a:off x="7471955" y="6400800"/>
            <a:ext cx="2738846" cy="304800"/>
          </a:xfrm>
        </p:spPr>
        <p:txBody>
          <a:bodyPr/>
          <a:lstStyle/>
          <a:p>
            <a:pPr lvl="0" defTabSz="457200"/>
            <a:r>
              <a:rPr kumimoji="0" lang="en-US" sz="1200" b="0" i="0" u="none" strike="noStrike" kern="1200" cap="none" spc="0" normalizeH="0" baseline="0" noProof="0" smtClean="0">
                <a:ln>
                  <a:noFill/>
                </a:ln>
                <a:solidFill>
                  <a:srgbClr val="00303E"/>
                </a:solidFill>
                <a:effectLst/>
                <a:uLnTx/>
                <a:uFillTx/>
                <a:latin typeface="Arial"/>
                <a:ea typeface="+mn-ea"/>
                <a:cs typeface="Arial"/>
              </a:rPr>
              <a:t>Source</a:t>
            </a:r>
            <a:r>
              <a:rPr lang="en-US" smtClean="0"/>
              <a:t>: www.smokinginengland.info</a:t>
            </a: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graphicFrame>
        <p:nvGraphicFramePr>
          <p:cNvPr id="8" name="Content Placeholder 5"/>
          <p:cNvGraphicFramePr>
            <a:graphicFrameLocks/>
          </p:cNvGraphicFramePr>
          <p:nvPr>
            <p:extLst>
              <p:ext uri="{D42A27DB-BD31-4B8C-83A1-F6EECF244321}">
                <p14:modId xmlns:p14="http://schemas.microsoft.com/office/powerpoint/2010/main" val="3204756336"/>
              </p:ext>
            </p:extLst>
          </p:nvPr>
        </p:nvGraphicFramePr>
        <p:xfrm>
          <a:off x="1003300" y="1749425"/>
          <a:ext cx="8331200" cy="4197350"/>
        </p:xfrm>
        <a:graphic>
          <a:graphicData uri="http://schemas.openxmlformats.org/presentationml/2006/ole">
            <mc:AlternateContent xmlns:mc="http://schemas.openxmlformats.org/markup-compatibility/2006">
              <mc:Choice xmlns:v="urn:schemas-microsoft-com:vml" Requires="v">
                <p:oleObj spid="_x0000_s1062" r:id="rId4" imgW="8333954" imgH="4200508" progId="Excel.Chart.8">
                  <p:embed/>
                </p:oleObj>
              </mc:Choice>
              <mc:Fallback>
                <p:oleObj r:id="rId4" imgW="8333954" imgH="4200508" progId="Excel.Chart.8">
                  <p:embed/>
                  <p:pic>
                    <p:nvPicPr>
                      <p:cNvPr id="16389" name="Content Placeholder 5"/>
                      <p:cNvPicPr>
                        <a:picLocks noGrp="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03300" y="1749425"/>
                        <a:ext cx="8331200" cy="419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377061473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9198" y="533400"/>
            <a:ext cx="7585167" cy="762000"/>
          </a:xfrm>
        </p:spPr>
        <p:txBody>
          <a:bodyPr>
            <a:noAutofit/>
          </a:bodyPr>
          <a:lstStyle/>
          <a:p>
            <a:r>
              <a:rPr lang="en-GB" dirty="0" smtClean="0"/>
              <a:t>Main reasons for electronic cigarettes in the UK</a:t>
            </a:r>
            <a:endParaRPr lang="en-US" dirty="0"/>
          </a:p>
        </p:txBody>
      </p:sp>
      <p:sp>
        <p:nvSpPr>
          <p:cNvPr id="4" name="Date Placeholder 3"/>
          <p:cNvSpPr>
            <a:spLocks noGrp="1"/>
          </p:cNvSpPr>
          <p:nvPr>
            <p:ph type="dt" sz="half" idx="11"/>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5" name="Footer Placeholder 4"/>
          <p:cNvSpPr>
            <a:spLocks noGrp="1"/>
          </p:cNvSpPr>
          <p:nvPr>
            <p:ph type="ftr" sz="quarter" idx="10"/>
          </p:nvPr>
        </p:nvSpPr>
        <p:spPr>
          <a:xfrm>
            <a:off x="7471955" y="6400800"/>
            <a:ext cx="2738846" cy="304800"/>
          </a:xfrm>
        </p:spPr>
        <p:txBody>
          <a:bodyPr/>
          <a:lstStyle/>
          <a:p>
            <a:pPr lvl="0" defTabSz="457200"/>
            <a:r>
              <a:rPr kumimoji="0" lang="en-US" sz="1200" b="0" i="0" u="none" strike="noStrike" kern="1200" cap="none" spc="0" normalizeH="0" baseline="0" noProof="0" smtClean="0">
                <a:ln>
                  <a:noFill/>
                </a:ln>
                <a:solidFill>
                  <a:srgbClr val="00303E"/>
                </a:solidFill>
                <a:effectLst/>
                <a:uLnTx/>
                <a:uFillTx/>
                <a:latin typeface="Arial"/>
                <a:ea typeface="+mn-ea"/>
                <a:cs typeface="Arial"/>
              </a:rPr>
              <a:t>Source</a:t>
            </a:r>
            <a:r>
              <a:rPr lang="en-US" smtClean="0"/>
              <a:t>: ASH, 2019</a:t>
            </a: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1321753" y="1724116"/>
            <a:ext cx="8034337" cy="4117975"/>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557016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pPr marL="0" indent="0">
              <a:buNone/>
            </a:pPr>
            <a:r>
              <a:rPr lang="en-US" dirty="0" smtClean="0"/>
              <a:t>Less harmful than conventional cigarettes</a:t>
            </a:r>
          </a:p>
          <a:p>
            <a:pPr marL="0" indent="0">
              <a:buNone/>
            </a:pPr>
            <a:r>
              <a:rPr lang="en-US" dirty="0" smtClean="0"/>
              <a:t>Far fewer harmful components</a:t>
            </a:r>
            <a:endParaRPr lang="en-US" dirty="0"/>
          </a:p>
        </p:txBody>
      </p:sp>
      <p:pic>
        <p:nvPicPr>
          <p:cNvPr id="8" name="Picture 7"/>
          <p:cNvPicPr>
            <a:picLocks noChangeAspect="1"/>
          </p:cNvPicPr>
          <p:nvPr/>
        </p:nvPicPr>
        <p:blipFill>
          <a:blip r:embed="rId3"/>
          <a:stretch>
            <a:fillRect/>
          </a:stretch>
        </p:blipFill>
        <p:spPr>
          <a:xfrm>
            <a:off x="6934200" y="2673531"/>
            <a:ext cx="3048000" cy="1885950"/>
          </a:xfrm>
          <a:prstGeom prst="rect">
            <a:avLst/>
          </a:prstGeom>
        </p:spPr>
      </p:pic>
      <p:sp>
        <p:nvSpPr>
          <p:cNvPr id="4" name="Title 3"/>
          <p:cNvSpPr>
            <a:spLocks noGrp="1"/>
          </p:cNvSpPr>
          <p:nvPr>
            <p:ph type="title"/>
          </p:nvPr>
        </p:nvSpPr>
        <p:spPr/>
        <p:txBody>
          <a:bodyPr/>
          <a:lstStyle/>
          <a:p>
            <a:r>
              <a:rPr lang="en-US" dirty="0" smtClean="0"/>
              <a:t>What are the benefits?</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pic>
        <p:nvPicPr>
          <p:cNvPr id="7" name="Picture 6"/>
          <p:cNvPicPr>
            <a:picLocks noChangeAspect="1"/>
          </p:cNvPicPr>
          <p:nvPr/>
        </p:nvPicPr>
        <p:blipFill>
          <a:blip r:embed="rId4"/>
          <a:stretch>
            <a:fillRect/>
          </a:stretch>
        </p:blipFill>
        <p:spPr>
          <a:xfrm>
            <a:off x="1820499" y="2938462"/>
            <a:ext cx="3343275" cy="1743075"/>
          </a:xfrm>
          <a:prstGeom prst="rect">
            <a:avLst/>
          </a:prstGeom>
        </p:spPr>
      </p:pic>
    </p:spTree>
    <p:extLst>
      <p:ext uri="{BB962C8B-B14F-4D97-AF65-F5344CB8AC3E}">
        <p14:creationId xmlns:p14="http://schemas.microsoft.com/office/powerpoint/2010/main" val="342342343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What are the benefits?</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grpSp>
        <p:nvGrpSpPr>
          <p:cNvPr id="9" name="Group 8"/>
          <p:cNvGrpSpPr/>
          <p:nvPr/>
        </p:nvGrpSpPr>
        <p:grpSpPr>
          <a:xfrm>
            <a:off x="1152706" y="1557020"/>
            <a:ext cx="8518525" cy="4251325"/>
            <a:chOff x="307975" y="2349500"/>
            <a:chExt cx="8518525" cy="4251325"/>
          </a:xfrm>
        </p:grpSpPr>
        <p:pic>
          <p:nvPicPr>
            <p:cNvPr id="10" name="Picture 3"/>
            <p:cNvPicPr>
              <a:picLocks noChangeAspect="1" noChangeArrowheads="1"/>
            </p:cNvPicPr>
            <p:nvPr/>
          </p:nvPicPr>
          <p:blipFill>
            <a:blip r:embed="rId3">
              <a:extLst>
                <a:ext uri="{28A0092B-C50C-407E-A947-70E740481C1C}">
                  <a14:useLocalDpi xmlns:a14="http://schemas.microsoft.com/office/drawing/2010/main" val="0"/>
                </a:ext>
              </a:extLst>
            </a:blip>
            <a:srcRect l="24063" t="9074" r="48645" b="62408"/>
            <a:stretch>
              <a:fillRect/>
            </a:stretch>
          </p:blipFill>
          <p:spPr bwMode="auto">
            <a:xfrm>
              <a:off x="307975" y="2349500"/>
              <a:ext cx="4991100" cy="2933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6625" y="2349500"/>
              <a:ext cx="2749550" cy="1800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5"/>
            <p:cNvPicPr>
              <a:picLocks noChangeAspect="1" noChangeArrowheads="1"/>
            </p:cNvPicPr>
            <p:nvPr/>
          </p:nvPicPr>
          <p:blipFill>
            <a:blip r:embed="rId5">
              <a:extLst>
                <a:ext uri="{28A0092B-C50C-407E-A947-70E740481C1C}">
                  <a14:useLocalDpi xmlns:a14="http://schemas.microsoft.com/office/drawing/2010/main" val="0"/>
                </a:ext>
              </a:extLst>
            </a:blip>
            <a:srcRect l="64990" t="21111" r="16771" b="71111"/>
            <a:stretch>
              <a:fillRect/>
            </a:stretch>
          </p:blipFill>
          <p:spPr bwMode="auto">
            <a:xfrm>
              <a:off x="5491163" y="4714875"/>
              <a:ext cx="3335337" cy="800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4"/>
            <p:cNvPicPr>
              <a:picLocks noChangeAspect="1" noChangeArrowheads="1"/>
            </p:cNvPicPr>
            <p:nvPr/>
          </p:nvPicPr>
          <p:blipFill>
            <a:blip r:embed="rId5">
              <a:extLst>
                <a:ext uri="{28A0092B-C50C-407E-A947-70E740481C1C}">
                  <a14:useLocalDpi xmlns:a14="http://schemas.microsoft.com/office/drawing/2010/main" val="0"/>
                </a:ext>
              </a:extLst>
            </a:blip>
            <a:srcRect l="28645" t="35370" r="38646" b="54076"/>
            <a:stretch>
              <a:fillRect/>
            </a:stretch>
          </p:blipFill>
          <p:spPr bwMode="auto">
            <a:xfrm>
              <a:off x="2803525" y="5514975"/>
              <a:ext cx="5981700" cy="1085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Tree>
    <p:extLst>
      <p:ext uri="{BB962C8B-B14F-4D97-AF65-F5344CB8AC3E}">
        <p14:creationId xmlns:p14="http://schemas.microsoft.com/office/powerpoint/2010/main" val="63710126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9198" y="533400"/>
            <a:ext cx="7585167" cy="762000"/>
          </a:xfrm>
        </p:spPr>
        <p:txBody>
          <a:bodyPr>
            <a:noAutofit/>
          </a:bodyPr>
          <a:lstStyle/>
          <a:p>
            <a:r>
              <a:rPr lang="en-GB" dirty="0" smtClean="0"/>
              <a:t>Relative nicotine harms</a:t>
            </a:r>
            <a:endParaRPr lang="en-US" dirty="0"/>
          </a:p>
        </p:txBody>
      </p:sp>
      <p:sp>
        <p:nvSpPr>
          <p:cNvPr id="4" name="Date Placeholder 3"/>
          <p:cNvSpPr>
            <a:spLocks noGrp="1"/>
          </p:cNvSpPr>
          <p:nvPr>
            <p:ph type="dt" sz="half" idx="11"/>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5" name="Footer Placeholder 4"/>
          <p:cNvSpPr>
            <a:spLocks noGrp="1"/>
          </p:cNvSpPr>
          <p:nvPr>
            <p:ph type="ftr" sz="quarter" idx="10"/>
          </p:nvPr>
        </p:nvSpPr>
        <p:spPr>
          <a:xfrm>
            <a:off x="7471955" y="6400800"/>
            <a:ext cx="2738846" cy="304800"/>
          </a:xfrm>
        </p:spPr>
        <p:txBody>
          <a:bodyPr/>
          <a:lstStyle/>
          <a:p>
            <a:pPr lvl="0" defTabSz="457200"/>
            <a:r>
              <a:rPr kumimoji="0" lang="en-US" sz="1200" b="0" i="0" u="none" strike="noStrike" kern="1200" cap="none" spc="0" normalizeH="0" baseline="0" noProof="0" smtClean="0">
                <a:ln>
                  <a:noFill/>
                </a:ln>
                <a:solidFill>
                  <a:srgbClr val="00303E"/>
                </a:solidFill>
                <a:effectLst/>
                <a:uLnTx/>
                <a:uFillTx/>
                <a:latin typeface="Arial"/>
                <a:ea typeface="+mn-ea"/>
                <a:cs typeface="Arial"/>
              </a:rPr>
              <a:t>Source</a:t>
            </a:r>
            <a:r>
              <a:rPr lang="en-US" smtClean="0"/>
              <a:t>: Nutt 2014</a:t>
            </a: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pic>
        <p:nvPicPr>
          <p:cNvPr id="6" name="Picture 5"/>
          <p:cNvPicPr>
            <a:picLocks noChangeAspect="1"/>
          </p:cNvPicPr>
          <p:nvPr/>
        </p:nvPicPr>
        <p:blipFill>
          <a:blip r:embed="rId3"/>
          <a:stretch>
            <a:fillRect/>
          </a:stretch>
        </p:blipFill>
        <p:spPr>
          <a:xfrm>
            <a:off x="2702786" y="1295400"/>
            <a:ext cx="5514975" cy="4476750"/>
          </a:xfrm>
          <a:prstGeom prst="rect">
            <a:avLst/>
          </a:prstGeom>
        </p:spPr>
      </p:pic>
    </p:spTree>
    <p:extLst>
      <p:ext uri="{BB962C8B-B14F-4D97-AF65-F5344CB8AC3E}">
        <p14:creationId xmlns:p14="http://schemas.microsoft.com/office/powerpoint/2010/main" val="391749002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9198" y="533400"/>
            <a:ext cx="7585167" cy="762000"/>
          </a:xfrm>
        </p:spPr>
        <p:txBody>
          <a:bodyPr>
            <a:noAutofit/>
          </a:bodyPr>
          <a:lstStyle/>
          <a:p>
            <a:r>
              <a:rPr lang="en-GB" dirty="0" smtClean="0"/>
              <a:t>Use of nicotine products in recent       ex-smokers</a:t>
            </a:r>
            <a:endParaRPr lang="en-US" dirty="0"/>
          </a:p>
        </p:txBody>
      </p:sp>
      <p:sp>
        <p:nvSpPr>
          <p:cNvPr id="4" name="Date Placeholder 3"/>
          <p:cNvSpPr>
            <a:spLocks noGrp="1"/>
          </p:cNvSpPr>
          <p:nvPr>
            <p:ph type="dt" sz="half" idx="11"/>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5" name="Footer Placeholder 4"/>
          <p:cNvSpPr>
            <a:spLocks noGrp="1"/>
          </p:cNvSpPr>
          <p:nvPr>
            <p:ph type="ftr" sz="quarter" idx="10"/>
          </p:nvPr>
        </p:nvSpPr>
        <p:spPr>
          <a:xfrm>
            <a:off x="7471955" y="6400800"/>
            <a:ext cx="2738846" cy="304800"/>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srgbClr val="00303E"/>
                </a:solidFill>
                <a:effectLst/>
                <a:uLnTx/>
                <a:uFillTx/>
                <a:latin typeface="Arial"/>
                <a:ea typeface="+mn-ea"/>
                <a:cs typeface="Arial"/>
              </a:rPr>
              <a:t>Source: www.smokinginengland.info</a:t>
            </a: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graphicFrame>
        <p:nvGraphicFramePr>
          <p:cNvPr id="6" name="Content Placeholder 5"/>
          <p:cNvGraphicFramePr>
            <a:graphicFrameLocks/>
          </p:cNvGraphicFramePr>
          <p:nvPr>
            <p:extLst>
              <p:ext uri="{D42A27DB-BD31-4B8C-83A1-F6EECF244321}">
                <p14:modId xmlns:p14="http://schemas.microsoft.com/office/powerpoint/2010/main" val="1994504317"/>
              </p:ext>
            </p:extLst>
          </p:nvPr>
        </p:nvGraphicFramePr>
        <p:xfrm>
          <a:off x="855663" y="1906587"/>
          <a:ext cx="8534400" cy="4494212"/>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8524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9198" y="533400"/>
            <a:ext cx="7585167" cy="762000"/>
          </a:xfrm>
        </p:spPr>
        <p:txBody>
          <a:bodyPr>
            <a:noAutofit/>
          </a:bodyPr>
          <a:lstStyle/>
          <a:p>
            <a:r>
              <a:rPr lang="en-GB" dirty="0" smtClean="0"/>
              <a:t>Aids used by smokers in most recent stop attempt</a:t>
            </a:r>
            <a:endParaRPr lang="en-US" dirty="0"/>
          </a:p>
        </p:txBody>
      </p:sp>
      <p:sp>
        <p:nvSpPr>
          <p:cNvPr id="4" name="Date Placeholder 3"/>
          <p:cNvSpPr>
            <a:spLocks noGrp="1"/>
          </p:cNvSpPr>
          <p:nvPr>
            <p:ph type="dt" sz="half" idx="11"/>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5" name="Footer Placeholder 4"/>
          <p:cNvSpPr>
            <a:spLocks noGrp="1"/>
          </p:cNvSpPr>
          <p:nvPr>
            <p:ph type="ftr" sz="quarter" idx="10"/>
          </p:nvPr>
        </p:nvSpPr>
        <p:spPr>
          <a:xfrm>
            <a:off x="7471955" y="6400800"/>
            <a:ext cx="2738846" cy="304800"/>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srgbClr val="00303E"/>
                </a:solidFill>
                <a:effectLst/>
                <a:uLnTx/>
                <a:uFillTx/>
                <a:latin typeface="Arial"/>
                <a:ea typeface="+mn-ea"/>
                <a:cs typeface="Arial"/>
              </a:rPr>
              <a:t>Source: www.smokinginengland.info</a:t>
            </a: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graphicFrame>
        <p:nvGraphicFramePr>
          <p:cNvPr id="7" name="Content Placeholder 5"/>
          <p:cNvGraphicFramePr>
            <a:graphicFrameLocks/>
          </p:cNvGraphicFramePr>
          <p:nvPr>
            <p:extLst>
              <p:ext uri="{D42A27DB-BD31-4B8C-83A1-F6EECF244321}">
                <p14:modId xmlns:p14="http://schemas.microsoft.com/office/powerpoint/2010/main" val="2856048945"/>
              </p:ext>
            </p:extLst>
          </p:nvPr>
        </p:nvGraphicFramePr>
        <p:xfrm>
          <a:off x="1219198" y="1677175"/>
          <a:ext cx="6912768" cy="447970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97398729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pPr marL="0" indent="0">
              <a:buClr>
                <a:schemeClr val="accent1">
                  <a:lumMod val="50000"/>
                </a:schemeClr>
              </a:buClr>
              <a:buNone/>
              <a:defRPr/>
            </a:pPr>
            <a:r>
              <a:rPr lang="en-GB" altLang="en-US" dirty="0">
                <a:solidFill>
                  <a:schemeClr val="accent1">
                    <a:lumMod val="60000"/>
                    <a:lumOff val="40000"/>
                  </a:schemeClr>
                </a:solidFill>
                <a:cs typeface="Arial" charset="0"/>
              </a:rPr>
              <a:t>Less harmful than conventional cigarettes</a:t>
            </a:r>
          </a:p>
          <a:p>
            <a:pPr marL="0" indent="0">
              <a:buClr>
                <a:schemeClr val="accent1">
                  <a:lumMod val="50000"/>
                </a:schemeClr>
              </a:buClr>
              <a:buNone/>
              <a:defRPr/>
            </a:pPr>
            <a:r>
              <a:rPr lang="en-GB" altLang="en-US" dirty="0">
                <a:solidFill>
                  <a:schemeClr val="accent1">
                    <a:lumMod val="60000"/>
                    <a:lumOff val="40000"/>
                  </a:schemeClr>
                </a:solidFill>
                <a:cs typeface="Arial" charset="0"/>
              </a:rPr>
              <a:t>Acceptable to smokers</a:t>
            </a:r>
          </a:p>
          <a:p>
            <a:pPr marL="0" indent="0">
              <a:buClr>
                <a:schemeClr val="accent1">
                  <a:lumMod val="50000"/>
                </a:schemeClr>
              </a:buClr>
              <a:buNone/>
              <a:defRPr/>
            </a:pPr>
            <a:r>
              <a:rPr lang="en-GB" altLang="en-US" dirty="0">
                <a:solidFill>
                  <a:schemeClr val="accent1">
                    <a:lumMod val="75000"/>
                  </a:schemeClr>
                </a:solidFill>
                <a:cs typeface="Arial" charset="0"/>
              </a:rPr>
              <a:t>May help smokers quit</a:t>
            </a:r>
          </a:p>
        </p:txBody>
      </p:sp>
      <p:sp>
        <p:nvSpPr>
          <p:cNvPr id="4" name="Title 3"/>
          <p:cNvSpPr>
            <a:spLocks noGrp="1"/>
          </p:cNvSpPr>
          <p:nvPr>
            <p:ph type="title"/>
          </p:nvPr>
        </p:nvSpPr>
        <p:spPr/>
        <p:txBody>
          <a:bodyPr/>
          <a:lstStyle/>
          <a:p>
            <a:r>
              <a:rPr lang="en-US" dirty="0" smtClean="0"/>
              <a:t>What are the benefits?</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Tree>
    <p:extLst>
      <p:ext uri="{BB962C8B-B14F-4D97-AF65-F5344CB8AC3E}">
        <p14:creationId xmlns:p14="http://schemas.microsoft.com/office/powerpoint/2010/main" val="24444204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pPr marL="0" indent="0">
              <a:buClr>
                <a:schemeClr val="accent1">
                  <a:lumMod val="50000"/>
                </a:schemeClr>
              </a:buClr>
              <a:buNone/>
              <a:defRPr/>
            </a:pPr>
            <a:r>
              <a:rPr lang="en-GB" altLang="en-US" sz="1900" dirty="0"/>
              <a:t>Cochrane </a:t>
            </a:r>
            <a:r>
              <a:rPr lang="en-GB" altLang="en-US" sz="1900" dirty="0" smtClean="0"/>
              <a:t>Review </a:t>
            </a:r>
            <a:r>
              <a:rPr lang="en-GB" altLang="en-US" sz="1900" dirty="0"/>
              <a:t>2016 update</a:t>
            </a:r>
          </a:p>
        </p:txBody>
      </p:sp>
      <p:sp>
        <p:nvSpPr>
          <p:cNvPr id="4" name="Title 3"/>
          <p:cNvSpPr>
            <a:spLocks noGrp="1"/>
          </p:cNvSpPr>
          <p:nvPr>
            <p:ph type="title"/>
          </p:nvPr>
        </p:nvSpPr>
        <p:spPr/>
        <p:txBody>
          <a:bodyPr/>
          <a:lstStyle/>
          <a:p>
            <a:r>
              <a:rPr lang="en-US" dirty="0" smtClean="0"/>
              <a:t>Can e-cigarettes help people to stop smoking?</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dirty="0" smtClean="0"/>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pic>
        <p:nvPicPr>
          <p:cNvPr id="3" name="Picture 2"/>
          <p:cNvPicPr>
            <a:picLocks noChangeAspect="1"/>
          </p:cNvPicPr>
          <p:nvPr/>
        </p:nvPicPr>
        <p:blipFill>
          <a:blip r:embed="rId3"/>
          <a:stretch>
            <a:fillRect/>
          </a:stretch>
        </p:blipFill>
        <p:spPr>
          <a:xfrm>
            <a:off x="1719671" y="2533650"/>
            <a:ext cx="2952750" cy="2781300"/>
          </a:xfrm>
          <a:prstGeom prst="rect">
            <a:avLst/>
          </a:prstGeom>
        </p:spPr>
      </p:pic>
      <p:pic>
        <p:nvPicPr>
          <p:cNvPr id="7" name="Picture 6"/>
          <p:cNvPicPr>
            <a:picLocks noChangeAspect="1"/>
          </p:cNvPicPr>
          <p:nvPr/>
        </p:nvPicPr>
        <p:blipFill>
          <a:blip r:embed="rId4"/>
          <a:stretch>
            <a:fillRect/>
          </a:stretch>
        </p:blipFill>
        <p:spPr>
          <a:xfrm>
            <a:off x="5091112" y="2595562"/>
            <a:ext cx="2009775" cy="1666875"/>
          </a:xfrm>
          <a:prstGeom prst="rect">
            <a:avLst/>
          </a:prstGeom>
        </p:spPr>
      </p:pic>
      <p:sp>
        <p:nvSpPr>
          <p:cNvPr id="8" name="TextBox 7"/>
          <p:cNvSpPr txBox="1"/>
          <p:nvPr/>
        </p:nvSpPr>
        <p:spPr>
          <a:xfrm>
            <a:off x="7265988" y="2533650"/>
            <a:ext cx="4392612" cy="1554272"/>
          </a:xfrm>
          <a:prstGeom prst="rect">
            <a:avLst/>
          </a:prstGeom>
          <a:noFill/>
        </p:spPr>
        <p:txBody>
          <a:bodyPr>
            <a:spAutoFit/>
          </a:bodyPr>
          <a:lstStyle/>
          <a:p>
            <a:pPr marL="266700" indent="-266700" eaLnBrk="0" fontAlgn="base" hangingPunct="0">
              <a:spcBef>
                <a:spcPct val="0"/>
              </a:spcBef>
              <a:spcAft>
                <a:spcPct val="0"/>
              </a:spcAft>
              <a:buFont typeface="Arial" panose="020B0604020202020204" pitchFamily="34" charset="0"/>
              <a:buChar char="•"/>
              <a:defRPr/>
            </a:pPr>
            <a:r>
              <a:rPr lang="en-GB" sz="1900" b="1" dirty="0">
                <a:solidFill>
                  <a:srgbClr val="0095D6"/>
                </a:solidFill>
                <a:latin typeface="Arial"/>
                <a:cs typeface="Arial"/>
              </a:rPr>
              <a:t>Compared e-cigarettes with and without nicotine</a:t>
            </a:r>
          </a:p>
          <a:p>
            <a:pPr marL="266700" indent="-266700" eaLnBrk="0" fontAlgn="base" hangingPunct="0">
              <a:spcBef>
                <a:spcPct val="0"/>
              </a:spcBef>
              <a:spcAft>
                <a:spcPct val="0"/>
              </a:spcAft>
              <a:buFont typeface="Arial" panose="020B0604020202020204" pitchFamily="34" charset="0"/>
              <a:buChar char="•"/>
              <a:defRPr/>
            </a:pPr>
            <a:r>
              <a:rPr lang="en-GB" sz="1900" b="1" dirty="0">
                <a:solidFill>
                  <a:srgbClr val="0095D6"/>
                </a:solidFill>
                <a:latin typeface="Arial"/>
                <a:cs typeface="Arial"/>
              </a:rPr>
              <a:t>One compared e-cigarette to nicotine patch</a:t>
            </a:r>
          </a:p>
          <a:p>
            <a:pPr marL="266700" indent="-266700" eaLnBrk="0" fontAlgn="base" hangingPunct="0">
              <a:spcBef>
                <a:spcPct val="0"/>
              </a:spcBef>
              <a:spcAft>
                <a:spcPct val="0"/>
              </a:spcAft>
              <a:buFont typeface="Arial" panose="020B0604020202020204" pitchFamily="34" charset="0"/>
              <a:buChar char="•"/>
              <a:defRPr/>
            </a:pPr>
            <a:r>
              <a:rPr lang="en-GB" sz="1900" b="1" dirty="0">
                <a:solidFill>
                  <a:srgbClr val="0095D6"/>
                </a:solidFill>
                <a:latin typeface="Arial"/>
                <a:cs typeface="Arial"/>
              </a:rPr>
              <a:t>RCTs judged at low risk of bias</a:t>
            </a:r>
          </a:p>
        </p:txBody>
      </p:sp>
    </p:spTree>
    <p:extLst>
      <p:ext uri="{BB962C8B-B14F-4D97-AF65-F5344CB8AC3E}">
        <p14:creationId xmlns:p14="http://schemas.microsoft.com/office/powerpoint/2010/main" val="848020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pPr marL="0" indent="0">
              <a:buNone/>
              <a:defRPr/>
            </a:pPr>
            <a:r>
              <a:rPr lang="en-GB" sz="1900" dirty="0"/>
              <a:t>Overall:</a:t>
            </a:r>
          </a:p>
          <a:p>
            <a:pPr>
              <a:buFont typeface="Arial" panose="020B0604020202020204" pitchFamily="34" charset="0"/>
              <a:buChar char="•"/>
              <a:defRPr/>
            </a:pPr>
            <a:r>
              <a:rPr lang="en-GB" sz="1900" dirty="0"/>
              <a:t>Participants using EC: 9% chance of quitting at 6/12</a:t>
            </a:r>
          </a:p>
          <a:p>
            <a:pPr>
              <a:buFont typeface="Arial" panose="020B0604020202020204" pitchFamily="34" charset="0"/>
              <a:buChar char="•"/>
              <a:defRPr/>
            </a:pPr>
            <a:r>
              <a:rPr lang="en-GB" sz="1900" dirty="0"/>
              <a:t>Participants using placebo: 4% chance of quitting at 6/12</a:t>
            </a:r>
          </a:p>
          <a:p>
            <a:pPr>
              <a:buFont typeface="Arial" panose="020B0604020202020204" pitchFamily="34" charset="0"/>
              <a:buChar char="•"/>
              <a:defRPr/>
            </a:pPr>
            <a:r>
              <a:rPr lang="en-GB" sz="1900" dirty="0"/>
              <a:t>RR 2.29, 95% CI 1.05-4.96</a:t>
            </a:r>
          </a:p>
          <a:p>
            <a:endParaRPr lang="en-US" dirty="0"/>
          </a:p>
        </p:txBody>
      </p:sp>
      <p:sp>
        <p:nvSpPr>
          <p:cNvPr id="3" name="Text Placeholder 2"/>
          <p:cNvSpPr>
            <a:spLocks noGrp="1"/>
          </p:cNvSpPr>
          <p:nvPr>
            <p:ph type="body" sz="quarter" idx="11"/>
          </p:nvPr>
        </p:nvSpPr>
        <p:spPr>
          <a:xfrm>
            <a:off x="6592388" y="2188029"/>
            <a:ext cx="4967999" cy="4114800"/>
          </a:xfrm>
        </p:spPr>
        <p:txBody>
          <a:bodyPr/>
          <a:lstStyle/>
          <a:p>
            <a:pPr>
              <a:buFont typeface="Arial" panose="020B0604020202020204" pitchFamily="34" charset="0"/>
              <a:buChar char="•"/>
              <a:defRPr/>
            </a:pPr>
            <a:r>
              <a:rPr lang="en-GB" sz="1900" dirty="0"/>
              <a:t>No significant difference: e-cigarette vs patch</a:t>
            </a:r>
          </a:p>
          <a:p>
            <a:pPr>
              <a:buFont typeface="Arial" panose="020B0604020202020204" pitchFamily="34" charset="0"/>
              <a:buChar char="•"/>
              <a:defRPr/>
            </a:pPr>
            <a:r>
              <a:rPr lang="en-GB" sz="1900" dirty="0"/>
              <a:t>RR 1.26, 95% CI 0.68-2.34</a:t>
            </a:r>
          </a:p>
          <a:p>
            <a:pPr marL="0" indent="0">
              <a:buNone/>
            </a:pPr>
            <a:endParaRPr lang="en-US" dirty="0"/>
          </a:p>
        </p:txBody>
      </p:sp>
      <p:sp>
        <p:nvSpPr>
          <p:cNvPr id="4" name="Title 3"/>
          <p:cNvSpPr>
            <a:spLocks noGrp="1"/>
          </p:cNvSpPr>
          <p:nvPr>
            <p:ph type="title"/>
          </p:nvPr>
        </p:nvSpPr>
        <p:spPr/>
        <p:txBody>
          <a:bodyPr/>
          <a:lstStyle/>
          <a:p>
            <a:r>
              <a:rPr lang="en-US" dirty="0" smtClean="0"/>
              <a:t>Can e-cigarettes help people to stop smoking?</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7" name="TextBox 6"/>
          <p:cNvSpPr txBox="1"/>
          <p:nvPr/>
        </p:nvSpPr>
        <p:spPr>
          <a:xfrm>
            <a:off x="6647120" y="3686629"/>
            <a:ext cx="4895850" cy="2200602"/>
          </a:xfrm>
          <a:prstGeom prst="rect">
            <a:avLst/>
          </a:prstGeom>
          <a:noFill/>
          <a:ln>
            <a:solidFill>
              <a:sysClr val="windowText" lastClr="000000"/>
            </a:solidFill>
          </a:ln>
        </p:spPr>
        <p:txBody>
          <a:bodyPr>
            <a:spAutoFit/>
          </a:bodyPr>
          <a:lstStyle/>
          <a:p>
            <a:pPr marL="0" marR="0" lvl="0" indent="0" algn="ctr" defTabSz="914400" eaLnBrk="0" fontAlgn="base" latinLnBrk="0" hangingPunct="0">
              <a:lnSpc>
                <a:spcPct val="100000"/>
              </a:lnSpc>
              <a:spcBef>
                <a:spcPct val="0"/>
              </a:spcBef>
              <a:spcAft>
                <a:spcPct val="0"/>
              </a:spcAft>
              <a:buClrTx/>
              <a:buSzTx/>
              <a:buFontTx/>
              <a:buNone/>
              <a:tabLst/>
              <a:defRPr/>
            </a:pPr>
            <a:r>
              <a:rPr lang="en-GB" sz="1900" b="1" dirty="0">
                <a:solidFill>
                  <a:srgbClr val="00303E"/>
                </a:solidFill>
                <a:latin typeface="Arial"/>
                <a:ea typeface="+mj-ea"/>
                <a:cs typeface="Arial"/>
              </a:rPr>
              <a:t>Bottom line: </a:t>
            </a:r>
          </a:p>
          <a:p>
            <a:pPr marL="0" marR="0" lvl="0" indent="0" algn="ctr" defTabSz="914400" eaLnBrk="0" fontAlgn="base" latinLnBrk="0" hangingPunct="0">
              <a:lnSpc>
                <a:spcPct val="100000"/>
              </a:lnSpc>
              <a:spcBef>
                <a:spcPct val="0"/>
              </a:spcBef>
              <a:spcAft>
                <a:spcPct val="0"/>
              </a:spcAft>
              <a:buClrTx/>
              <a:buSzTx/>
              <a:buFontTx/>
              <a:buNone/>
              <a:tabLst/>
              <a:defRPr/>
            </a:pPr>
            <a:r>
              <a:rPr lang="en-GB" sz="1900" b="1" dirty="0">
                <a:solidFill>
                  <a:srgbClr val="00303E"/>
                </a:solidFill>
                <a:latin typeface="Arial"/>
                <a:ea typeface="+mj-ea"/>
                <a:cs typeface="Arial"/>
              </a:rPr>
              <a:t>E-cigarettes better than placebo</a:t>
            </a:r>
          </a:p>
          <a:p>
            <a:pPr marL="0" marR="0" lvl="0" indent="0" algn="ctr" defTabSz="914400" eaLnBrk="0" fontAlgn="base" latinLnBrk="0" hangingPunct="0">
              <a:lnSpc>
                <a:spcPct val="100000"/>
              </a:lnSpc>
              <a:spcBef>
                <a:spcPct val="0"/>
              </a:spcBef>
              <a:spcAft>
                <a:spcPct val="0"/>
              </a:spcAft>
              <a:buClrTx/>
              <a:buSzTx/>
              <a:buFontTx/>
              <a:buNone/>
              <a:tabLst/>
              <a:defRPr/>
            </a:pPr>
            <a:endParaRPr lang="en-GB" sz="900" b="1" dirty="0">
              <a:solidFill>
                <a:srgbClr val="00303E"/>
              </a:solidFill>
              <a:latin typeface="Arial"/>
              <a:ea typeface="+mj-ea"/>
              <a:cs typeface="Arial"/>
            </a:endParaRPr>
          </a:p>
          <a:p>
            <a:pPr marL="0" marR="0" lvl="0" indent="0" algn="ctr" defTabSz="914400" eaLnBrk="0" fontAlgn="base" latinLnBrk="0" hangingPunct="0">
              <a:lnSpc>
                <a:spcPct val="100000"/>
              </a:lnSpc>
              <a:spcBef>
                <a:spcPct val="0"/>
              </a:spcBef>
              <a:spcAft>
                <a:spcPct val="0"/>
              </a:spcAft>
              <a:buClrTx/>
              <a:buSzTx/>
              <a:buFontTx/>
              <a:buNone/>
              <a:tabLst/>
              <a:defRPr/>
            </a:pPr>
            <a:r>
              <a:rPr lang="en-GB" sz="1900" b="1" dirty="0">
                <a:solidFill>
                  <a:srgbClr val="00303E"/>
                </a:solidFill>
                <a:latin typeface="Arial"/>
                <a:ea typeface="+mj-ea"/>
                <a:cs typeface="Arial"/>
              </a:rPr>
              <a:t>but</a:t>
            </a:r>
          </a:p>
          <a:p>
            <a:pPr marL="0" marR="0" lvl="0" indent="0" algn="ctr" defTabSz="914400" eaLnBrk="0" fontAlgn="base" latinLnBrk="0" hangingPunct="0">
              <a:lnSpc>
                <a:spcPct val="100000"/>
              </a:lnSpc>
              <a:spcBef>
                <a:spcPct val="0"/>
              </a:spcBef>
              <a:spcAft>
                <a:spcPct val="0"/>
              </a:spcAft>
              <a:buClrTx/>
              <a:buSzTx/>
              <a:buFontTx/>
              <a:buNone/>
              <a:tabLst/>
              <a:defRPr/>
            </a:pPr>
            <a:endParaRPr lang="en-GB" sz="900" b="1" dirty="0">
              <a:solidFill>
                <a:srgbClr val="00303E"/>
              </a:solidFill>
              <a:latin typeface="Arial"/>
              <a:ea typeface="+mj-ea"/>
              <a:cs typeface="Arial"/>
            </a:endParaRPr>
          </a:p>
          <a:p>
            <a:pPr marL="0" marR="0" lvl="0" indent="0" algn="ctr" defTabSz="914400" eaLnBrk="0" fontAlgn="base" latinLnBrk="0" hangingPunct="0">
              <a:lnSpc>
                <a:spcPct val="100000"/>
              </a:lnSpc>
              <a:spcBef>
                <a:spcPct val="0"/>
              </a:spcBef>
              <a:spcAft>
                <a:spcPct val="0"/>
              </a:spcAft>
              <a:buClrTx/>
              <a:buSzTx/>
              <a:buFontTx/>
              <a:buNone/>
              <a:tabLst/>
              <a:defRPr/>
            </a:pPr>
            <a:r>
              <a:rPr lang="en-GB" sz="1900" b="1" dirty="0">
                <a:solidFill>
                  <a:srgbClr val="00303E"/>
                </a:solidFill>
                <a:latin typeface="Arial"/>
                <a:ea typeface="+mj-ea"/>
                <a:cs typeface="Arial"/>
              </a:rPr>
              <a:t>Quality of evidence rated ‘low’ due to small number of trials</a:t>
            </a:r>
          </a:p>
          <a:p>
            <a:pPr marL="0" marR="0" lvl="0" indent="0" algn="ctr" defTabSz="914400" eaLnBrk="0" fontAlgn="base" latinLnBrk="0" hangingPunct="0">
              <a:lnSpc>
                <a:spcPct val="100000"/>
              </a:lnSpc>
              <a:spcBef>
                <a:spcPct val="0"/>
              </a:spcBef>
              <a:spcAft>
                <a:spcPct val="0"/>
              </a:spcAft>
              <a:buClrTx/>
              <a:buSzTx/>
              <a:buFontTx/>
              <a:buNone/>
              <a:tabLst/>
              <a:defRPr/>
            </a:pPr>
            <a:endParaRPr kumimoji="0" lang="en-GB" sz="2400" b="0" i="0" u="none" strike="noStrike" kern="0" cap="none" spc="0" normalizeH="0" baseline="0" noProof="0" dirty="0">
              <a:ln>
                <a:noFill/>
              </a:ln>
              <a:solidFill>
                <a:srgbClr val="4F81BD">
                  <a:lumMod val="75000"/>
                </a:srgbClr>
              </a:solidFill>
              <a:effectLst/>
              <a:uLnTx/>
              <a:uFillTx/>
              <a:cs typeface="Arial" panose="020B0604020202020204" pitchFamily="34" charset="0"/>
            </a:endParaRPr>
          </a:p>
        </p:txBody>
      </p:sp>
    </p:spTree>
    <p:extLst>
      <p:ext uri="{BB962C8B-B14F-4D97-AF65-F5344CB8AC3E}">
        <p14:creationId xmlns:p14="http://schemas.microsoft.com/office/powerpoint/2010/main" val="724937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pPr marL="0" indent="0">
              <a:buNone/>
              <a:defRPr/>
            </a:pPr>
            <a:r>
              <a:rPr lang="en-GB" sz="1900" dirty="0"/>
              <a:t>Cross-sectional survey (2014) – Brown, 2014</a:t>
            </a:r>
          </a:p>
          <a:p>
            <a:pPr marL="285750" indent="-285750">
              <a:buFont typeface="Arial" panose="020B0604020202020204" pitchFamily="34" charset="0"/>
              <a:buChar char="•"/>
            </a:pPr>
            <a:r>
              <a:rPr lang="en-GB" dirty="0"/>
              <a:t>Monthly surveys of adults from 2009-2014</a:t>
            </a:r>
          </a:p>
          <a:p>
            <a:pPr marL="285750" indent="-285750">
              <a:buFont typeface="Arial" panose="020B0604020202020204" pitchFamily="34" charset="0"/>
              <a:buChar char="•"/>
            </a:pPr>
            <a:r>
              <a:rPr lang="en-GB" dirty="0"/>
              <a:t>Part of Smoking Toolkit Study</a:t>
            </a:r>
          </a:p>
          <a:p>
            <a:pPr marL="285750" indent="-285750">
              <a:buFont typeface="Arial" panose="020B0604020202020204" pitchFamily="34" charset="0"/>
              <a:buChar char="•"/>
            </a:pPr>
            <a:r>
              <a:rPr lang="en-GB" dirty="0"/>
              <a:t>Face-to-face computer-assisted survey with trained interviewers</a:t>
            </a:r>
          </a:p>
          <a:p>
            <a:pPr marL="285750" indent="-285750">
              <a:buFont typeface="Arial" panose="020B0604020202020204" pitchFamily="34" charset="0"/>
              <a:buChar char="•"/>
            </a:pPr>
            <a:r>
              <a:rPr lang="en-GB" dirty="0"/>
              <a:t>5,863 English smokers making at least 1 quit attempt </a:t>
            </a:r>
          </a:p>
          <a:p>
            <a:pPr marL="0" indent="0">
              <a:buNone/>
            </a:pPr>
            <a:endParaRPr lang="en-US" dirty="0"/>
          </a:p>
        </p:txBody>
      </p:sp>
      <p:sp>
        <p:nvSpPr>
          <p:cNvPr id="4" name="Title 3"/>
          <p:cNvSpPr>
            <a:spLocks noGrp="1"/>
          </p:cNvSpPr>
          <p:nvPr>
            <p:ph type="title"/>
          </p:nvPr>
        </p:nvSpPr>
        <p:spPr/>
        <p:txBody>
          <a:bodyPr/>
          <a:lstStyle/>
          <a:p>
            <a:r>
              <a:rPr lang="en-US" dirty="0" smtClean="0"/>
              <a:t>Can e-cigarettes help people to stop smoking?</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8" name="TextBox 7"/>
          <p:cNvSpPr txBox="1"/>
          <p:nvPr/>
        </p:nvSpPr>
        <p:spPr>
          <a:xfrm>
            <a:off x="6919912" y="1868487"/>
            <a:ext cx="3659188" cy="2086725"/>
          </a:xfrm>
          <a:prstGeom prst="rect">
            <a:avLst/>
          </a:prstGeom>
          <a:noFill/>
          <a:ln>
            <a:solidFill>
              <a:sysClr val="windowText" lastClr="000000"/>
            </a:solidFill>
          </a:ln>
        </p:spPr>
        <p:txBody>
          <a:bodyPr>
            <a:spAutoFit/>
          </a:bodyPr>
          <a:lstStyle/>
          <a:p>
            <a:pPr marR="0" lvl="0" defTabSz="457200" fontAlgn="base">
              <a:lnSpc>
                <a:spcPct val="140000"/>
              </a:lnSpc>
              <a:spcBef>
                <a:spcPct val="20000"/>
              </a:spcBef>
              <a:spcAft>
                <a:spcPct val="0"/>
              </a:spcAft>
              <a:buClr>
                <a:srgbClr val="00303E"/>
              </a:buClr>
              <a:buSzTx/>
              <a:tabLst/>
              <a:defRPr/>
            </a:pPr>
            <a:r>
              <a:rPr lang="en-GB" b="1" dirty="0">
                <a:solidFill>
                  <a:srgbClr val="0095D6"/>
                </a:solidFill>
                <a:latin typeface="Arial"/>
                <a:cs typeface="Arial"/>
              </a:rPr>
              <a:t>E-cigarette users around </a:t>
            </a:r>
          </a:p>
          <a:p>
            <a:pPr marR="0" lvl="0" defTabSz="457200" fontAlgn="base">
              <a:lnSpc>
                <a:spcPct val="140000"/>
              </a:lnSpc>
              <a:spcBef>
                <a:spcPct val="20000"/>
              </a:spcBef>
              <a:spcAft>
                <a:spcPct val="0"/>
              </a:spcAft>
              <a:buClr>
                <a:srgbClr val="00303E"/>
              </a:buClr>
              <a:buSzTx/>
              <a:tabLst/>
              <a:defRPr/>
            </a:pPr>
            <a:r>
              <a:rPr lang="en-GB" b="1" dirty="0">
                <a:solidFill>
                  <a:srgbClr val="0095D6"/>
                </a:solidFill>
                <a:latin typeface="Arial"/>
                <a:cs typeface="Arial"/>
              </a:rPr>
              <a:t>50% more likely </a:t>
            </a:r>
            <a:r>
              <a:rPr lang="en-GB" b="1" dirty="0" smtClean="0">
                <a:solidFill>
                  <a:srgbClr val="0095D6"/>
                </a:solidFill>
                <a:latin typeface="Arial"/>
                <a:cs typeface="Arial"/>
              </a:rPr>
              <a:t>to </a:t>
            </a:r>
            <a:r>
              <a:rPr lang="en-GB" b="1" dirty="0">
                <a:solidFill>
                  <a:srgbClr val="0095D6"/>
                </a:solidFill>
                <a:latin typeface="Arial"/>
                <a:cs typeface="Arial"/>
              </a:rPr>
              <a:t>remain abstinent for at least a few months than those buying NRT or trying to quit unaided</a:t>
            </a:r>
          </a:p>
        </p:txBody>
      </p:sp>
      <p:sp>
        <p:nvSpPr>
          <p:cNvPr id="9" name="TextBox 8"/>
          <p:cNvSpPr txBox="1"/>
          <p:nvPr/>
        </p:nvSpPr>
        <p:spPr>
          <a:xfrm>
            <a:off x="6438900" y="4254676"/>
            <a:ext cx="4140200" cy="923330"/>
          </a:xfrm>
          <a:prstGeom prst="rect">
            <a:avLst/>
          </a:prstGeom>
          <a:noFill/>
          <a:ln>
            <a:solidFill>
              <a:sysClr val="windowText" lastClr="000000"/>
            </a:solidFill>
          </a:ln>
        </p:spPr>
        <p:txBody>
          <a:bodyPr>
            <a:spAutoFit/>
          </a:bodyPr>
          <a:lstStyle/>
          <a:p>
            <a:pPr marL="0" marR="0" lvl="0" indent="0" algn="ctr" defTabSz="914400" eaLnBrk="0" fontAlgn="base" latinLnBrk="0" hangingPunct="0">
              <a:lnSpc>
                <a:spcPct val="100000"/>
              </a:lnSpc>
              <a:spcBef>
                <a:spcPct val="0"/>
              </a:spcBef>
              <a:spcAft>
                <a:spcPct val="0"/>
              </a:spcAft>
              <a:buClrTx/>
              <a:buSzTx/>
              <a:buFontTx/>
              <a:buNone/>
              <a:tabLst/>
              <a:defRPr/>
            </a:pPr>
            <a:r>
              <a:rPr lang="en-GB" b="1" dirty="0">
                <a:solidFill>
                  <a:srgbClr val="00303E"/>
                </a:solidFill>
                <a:latin typeface="Arial"/>
                <a:ea typeface="+mj-ea"/>
                <a:cs typeface="Arial"/>
              </a:rPr>
              <a:t>But probably less than those attending specialist stop smoking services…</a:t>
            </a:r>
          </a:p>
        </p:txBody>
      </p:sp>
    </p:spTree>
    <p:extLst>
      <p:ext uri="{BB962C8B-B14F-4D97-AF65-F5344CB8AC3E}">
        <p14:creationId xmlns:p14="http://schemas.microsoft.com/office/powerpoint/2010/main" val="712022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pPr marL="0" indent="0">
              <a:buNone/>
              <a:defRPr/>
            </a:pPr>
            <a:r>
              <a:rPr lang="en-GB" sz="1900" dirty="0" smtClean="0"/>
              <a:t>United States less convinced:</a:t>
            </a:r>
            <a:endParaRPr lang="en-GB" sz="1900" dirty="0"/>
          </a:p>
          <a:p>
            <a:pPr marL="285750" indent="-285750">
              <a:buFont typeface="Arial" panose="020B0604020202020204" pitchFamily="34" charset="0"/>
              <a:buChar char="•"/>
            </a:pPr>
            <a:r>
              <a:rPr lang="en-GB" dirty="0"/>
              <a:t>Smaller survey (Grana, 2014)</a:t>
            </a:r>
          </a:p>
          <a:p>
            <a:pPr marL="285750" indent="-285750">
              <a:buFont typeface="Arial" panose="020B0604020202020204" pitchFamily="34" charset="0"/>
              <a:buChar char="•"/>
            </a:pPr>
            <a:r>
              <a:rPr lang="en-GB" dirty="0"/>
              <a:t>US survey of 949 smokers</a:t>
            </a:r>
          </a:p>
          <a:p>
            <a:pPr marL="285750" indent="-285750">
              <a:buFont typeface="Arial" panose="020B0604020202020204" pitchFamily="34" charset="0"/>
              <a:buChar char="•"/>
            </a:pPr>
            <a:r>
              <a:rPr lang="en-GB" dirty="0"/>
              <a:t>No link between baseline e-cigarette use and self-reported quitting at 1 year</a:t>
            </a:r>
          </a:p>
          <a:p>
            <a:pPr marL="285750" indent="-285750">
              <a:buFont typeface="Arial" panose="020B0604020202020204" pitchFamily="34" charset="0"/>
              <a:buChar char="•"/>
            </a:pPr>
            <a:r>
              <a:rPr lang="en-GB" dirty="0"/>
              <a:t>Limited by low numbers of e-cigarette users (n=88)</a:t>
            </a:r>
          </a:p>
          <a:p>
            <a:pPr marL="0" indent="0">
              <a:buNone/>
            </a:pPr>
            <a:endParaRPr lang="en-US" dirty="0"/>
          </a:p>
        </p:txBody>
      </p:sp>
      <p:sp>
        <p:nvSpPr>
          <p:cNvPr id="4" name="Title 3"/>
          <p:cNvSpPr>
            <a:spLocks noGrp="1"/>
          </p:cNvSpPr>
          <p:nvPr>
            <p:ph type="title"/>
          </p:nvPr>
        </p:nvSpPr>
        <p:spPr/>
        <p:txBody>
          <a:bodyPr/>
          <a:lstStyle/>
          <a:p>
            <a:r>
              <a:rPr lang="en-US" dirty="0" smtClean="0"/>
              <a:t>Can e-cigarettes help people to stop smoking?</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7" name="Rectangle 6"/>
          <p:cNvSpPr/>
          <p:nvPr/>
        </p:nvSpPr>
        <p:spPr>
          <a:xfrm>
            <a:off x="6742546" y="1865187"/>
            <a:ext cx="4087091" cy="1754326"/>
          </a:xfrm>
          <a:prstGeom prst="rect">
            <a:avLst/>
          </a:prstGeom>
          <a:ln>
            <a:solidFill>
              <a:schemeClr val="tx1"/>
            </a:solidFill>
          </a:ln>
        </p:spPr>
        <p:txBody>
          <a:bodyPr wrap="square">
            <a:spAutoFit/>
          </a:bodyPr>
          <a:lstStyle/>
          <a:p>
            <a:r>
              <a:rPr lang="en-GB" b="1" dirty="0">
                <a:solidFill>
                  <a:srgbClr val="00303E"/>
                </a:solidFill>
                <a:latin typeface="Arial"/>
                <a:ea typeface="+mj-ea"/>
                <a:cs typeface="Arial"/>
              </a:rPr>
              <a:t>US Preventative Services Task Force report (2015</a:t>
            </a:r>
            <a:r>
              <a:rPr lang="en-GB" b="1" dirty="0" smtClean="0">
                <a:solidFill>
                  <a:srgbClr val="00303E"/>
                </a:solidFill>
                <a:latin typeface="Arial"/>
                <a:ea typeface="+mj-ea"/>
                <a:cs typeface="Arial"/>
              </a:rPr>
              <a:t>):</a:t>
            </a:r>
            <a:endParaRPr lang="en-GB" b="1" dirty="0">
              <a:solidFill>
                <a:srgbClr val="00303E"/>
              </a:solidFill>
              <a:latin typeface="Arial"/>
              <a:ea typeface="+mj-ea"/>
              <a:cs typeface="Arial"/>
            </a:endParaRPr>
          </a:p>
          <a:p>
            <a:endParaRPr lang="en-GB" b="1" dirty="0">
              <a:solidFill>
                <a:srgbClr val="00303E"/>
              </a:solidFill>
              <a:latin typeface="Arial"/>
              <a:ea typeface="+mj-ea"/>
              <a:cs typeface="Arial"/>
            </a:endParaRPr>
          </a:p>
          <a:p>
            <a:r>
              <a:rPr lang="en-GB" b="1" dirty="0">
                <a:solidFill>
                  <a:srgbClr val="00303E"/>
                </a:solidFill>
                <a:latin typeface="Arial"/>
                <a:ea typeface="+mj-ea"/>
                <a:cs typeface="Arial"/>
              </a:rPr>
              <a:t>‘Not enough evidence to recommend ENDS for tobacco cessation’</a:t>
            </a:r>
          </a:p>
        </p:txBody>
      </p:sp>
      <p:pic>
        <p:nvPicPr>
          <p:cNvPr id="10" name="Picture 9"/>
          <p:cNvPicPr>
            <a:picLocks noChangeAspect="1"/>
          </p:cNvPicPr>
          <p:nvPr/>
        </p:nvPicPr>
        <p:blipFill>
          <a:blip r:embed="rId3"/>
          <a:stretch>
            <a:fillRect/>
          </a:stretch>
        </p:blipFill>
        <p:spPr>
          <a:xfrm>
            <a:off x="5183015" y="1865187"/>
            <a:ext cx="1255885" cy="798645"/>
          </a:xfrm>
          <a:prstGeom prst="rect">
            <a:avLst/>
          </a:prstGeom>
        </p:spPr>
      </p:pic>
    </p:spTree>
    <p:extLst>
      <p:ext uri="{BB962C8B-B14F-4D97-AF65-F5344CB8AC3E}">
        <p14:creationId xmlns:p14="http://schemas.microsoft.com/office/powerpoint/2010/main" val="272838773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295399" y="1752600"/>
            <a:ext cx="5557983" cy="4114800"/>
          </a:xfrm>
        </p:spPr>
        <p:txBody>
          <a:bodyPr/>
          <a:lstStyle/>
          <a:p>
            <a:pPr marL="0" indent="0">
              <a:buNone/>
              <a:defRPr/>
            </a:pPr>
            <a:r>
              <a:rPr lang="en-GB" sz="1900" dirty="0"/>
              <a:t>Overall:</a:t>
            </a:r>
          </a:p>
          <a:p>
            <a:pPr>
              <a:buFont typeface="Arial" panose="020B0604020202020204" pitchFamily="34" charset="0"/>
              <a:buChar char="•"/>
              <a:defRPr/>
            </a:pPr>
            <a:r>
              <a:rPr lang="en-GB" sz="1900" dirty="0"/>
              <a:t>Probably yes – but limited evidence.</a:t>
            </a:r>
          </a:p>
          <a:p>
            <a:pPr>
              <a:buFont typeface="Arial" panose="020B0604020202020204" pitchFamily="34" charset="0"/>
              <a:buChar char="•"/>
              <a:defRPr/>
            </a:pPr>
            <a:r>
              <a:rPr lang="en-GB" sz="1900" dirty="0"/>
              <a:t>Need more research, with newer products.</a:t>
            </a:r>
          </a:p>
          <a:p>
            <a:pPr>
              <a:buFont typeface="Arial" panose="020B0604020202020204" pitchFamily="34" charset="0"/>
              <a:buChar char="•"/>
              <a:defRPr/>
            </a:pPr>
            <a:r>
              <a:rPr lang="en-GB" sz="1900" dirty="0"/>
              <a:t>Guideline bodies can only recommend licenced products. </a:t>
            </a:r>
          </a:p>
          <a:p>
            <a:pPr>
              <a:buFont typeface="Arial" panose="020B0604020202020204" pitchFamily="34" charset="0"/>
              <a:buChar char="•"/>
              <a:defRPr/>
            </a:pPr>
            <a:r>
              <a:rPr lang="en-GB" sz="1900" dirty="0"/>
              <a:t>Increasing e-cigarette use associated with increased population smoking cessation rates</a:t>
            </a:r>
          </a:p>
          <a:p>
            <a:pPr marL="0" indent="0">
              <a:buNone/>
            </a:pPr>
            <a:endParaRPr lang="en-US" dirty="0"/>
          </a:p>
        </p:txBody>
      </p:sp>
      <p:sp>
        <p:nvSpPr>
          <p:cNvPr id="4" name="Title 3"/>
          <p:cNvSpPr>
            <a:spLocks noGrp="1"/>
          </p:cNvSpPr>
          <p:nvPr>
            <p:ph type="title"/>
          </p:nvPr>
        </p:nvSpPr>
        <p:spPr/>
        <p:txBody>
          <a:bodyPr/>
          <a:lstStyle/>
          <a:p>
            <a:r>
              <a:rPr lang="en-US" dirty="0" smtClean="0"/>
              <a:t>Can e-cigarettes help people to stop smoking?</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Tree>
    <p:extLst>
      <p:ext uri="{BB962C8B-B14F-4D97-AF65-F5344CB8AC3E}">
        <p14:creationId xmlns:p14="http://schemas.microsoft.com/office/powerpoint/2010/main" val="383951988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pPr marL="0" indent="0">
              <a:buNone/>
            </a:pPr>
            <a:r>
              <a:rPr lang="en-GB" dirty="0"/>
              <a:t>Direct harms to users</a:t>
            </a:r>
          </a:p>
          <a:p>
            <a:pPr marL="285750" indent="-285750">
              <a:buFont typeface="Arial" panose="020B0604020202020204" pitchFamily="34" charset="0"/>
              <a:buChar char="•"/>
            </a:pPr>
            <a:r>
              <a:rPr lang="en-GB" dirty="0"/>
              <a:t>Due to inhalation of vapour</a:t>
            </a:r>
          </a:p>
          <a:p>
            <a:pPr marL="285750" indent="-285750">
              <a:buFont typeface="Arial" panose="020B0604020202020204" pitchFamily="34" charset="0"/>
              <a:buChar char="•"/>
            </a:pPr>
            <a:r>
              <a:rPr lang="en-GB" dirty="0"/>
              <a:t>Presence of contaminants (lack of regulation)</a:t>
            </a:r>
          </a:p>
          <a:p>
            <a:pPr marL="285750" indent="-285750">
              <a:buFont typeface="Arial" panose="020B0604020202020204" pitchFamily="34" charset="0"/>
              <a:buChar char="•"/>
            </a:pPr>
            <a:r>
              <a:rPr lang="en-GB" dirty="0"/>
              <a:t>Other harms using products</a:t>
            </a:r>
          </a:p>
          <a:p>
            <a:pPr marL="0" indent="0">
              <a:buNone/>
            </a:pPr>
            <a:endParaRPr lang="en-US" dirty="0"/>
          </a:p>
        </p:txBody>
      </p:sp>
      <p:sp>
        <p:nvSpPr>
          <p:cNvPr id="3" name="Text Placeholder 2"/>
          <p:cNvSpPr>
            <a:spLocks noGrp="1"/>
          </p:cNvSpPr>
          <p:nvPr>
            <p:ph type="body" sz="quarter" idx="11"/>
          </p:nvPr>
        </p:nvSpPr>
        <p:spPr/>
        <p:txBody>
          <a:bodyPr/>
          <a:lstStyle/>
          <a:p>
            <a:pPr marL="0" indent="0">
              <a:buNone/>
            </a:pPr>
            <a:r>
              <a:rPr lang="en-GB" dirty="0"/>
              <a:t>Indirect harms to others</a:t>
            </a:r>
          </a:p>
          <a:p>
            <a:pPr marL="285750" indent="-285750">
              <a:buFont typeface="Arial" panose="020B0604020202020204" pitchFamily="34" charset="0"/>
              <a:buChar char="•"/>
            </a:pPr>
            <a:r>
              <a:rPr lang="en-GB" dirty="0"/>
              <a:t>Passive exposure to vapour</a:t>
            </a:r>
          </a:p>
          <a:p>
            <a:pPr marL="285750" indent="-285750">
              <a:buFont typeface="Arial" panose="020B0604020202020204" pitchFamily="34" charset="0"/>
              <a:buChar char="•"/>
            </a:pPr>
            <a:r>
              <a:rPr lang="en-GB" dirty="0"/>
              <a:t>Inappropriate use of products</a:t>
            </a:r>
          </a:p>
          <a:p>
            <a:pPr marL="285750" indent="-285750">
              <a:buFont typeface="Arial" panose="020B0604020202020204" pitchFamily="34" charset="0"/>
              <a:buChar char="•"/>
            </a:pPr>
            <a:r>
              <a:rPr lang="en-GB" dirty="0"/>
              <a:t>Encouraging children to vape / smoke</a:t>
            </a:r>
          </a:p>
          <a:p>
            <a:pPr marL="285750" indent="-285750">
              <a:buFont typeface="Arial" panose="020B0604020202020204" pitchFamily="34" charset="0"/>
              <a:buChar char="•"/>
            </a:pPr>
            <a:r>
              <a:rPr lang="en-GB" dirty="0"/>
              <a:t>Encouraging others to smoke (re-normalizing smoking?)</a:t>
            </a:r>
          </a:p>
          <a:p>
            <a:pPr marL="0" indent="0">
              <a:buNone/>
            </a:pPr>
            <a:endParaRPr lang="en-US" dirty="0"/>
          </a:p>
        </p:txBody>
      </p:sp>
      <p:sp>
        <p:nvSpPr>
          <p:cNvPr id="4" name="Title 3"/>
          <p:cNvSpPr>
            <a:spLocks noGrp="1"/>
          </p:cNvSpPr>
          <p:nvPr>
            <p:ph type="title"/>
          </p:nvPr>
        </p:nvSpPr>
        <p:spPr/>
        <p:txBody>
          <a:bodyPr/>
          <a:lstStyle/>
          <a:p>
            <a:r>
              <a:rPr lang="en-GB" dirty="0"/>
              <a:t>What are the risks of e-cigarettes</a:t>
            </a:r>
            <a:r>
              <a:rPr lang="en-US" dirty="0" smtClean="0"/>
              <a:t>?</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Tree>
    <p:extLst>
      <p:ext uri="{BB962C8B-B14F-4D97-AF65-F5344CB8AC3E}">
        <p14:creationId xmlns:p14="http://schemas.microsoft.com/office/powerpoint/2010/main" val="293974418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pic>
        <p:nvPicPr>
          <p:cNvPr id="11" name="Picture 10"/>
          <p:cNvPicPr>
            <a:picLocks noChangeAspect="1"/>
          </p:cNvPicPr>
          <p:nvPr/>
        </p:nvPicPr>
        <p:blipFill>
          <a:blip r:embed="rId3"/>
          <a:stretch>
            <a:fillRect/>
          </a:stretch>
        </p:blipFill>
        <p:spPr>
          <a:xfrm>
            <a:off x="1599901" y="358390"/>
            <a:ext cx="9010669" cy="5938019"/>
          </a:xfrm>
          <a:prstGeom prst="rect">
            <a:avLst/>
          </a:prstGeom>
        </p:spPr>
      </p:pic>
    </p:spTree>
    <p:extLst>
      <p:ext uri="{BB962C8B-B14F-4D97-AF65-F5344CB8AC3E}">
        <p14:creationId xmlns:p14="http://schemas.microsoft.com/office/powerpoint/2010/main" val="363245552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295399" y="1752600"/>
            <a:ext cx="5557983" cy="4114800"/>
          </a:xfrm>
        </p:spPr>
        <p:txBody>
          <a:bodyPr/>
          <a:lstStyle/>
          <a:p>
            <a:pPr marL="0" indent="0">
              <a:buNone/>
            </a:pPr>
            <a:r>
              <a:rPr lang="en-US" dirty="0"/>
              <a:t>During normal use by </a:t>
            </a:r>
            <a:r>
              <a:rPr lang="en-US" dirty="0" err="1"/>
              <a:t>vapers</a:t>
            </a:r>
            <a:r>
              <a:rPr lang="en-US" dirty="0"/>
              <a:t> - inhalation:</a:t>
            </a:r>
          </a:p>
          <a:p>
            <a:pPr marL="285750" indent="-285750">
              <a:buFont typeface="Arial" panose="020B0604020202020204" pitchFamily="34" charset="0"/>
              <a:buChar char="•"/>
            </a:pPr>
            <a:r>
              <a:rPr lang="en-US" dirty="0"/>
              <a:t>Nicotine</a:t>
            </a:r>
          </a:p>
          <a:p>
            <a:pPr marL="285750" indent="-285750">
              <a:buFont typeface="Arial" panose="020B0604020202020204" pitchFamily="34" charset="0"/>
              <a:buChar char="•"/>
            </a:pPr>
            <a:r>
              <a:rPr lang="en-US" dirty="0"/>
              <a:t>Propylene Glycol</a:t>
            </a:r>
          </a:p>
          <a:p>
            <a:pPr marL="285750" indent="-285750">
              <a:buFont typeface="Arial" panose="020B0604020202020204" pitchFamily="34" charset="0"/>
              <a:buChar char="•"/>
            </a:pPr>
            <a:r>
              <a:rPr lang="en-US" dirty="0" err="1"/>
              <a:t>Glycerine</a:t>
            </a:r>
            <a:endParaRPr lang="en-US" dirty="0"/>
          </a:p>
          <a:p>
            <a:pPr marL="285750" indent="-285750">
              <a:buFont typeface="Arial" panose="020B0604020202020204" pitchFamily="34" charset="0"/>
              <a:buChar char="•"/>
            </a:pPr>
            <a:r>
              <a:rPr lang="en-US" dirty="0" err="1"/>
              <a:t>Flavourings</a:t>
            </a:r>
            <a:endParaRPr lang="en-US" dirty="0"/>
          </a:p>
          <a:p>
            <a:pPr marL="285750" indent="-285750">
              <a:buFont typeface="Arial" panose="020B0604020202020204" pitchFamily="34" charset="0"/>
              <a:buChar char="•"/>
            </a:pPr>
            <a:r>
              <a:rPr lang="en-US" dirty="0"/>
              <a:t>Contaminants</a:t>
            </a:r>
          </a:p>
          <a:p>
            <a:pPr marL="0" indent="0">
              <a:buNone/>
            </a:pPr>
            <a:endParaRPr lang="en-US" dirty="0"/>
          </a:p>
        </p:txBody>
      </p:sp>
      <p:sp>
        <p:nvSpPr>
          <p:cNvPr id="4" name="Title 3"/>
          <p:cNvSpPr>
            <a:spLocks noGrp="1"/>
          </p:cNvSpPr>
          <p:nvPr>
            <p:ph type="title"/>
          </p:nvPr>
        </p:nvSpPr>
        <p:spPr/>
        <p:txBody>
          <a:bodyPr/>
          <a:lstStyle/>
          <a:p>
            <a:r>
              <a:rPr lang="en-US" dirty="0" smtClean="0"/>
              <a:t>Are e-cigarettes safe?</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Tree>
    <p:extLst>
      <p:ext uri="{BB962C8B-B14F-4D97-AF65-F5344CB8AC3E}">
        <p14:creationId xmlns:p14="http://schemas.microsoft.com/office/powerpoint/2010/main" val="353989962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1988434" y="609600"/>
            <a:ext cx="8900931" cy="5407621"/>
          </a:xfrm>
          <a:prstGeom prst="rect">
            <a:avLst/>
          </a:prstGeom>
        </p:spPr>
      </p:pic>
      <p:sp>
        <p:nvSpPr>
          <p:cNvPr id="4" name="Title 3"/>
          <p:cNvSpPr>
            <a:spLocks noGrp="1"/>
          </p:cNvSpPr>
          <p:nvPr>
            <p:ph type="title"/>
          </p:nvPr>
        </p:nvSpPr>
        <p:spPr/>
        <p:txBody>
          <a:bodyPr/>
          <a:lstStyle/>
          <a:p>
            <a:r>
              <a:rPr lang="en-US" dirty="0" smtClean="0"/>
              <a:t>Are e-cigarettes safe?</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6" name="Footer Placeholder 5"/>
          <p:cNvSpPr>
            <a:spLocks noGrp="1"/>
          </p:cNvSpPr>
          <p:nvPr>
            <p:ph type="ftr" sz="quarter" idx="13"/>
          </p:nvPr>
        </p:nvSpPr>
        <p:spPr>
          <a:xfrm>
            <a:off x="6853382" y="6322022"/>
            <a:ext cx="3611418" cy="383579"/>
          </a:xfrm>
        </p:spPr>
        <p:txBody>
          <a:bodyPr/>
          <a:lstStyle/>
          <a:p>
            <a:pPr lvl="0" defTabSz="457200">
              <a:defRPr/>
            </a:pPr>
            <a:endParaRPr lang="en-US" smtClean="0"/>
          </a:p>
          <a:p>
            <a:pPr lvl="0" defTabSz="457200">
              <a:defRPr/>
            </a:pPr>
            <a:r>
              <a:rPr lang="en-US" smtClean="0"/>
              <a:t>Image: Mikael Häggström, from Wikipedia</a:t>
            </a: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Tree>
    <p:extLst>
      <p:ext uri="{BB962C8B-B14F-4D97-AF65-F5344CB8AC3E}">
        <p14:creationId xmlns:p14="http://schemas.microsoft.com/office/powerpoint/2010/main" val="126981626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Are e-cigarettes safe?</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6" name="Footer Placeholder 5"/>
          <p:cNvSpPr>
            <a:spLocks noGrp="1"/>
          </p:cNvSpPr>
          <p:nvPr>
            <p:ph type="ftr" sz="quarter" idx="13"/>
          </p:nvPr>
        </p:nvSpPr>
        <p:spPr>
          <a:xfrm>
            <a:off x="6853382" y="6322022"/>
            <a:ext cx="3611418" cy="383579"/>
          </a:xfrm>
        </p:spPr>
        <p:txBody>
          <a:bodyPr/>
          <a:lstStyle/>
          <a:p>
            <a:pPr lvl="0" defTabSz="457200">
              <a:defRPr/>
            </a:pPr>
            <a:endParaRPr lang="en-US" smtClean="0"/>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pic>
        <p:nvPicPr>
          <p:cNvPr id="2" name="Picture 1"/>
          <p:cNvPicPr>
            <a:picLocks noChangeAspect="1"/>
          </p:cNvPicPr>
          <p:nvPr/>
        </p:nvPicPr>
        <p:blipFill>
          <a:blip r:embed="rId3"/>
          <a:stretch>
            <a:fillRect/>
          </a:stretch>
        </p:blipFill>
        <p:spPr>
          <a:xfrm>
            <a:off x="1856651" y="2170642"/>
            <a:ext cx="3103133" cy="2017951"/>
          </a:xfrm>
          <a:prstGeom prst="rect">
            <a:avLst/>
          </a:prstGeom>
        </p:spPr>
      </p:pic>
      <p:sp>
        <p:nvSpPr>
          <p:cNvPr id="7" name="Rectangle 6"/>
          <p:cNvSpPr/>
          <p:nvPr/>
        </p:nvSpPr>
        <p:spPr>
          <a:xfrm>
            <a:off x="6179126" y="2320790"/>
            <a:ext cx="3629891" cy="2086725"/>
          </a:xfrm>
          <a:prstGeom prst="rect">
            <a:avLst/>
          </a:prstGeom>
        </p:spPr>
        <p:txBody>
          <a:bodyPr wrap="square">
            <a:spAutoFit/>
          </a:bodyPr>
          <a:lstStyle/>
          <a:p>
            <a:pPr marL="28575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No evidence of harm – but limited evidence</a:t>
            </a:r>
          </a:p>
          <a:p>
            <a:pPr marL="28575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Papers reporting animal testing from 1940s described no adverse effects</a:t>
            </a:r>
          </a:p>
        </p:txBody>
      </p:sp>
    </p:spTree>
    <p:extLst>
      <p:ext uri="{BB962C8B-B14F-4D97-AF65-F5344CB8AC3E}">
        <p14:creationId xmlns:p14="http://schemas.microsoft.com/office/powerpoint/2010/main" val="16356145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Are e-cigarettes safe?</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6" name="Footer Placeholder 5"/>
          <p:cNvSpPr>
            <a:spLocks noGrp="1"/>
          </p:cNvSpPr>
          <p:nvPr>
            <p:ph type="ftr" sz="quarter" idx="13"/>
          </p:nvPr>
        </p:nvSpPr>
        <p:spPr>
          <a:xfrm>
            <a:off x="6853382" y="6322022"/>
            <a:ext cx="3611418" cy="383579"/>
          </a:xfrm>
        </p:spPr>
        <p:txBody>
          <a:bodyPr/>
          <a:lstStyle/>
          <a:p>
            <a:pPr lvl="0" defTabSz="457200">
              <a:defRPr/>
            </a:pPr>
            <a:endParaRPr lang="en-US" smtClean="0"/>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
        <p:nvSpPr>
          <p:cNvPr id="7" name="Rectangle 6"/>
          <p:cNvSpPr/>
          <p:nvPr/>
        </p:nvSpPr>
        <p:spPr>
          <a:xfrm>
            <a:off x="6179125" y="2238397"/>
            <a:ext cx="3629891" cy="823559"/>
          </a:xfrm>
          <a:prstGeom prst="rect">
            <a:avLst/>
          </a:prstGeom>
        </p:spPr>
        <p:txBody>
          <a:bodyPr wrap="square">
            <a:spAutoFit/>
          </a:bodyPr>
          <a:lstStyle/>
          <a:p>
            <a:pPr marL="28575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Case reports of lipoid pneumonia</a:t>
            </a:r>
          </a:p>
        </p:txBody>
      </p:sp>
      <p:pic>
        <p:nvPicPr>
          <p:cNvPr id="3" name="Picture 2"/>
          <p:cNvPicPr>
            <a:picLocks noChangeAspect="1"/>
          </p:cNvPicPr>
          <p:nvPr/>
        </p:nvPicPr>
        <p:blipFill>
          <a:blip r:embed="rId3"/>
          <a:stretch>
            <a:fillRect/>
          </a:stretch>
        </p:blipFill>
        <p:spPr>
          <a:xfrm>
            <a:off x="1546396" y="1734595"/>
            <a:ext cx="3243353" cy="1822862"/>
          </a:xfrm>
          <a:prstGeom prst="rect">
            <a:avLst/>
          </a:prstGeom>
        </p:spPr>
      </p:pic>
      <p:pic>
        <p:nvPicPr>
          <p:cNvPr id="8" name="Picture 7"/>
          <p:cNvPicPr>
            <a:picLocks noChangeAspect="1"/>
          </p:cNvPicPr>
          <p:nvPr/>
        </p:nvPicPr>
        <p:blipFill>
          <a:blip r:embed="rId4"/>
          <a:stretch>
            <a:fillRect/>
          </a:stretch>
        </p:blipFill>
        <p:spPr>
          <a:xfrm>
            <a:off x="1895135" y="3393428"/>
            <a:ext cx="8315665" cy="2597121"/>
          </a:xfrm>
          <a:prstGeom prst="rect">
            <a:avLst/>
          </a:prstGeom>
        </p:spPr>
      </p:pic>
    </p:spTree>
    <p:extLst>
      <p:ext uri="{BB962C8B-B14F-4D97-AF65-F5344CB8AC3E}">
        <p14:creationId xmlns:p14="http://schemas.microsoft.com/office/powerpoint/2010/main" val="181527708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Are e-cigarettes safe?</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6" name="Footer Placeholder 5"/>
          <p:cNvSpPr>
            <a:spLocks noGrp="1"/>
          </p:cNvSpPr>
          <p:nvPr>
            <p:ph type="ftr" sz="quarter" idx="13"/>
          </p:nvPr>
        </p:nvSpPr>
        <p:spPr>
          <a:xfrm>
            <a:off x="6853382" y="6322022"/>
            <a:ext cx="3611418" cy="383579"/>
          </a:xfrm>
        </p:spPr>
        <p:txBody>
          <a:bodyPr/>
          <a:lstStyle/>
          <a:p>
            <a:pPr lvl="0" defTabSz="457200">
              <a:defRPr/>
            </a:pPr>
            <a:endParaRPr lang="en-US" smtClean="0"/>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
        <p:nvSpPr>
          <p:cNvPr id="7" name="Rectangle 6"/>
          <p:cNvSpPr/>
          <p:nvPr/>
        </p:nvSpPr>
        <p:spPr>
          <a:xfrm>
            <a:off x="1302325" y="1549321"/>
            <a:ext cx="3823857" cy="2142125"/>
          </a:xfrm>
          <a:prstGeom prst="rect">
            <a:avLst/>
          </a:prstGeom>
        </p:spPr>
        <p:txBody>
          <a:bodyPr wrap="square">
            <a:spAutoFit/>
          </a:bodyPr>
          <a:lstStyle/>
          <a:p>
            <a:pPr defTabSz="457200" fontAlgn="base">
              <a:lnSpc>
                <a:spcPct val="140000"/>
              </a:lnSpc>
              <a:spcBef>
                <a:spcPct val="20000"/>
              </a:spcBef>
              <a:spcAft>
                <a:spcPct val="0"/>
              </a:spcAft>
              <a:buClr>
                <a:srgbClr val="00303E"/>
              </a:buClr>
              <a:defRPr/>
            </a:pPr>
            <a:r>
              <a:rPr lang="en-GB" b="1" dirty="0">
                <a:solidFill>
                  <a:srgbClr val="0095D6"/>
                </a:solidFill>
                <a:latin typeface="Arial"/>
                <a:cs typeface="Arial"/>
              </a:rPr>
              <a:t>As of Nov 2019:</a:t>
            </a:r>
          </a:p>
          <a:p>
            <a:pPr marL="28575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2051 cases of e-cigarette associated lung injury reported in US</a:t>
            </a:r>
          </a:p>
          <a:p>
            <a:pPr marL="28575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39 deaths</a:t>
            </a:r>
          </a:p>
        </p:txBody>
      </p:sp>
      <p:pic>
        <p:nvPicPr>
          <p:cNvPr id="2" name="Picture 1"/>
          <p:cNvPicPr>
            <a:picLocks noChangeAspect="1"/>
          </p:cNvPicPr>
          <p:nvPr/>
        </p:nvPicPr>
        <p:blipFill>
          <a:blip r:embed="rId3"/>
          <a:stretch>
            <a:fillRect/>
          </a:stretch>
        </p:blipFill>
        <p:spPr>
          <a:xfrm>
            <a:off x="1219200" y="3924087"/>
            <a:ext cx="3535986" cy="1725318"/>
          </a:xfrm>
          <a:prstGeom prst="rect">
            <a:avLst/>
          </a:prstGeom>
        </p:spPr>
      </p:pic>
      <p:pic>
        <p:nvPicPr>
          <p:cNvPr id="9" name="Picture 8"/>
          <p:cNvPicPr>
            <a:picLocks noChangeAspect="1"/>
          </p:cNvPicPr>
          <p:nvPr/>
        </p:nvPicPr>
        <p:blipFill>
          <a:blip r:embed="rId4"/>
          <a:stretch>
            <a:fillRect/>
          </a:stretch>
        </p:blipFill>
        <p:spPr>
          <a:xfrm>
            <a:off x="6438900" y="1454648"/>
            <a:ext cx="4170025" cy="3529890"/>
          </a:xfrm>
          <a:prstGeom prst="rect">
            <a:avLst/>
          </a:prstGeom>
        </p:spPr>
      </p:pic>
      <p:sp>
        <p:nvSpPr>
          <p:cNvPr id="10" name="Rectangle 9"/>
          <p:cNvSpPr/>
          <p:nvPr/>
        </p:nvSpPr>
        <p:spPr>
          <a:xfrm>
            <a:off x="7621197" y="6375311"/>
            <a:ext cx="2375971" cy="276999"/>
          </a:xfrm>
          <a:prstGeom prst="rect">
            <a:avLst/>
          </a:prstGeom>
        </p:spPr>
        <p:txBody>
          <a:bodyPr wrap="none">
            <a:spAutoFit/>
          </a:bodyPr>
          <a:lstStyle/>
          <a:p>
            <a:r>
              <a:rPr lang="en-GB" sz="1200" dirty="0">
                <a:latin typeface="Arial" panose="020B0604020202020204" pitchFamily="34" charset="0"/>
                <a:cs typeface="Arial" panose="020B0604020202020204" pitchFamily="34" charset="0"/>
              </a:rPr>
              <a:t>Sources: </a:t>
            </a:r>
            <a:r>
              <a:rPr lang="en-GB" sz="1200" dirty="0" err="1">
                <a:latin typeface="Arial" panose="020B0604020202020204" pitchFamily="34" charset="0"/>
                <a:cs typeface="Arial" panose="020B0604020202020204" pitchFamily="34" charset="0"/>
              </a:rPr>
              <a:t>Christiani</a:t>
            </a:r>
            <a:r>
              <a:rPr lang="en-GB" sz="1200" dirty="0">
                <a:latin typeface="Arial" panose="020B0604020202020204" pitchFamily="34" charset="0"/>
                <a:cs typeface="Arial" panose="020B0604020202020204" pitchFamily="34" charset="0"/>
              </a:rPr>
              <a:t> (2019); CDC</a:t>
            </a:r>
          </a:p>
        </p:txBody>
      </p:sp>
    </p:spTree>
    <p:extLst>
      <p:ext uri="{BB962C8B-B14F-4D97-AF65-F5344CB8AC3E}">
        <p14:creationId xmlns:p14="http://schemas.microsoft.com/office/powerpoint/2010/main" val="167398087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Are e-cigarettes safe?</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6" name="Footer Placeholder 5"/>
          <p:cNvSpPr>
            <a:spLocks noGrp="1"/>
          </p:cNvSpPr>
          <p:nvPr>
            <p:ph type="ftr" sz="quarter" idx="13"/>
          </p:nvPr>
        </p:nvSpPr>
        <p:spPr>
          <a:xfrm>
            <a:off x="6853382" y="6322022"/>
            <a:ext cx="3611418" cy="383579"/>
          </a:xfrm>
        </p:spPr>
        <p:txBody>
          <a:bodyPr/>
          <a:lstStyle/>
          <a:p>
            <a:pPr lvl="0" defTabSz="457200">
              <a:defRPr/>
            </a:pPr>
            <a:endParaRPr lang="en-US" smtClean="0"/>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
        <p:nvSpPr>
          <p:cNvPr id="7" name="Rectangle 6"/>
          <p:cNvSpPr/>
          <p:nvPr/>
        </p:nvSpPr>
        <p:spPr>
          <a:xfrm>
            <a:off x="5948216" y="1447800"/>
            <a:ext cx="3823857" cy="2430152"/>
          </a:xfrm>
          <a:prstGeom prst="rect">
            <a:avLst/>
          </a:prstGeom>
        </p:spPr>
        <p:txBody>
          <a:bodyPr wrap="square">
            <a:spAutoFit/>
          </a:bodyPr>
          <a:lstStyle/>
          <a:p>
            <a:pPr marL="28575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Contaminants are most significant concern</a:t>
            </a:r>
          </a:p>
          <a:p>
            <a:pPr marL="28575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Lack of regulation means uncertainty as to content – variability between devices / brands</a:t>
            </a:r>
          </a:p>
        </p:txBody>
      </p:sp>
      <p:pic>
        <p:nvPicPr>
          <p:cNvPr id="11" name="Picture 10"/>
          <p:cNvPicPr>
            <a:picLocks noChangeAspect="1"/>
          </p:cNvPicPr>
          <p:nvPr/>
        </p:nvPicPr>
        <p:blipFill>
          <a:blip r:embed="rId3"/>
          <a:stretch>
            <a:fillRect/>
          </a:stretch>
        </p:blipFill>
        <p:spPr>
          <a:xfrm>
            <a:off x="1303377" y="1118382"/>
            <a:ext cx="3871296" cy="5395428"/>
          </a:xfrm>
          <a:prstGeom prst="rect">
            <a:avLst/>
          </a:prstGeom>
        </p:spPr>
      </p:pic>
      <p:grpSp>
        <p:nvGrpSpPr>
          <p:cNvPr id="12" name="Group 11"/>
          <p:cNvGrpSpPr/>
          <p:nvPr/>
        </p:nvGrpSpPr>
        <p:grpSpPr>
          <a:xfrm>
            <a:off x="3239025" y="4076910"/>
            <a:ext cx="7777162" cy="2259012"/>
            <a:chOff x="1116013" y="4598988"/>
            <a:chExt cx="7777162" cy="2259012"/>
          </a:xfrm>
        </p:grpSpPr>
        <p:sp>
          <p:nvSpPr>
            <p:cNvPr id="13" name="Rectangle 12"/>
            <p:cNvSpPr/>
            <p:nvPr/>
          </p:nvSpPr>
          <p:spPr>
            <a:xfrm>
              <a:off x="1116013" y="5526088"/>
              <a:ext cx="7272337" cy="1331912"/>
            </a:xfrm>
            <a:prstGeom prst="rect">
              <a:avLst/>
            </a:prstGeom>
            <a:solidFill>
              <a:sysClr val="window" lastClr="FFFFFF"/>
            </a:solidFill>
            <a:ln w="25400" cap="flat" cmpd="sng" algn="ctr">
              <a:no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a:ea typeface="+mn-ea"/>
                <a:cs typeface="+mn-cs"/>
              </a:endParaRPr>
            </a:p>
          </p:txBody>
        </p:sp>
        <p:pic>
          <p:nvPicPr>
            <p:cNvPr id="14" name="Picture 10"/>
            <p:cNvPicPr>
              <a:picLocks noChangeAspect="1" noChangeArrowheads="1"/>
            </p:cNvPicPr>
            <p:nvPr/>
          </p:nvPicPr>
          <p:blipFill>
            <a:blip r:embed="rId4">
              <a:extLst>
                <a:ext uri="{28A0092B-C50C-407E-A947-70E740481C1C}">
                  <a14:useLocalDpi xmlns:a14="http://schemas.microsoft.com/office/drawing/2010/main" val="0"/>
                </a:ext>
              </a:extLst>
            </a:blip>
            <a:srcRect l="16891" t="28749" r="4523" b="39687"/>
            <a:stretch>
              <a:fillRect/>
            </a:stretch>
          </p:blipFill>
          <p:spPr bwMode="auto">
            <a:xfrm>
              <a:off x="1692275" y="4598988"/>
              <a:ext cx="7200900" cy="18081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Tree>
    <p:extLst>
      <p:ext uri="{BB962C8B-B14F-4D97-AF65-F5344CB8AC3E}">
        <p14:creationId xmlns:p14="http://schemas.microsoft.com/office/powerpoint/2010/main" val="252802884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Are e-cigarettes safe?</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6" name="Footer Placeholder 5"/>
          <p:cNvSpPr>
            <a:spLocks noGrp="1"/>
          </p:cNvSpPr>
          <p:nvPr>
            <p:ph type="ftr" sz="quarter" idx="13"/>
          </p:nvPr>
        </p:nvSpPr>
        <p:spPr>
          <a:xfrm>
            <a:off x="6853382" y="6322022"/>
            <a:ext cx="3611418" cy="383579"/>
          </a:xfrm>
        </p:spPr>
        <p:txBody>
          <a:bodyPr/>
          <a:lstStyle/>
          <a:p>
            <a:pPr lvl="0" defTabSz="457200">
              <a:defRPr/>
            </a:pPr>
            <a:endParaRPr lang="en-US" smtClean="0"/>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
        <p:nvSpPr>
          <p:cNvPr id="7" name="Rectangle 6"/>
          <p:cNvSpPr/>
          <p:nvPr/>
        </p:nvSpPr>
        <p:spPr>
          <a:xfrm>
            <a:off x="1219200" y="1447800"/>
            <a:ext cx="8552873" cy="878959"/>
          </a:xfrm>
          <a:prstGeom prst="rect">
            <a:avLst/>
          </a:prstGeom>
        </p:spPr>
        <p:txBody>
          <a:bodyPr wrap="square">
            <a:spAutoFit/>
          </a:bodyPr>
          <a:lstStyle/>
          <a:p>
            <a:pPr defTabSz="457200" fontAlgn="base">
              <a:lnSpc>
                <a:spcPct val="140000"/>
              </a:lnSpc>
              <a:spcBef>
                <a:spcPct val="20000"/>
              </a:spcBef>
              <a:spcAft>
                <a:spcPct val="0"/>
              </a:spcAft>
              <a:buClr>
                <a:srgbClr val="00303E"/>
              </a:buClr>
              <a:defRPr/>
            </a:pPr>
            <a:r>
              <a:rPr lang="en-GB" b="1" dirty="0">
                <a:solidFill>
                  <a:srgbClr val="0095D6"/>
                </a:solidFill>
                <a:latin typeface="Arial"/>
                <a:cs typeface="Arial"/>
              </a:rPr>
              <a:t>Levels of tobacco-specific nitrosamines in various products </a:t>
            </a:r>
            <a:endParaRPr lang="en-GB" b="1" dirty="0" smtClean="0">
              <a:solidFill>
                <a:srgbClr val="0095D6"/>
              </a:solidFill>
              <a:latin typeface="Arial"/>
              <a:cs typeface="Arial"/>
            </a:endParaRPr>
          </a:p>
          <a:p>
            <a:pPr defTabSz="457200" fontAlgn="base">
              <a:lnSpc>
                <a:spcPct val="140000"/>
              </a:lnSpc>
              <a:spcBef>
                <a:spcPct val="20000"/>
              </a:spcBef>
              <a:spcAft>
                <a:spcPct val="0"/>
              </a:spcAft>
              <a:buClr>
                <a:srgbClr val="00303E"/>
              </a:buClr>
              <a:defRPr/>
            </a:pPr>
            <a:r>
              <a:rPr lang="en-GB" b="1" dirty="0" smtClean="0">
                <a:solidFill>
                  <a:srgbClr val="0095D6"/>
                </a:solidFill>
                <a:latin typeface="Arial"/>
                <a:cs typeface="Arial"/>
              </a:rPr>
              <a:t>(</a:t>
            </a:r>
            <a:r>
              <a:rPr lang="en-GB" b="1" dirty="0">
                <a:solidFill>
                  <a:srgbClr val="0095D6"/>
                </a:solidFill>
                <a:latin typeface="Arial"/>
                <a:cs typeface="Arial"/>
              </a:rPr>
              <a:t>ng/g, except for gum/patch – ng/patch or ng/piece)</a:t>
            </a:r>
          </a:p>
        </p:txBody>
      </p:sp>
      <p:graphicFrame>
        <p:nvGraphicFramePr>
          <p:cNvPr id="10" name="Table 9"/>
          <p:cNvGraphicFramePr>
            <a:graphicFrameLocks noGrp="1"/>
          </p:cNvGraphicFramePr>
          <p:nvPr>
            <p:extLst>
              <p:ext uri="{D42A27DB-BD31-4B8C-83A1-F6EECF244321}">
                <p14:modId xmlns:p14="http://schemas.microsoft.com/office/powerpoint/2010/main" val="570831253"/>
              </p:ext>
            </p:extLst>
          </p:nvPr>
        </p:nvGraphicFramePr>
        <p:xfrm>
          <a:off x="2156258" y="2408276"/>
          <a:ext cx="7272337" cy="3832228"/>
        </p:xfrm>
        <a:graphic>
          <a:graphicData uri="http://schemas.openxmlformats.org/drawingml/2006/table">
            <a:tbl>
              <a:tblPr firstRow="1" bandRow="1"/>
              <a:tblGrid>
                <a:gridCol w="1872085">
                  <a:extLst>
                    <a:ext uri="{9D8B030D-6E8A-4147-A177-3AD203B41FA5}">
                      <a16:colId xmlns:a16="http://schemas.microsoft.com/office/drawing/2014/main" val="20000"/>
                    </a:ext>
                  </a:extLst>
                </a:gridCol>
                <a:gridCol w="936044">
                  <a:extLst>
                    <a:ext uri="{9D8B030D-6E8A-4147-A177-3AD203B41FA5}">
                      <a16:colId xmlns:a16="http://schemas.microsoft.com/office/drawing/2014/main" val="20001"/>
                    </a:ext>
                  </a:extLst>
                </a:gridCol>
                <a:gridCol w="1008047">
                  <a:extLst>
                    <a:ext uri="{9D8B030D-6E8A-4147-A177-3AD203B41FA5}">
                      <a16:colId xmlns:a16="http://schemas.microsoft.com/office/drawing/2014/main" val="20002"/>
                    </a:ext>
                  </a:extLst>
                </a:gridCol>
                <a:gridCol w="1008047">
                  <a:extLst>
                    <a:ext uri="{9D8B030D-6E8A-4147-A177-3AD203B41FA5}">
                      <a16:colId xmlns:a16="http://schemas.microsoft.com/office/drawing/2014/main" val="20003"/>
                    </a:ext>
                  </a:extLst>
                </a:gridCol>
                <a:gridCol w="1008047">
                  <a:extLst>
                    <a:ext uri="{9D8B030D-6E8A-4147-A177-3AD203B41FA5}">
                      <a16:colId xmlns:a16="http://schemas.microsoft.com/office/drawing/2014/main" val="20004"/>
                    </a:ext>
                  </a:extLst>
                </a:gridCol>
                <a:gridCol w="1440067">
                  <a:extLst>
                    <a:ext uri="{9D8B030D-6E8A-4147-A177-3AD203B41FA5}">
                      <a16:colId xmlns:a16="http://schemas.microsoft.com/office/drawing/2014/main" val="20005"/>
                    </a:ext>
                  </a:extLst>
                </a:gridCol>
              </a:tblGrid>
              <a:tr h="635982">
                <a:tc>
                  <a:txBody>
                    <a:bodyPr/>
                    <a:lstStyle>
                      <a:lvl1pPr marL="0" algn="l" defTabSz="457200" rtl="0" eaLnBrk="1" latinLnBrk="0" hangingPunct="1">
                        <a:defRPr sz="1800" b="1" kern="1200">
                          <a:solidFill>
                            <a:schemeClr val="lt1"/>
                          </a:solidFill>
                          <a:latin typeface="Calibri"/>
                        </a:defRPr>
                      </a:lvl1pPr>
                      <a:lvl2pPr marL="457200" algn="l" defTabSz="457200" rtl="0" eaLnBrk="1" latinLnBrk="0" hangingPunct="1">
                        <a:defRPr sz="1800" b="1" kern="1200">
                          <a:solidFill>
                            <a:schemeClr val="lt1"/>
                          </a:solidFill>
                          <a:latin typeface="Calibri"/>
                        </a:defRPr>
                      </a:lvl2pPr>
                      <a:lvl3pPr marL="914400" algn="l" defTabSz="457200" rtl="0" eaLnBrk="1" latinLnBrk="0" hangingPunct="1">
                        <a:defRPr sz="1800" b="1" kern="1200">
                          <a:solidFill>
                            <a:schemeClr val="lt1"/>
                          </a:solidFill>
                          <a:latin typeface="Calibri"/>
                        </a:defRPr>
                      </a:lvl3pPr>
                      <a:lvl4pPr marL="1371600" algn="l" defTabSz="457200" rtl="0" eaLnBrk="1" latinLnBrk="0" hangingPunct="1">
                        <a:defRPr sz="1800" b="1" kern="1200">
                          <a:solidFill>
                            <a:schemeClr val="lt1"/>
                          </a:solidFill>
                          <a:latin typeface="Calibri"/>
                        </a:defRPr>
                      </a:lvl4pPr>
                      <a:lvl5pPr marL="1828800" algn="l" defTabSz="457200" rtl="0" eaLnBrk="1" latinLnBrk="0" hangingPunct="1">
                        <a:defRPr sz="1800" b="1" kern="1200">
                          <a:solidFill>
                            <a:schemeClr val="lt1"/>
                          </a:solidFill>
                          <a:latin typeface="Calibri"/>
                        </a:defRPr>
                      </a:lvl5pPr>
                      <a:lvl6pPr marL="2286000" algn="l" defTabSz="457200" rtl="0" eaLnBrk="1" latinLnBrk="0" hangingPunct="1">
                        <a:defRPr sz="1800" b="1" kern="1200">
                          <a:solidFill>
                            <a:schemeClr val="lt1"/>
                          </a:solidFill>
                          <a:latin typeface="Calibri"/>
                        </a:defRPr>
                      </a:lvl6pPr>
                      <a:lvl7pPr marL="2743200" algn="l" defTabSz="457200" rtl="0" eaLnBrk="1" latinLnBrk="0" hangingPunct="1">
                        <a:defRPr sz="1800" b="1" kern="1200">
                          <a:solidFill>
                            <a:schemeClr val="lt1"/>
                          </a:solidFill>
                          <a:latin typeface="Calibri"/>
                        </a:defRPr>
                      </a:lvl7pPr>
                      <a:lvl8pPr marL="3200400" algn="l" defTabSz="457200" rtl="0" eaLnBrk="1" latinLnBrk="0" hangingPunct="1">
                        <a:defRPr sz="1800" b="1" kern="1200">
                          <a:solidFill>
                            <a:schemeClr val="lt1"/>
                          </a:solidFill>
                          <a:latin typeface="Calibri"/>
                        </a:defRPr>
                      </a:lvl8pPr>
                      <a:lvl9pPr marL="3657600" algn="l" defTabSz="457200" rtl="0" eaLnBrk="1" latinLnBrk="0" hangingPunct="1">
                        <a:defRPr sz="1800" b="1" kern="1200">
                          <a:solidFill>
                            <a:schemeClr val="lt1"/>
                          </a:solidFill>
                          <a:latin typeface="Calibri"/>
                        </a:defRPr>
                      </a:lvl9pPr>
                    </a:lstStyle>
                    <a:p>
                      <a:pPr algn="ctr"/>
                      <a:r>
                        <a:rPr lang="en-GB" sz="1800" dirty="0" smtClean="0"/>
                        <a:t>Product</a:t>
                      </a:r>
                      <a:endParaRPr lang="en-GB" sz="1800" dirty="0"/>
                    </a:p>
                  </a:txBody>
                  <a:tcPr marL="91434" marR="91434" marT="45713" marB="45713">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F81BD"/>
                    </a:solidFill>
                  </a:tcPr>
                </a:tc>
                <a:tc>
                  <a:txBody>
                    <a:bodyPr/>
                    <a:lstStyle>
                      <a:lvl1pPr marL="0" algn="l" defTabSz="457200" rtl="0" eaLnBrk="1" latinLnBrk="0" hangingPunct="1">
                        <a:defRPr sz="1800" b="1" kern="1200">
                          <a:solidFill>
                            <a:schemeClr val="lt1"/>
                          </a:solidFill>
                          <a:latin typeface="Calibri"/>
                        </a:defRPr>
                      </a:lvl1pPr>
                      <a:lvl2pPr marL="457200" algn="l" defTabSz="457200" rtl="0" eaLnBrk="1" latinLnBrk="0" hangingPunct="1">
                        <a:defRPr sz="1800" b="1" kern="1200">
                          <a:solidFill>
                            <a:schemeClr val="lt1"/>
                          </a:solidFill>
                          <a:latin typeface="Calibri"/>
                        </a:defRPr>
                      </a:lvl2pPr>
                      <a:lvl3pPr marL="914400" algn="l" defTabSz="457200" rtl="0" eaLnBrk="1" latinLnBrk="0" hangingPunct="1">
                        <a:defRPr sz="1800" b="1" kern="1200">
                          <a:solidFill>
                            <a:schemeClr val="lt1"/>
                          </a:solidFill>
                          <a:latin typeface="Calibri"/>
                        </a:defRPr>
                      </a:lvl3pPr>
                      <a:lvl4pPr marL="1371600" algn="l" defTabSz="457200" rtl="0" eaLnBrk="1" latinLnBrk="0" hangingPunct="1">
                        <a:defRPr sz="1800" b="1" kern="1200">
                          <a:solidFill>
                            <a:schemeClr val="lt1"/>
                          </a:solidFill>
                          <a:latin typeface="Calibri"/>
                        </a:defRPr>
                      </a:lvl4pPr>
                      <a:lvl5pPr marL="1828800" algn="l" defTabSz="457200" rtl="0" eaLnBrk="1" latinLnBrk="0" hangingPunct="1">
                        <a:defRPr sz="1800" b="1" kern="1200">
                          <a:solidFill>
                            <a:schemeClr val="lt1"/>
                          </a:solidFill>
                          <a:latin typeface="Calibri"/>
                        </a:defRPr>
                      </a:lvl5pPr>
                      <a:lvl6pPr marL="2286000" algn="l" defTabSz="457200" rtl="0" eaLnBrk="1" latinLnBrk="0" hangingPunct="1">
                        <a:defRPr sz="1800" b="1" kern="1200">
                          <a:solidFill>
                            <a:schemeClr val="lt1"/>
                          </a:solidFill>
                          <a:latin typeface="Calibri"/>
                        </a:defRPr>
                      </a:lvl6pPr>
                      <a:lvl7pPr marL="2743200" algn="l" defTabSz="457200" rtl="0" eaLnBrk="1" latinLnBrk="0" hangingPunct="1">
                        <a:defRPr sz="1800" b="1" kern="1200">
                          <a:solidFill>
                            <a:schemeClr val="lt1"/>
                          </a:solidFill>
                          <a:latin typeface="Calibri"/>
                        </a:defRPr>
                      </a:lvl7pPr>
                      <a:lvl8pPr marL="3200400" algn="l" defTabSz="457200" rtl="0" eaLnBrk="1" latinLnBrk="0" hangingPunct="1">
                        <a:defRPr sz="1800" b="1" kern="1200">
                          <a:solidFill>
                            <a:schemeClr val="lt1"/>
                          </a:solidFill>
                          <a:latin typeface="Calibri"/>
                        </a:defRPr>
                      </a:lvl8pPr>
                      <a:lvl9pPr marL="3657600" algn="l" defTabSz="457200" rtl="0" eaLnBrk="1" latinLnBrk="0" hangingPunct="1">
                        <a:defRPr sz="1800" b="1" kern="1200">
                          <a:solidFill>
                            <a:schemeClr val="lt1"/>
                          </a:solidFill>
                          <a:latin typeface="Calibri"/>
                        </a:defRPr>
                      </a:lvl9pPr>
                    </a:lstStyle>
                    <a:p>
                      <a:pPr algn="ctr"/>
                      <a:r>
                        <a:rPr lang="en-GB" sz="1800" smtClean="0"/>
                        <a:t>NNN</a:t>
                      </a:r>
                      <a:endParaRPr lang="en-GB" sz="1800"/>
                    </a:p>
                  </a:txBody>
                  <a:tcPr marL="91434" marR="91434" marT="45713" marB="45713">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F81BD"/>
                    </a:solidFill>
                  </a:tcPr>
                </a:tc>
                <a:tc>
                  <a:txBody>
                    <a:bodyPr/>
                    <a:lstStyle>
                      <a:lvl1pPr marL="0" algn="l" defTabSz="457200" rtl="0" eaLnBrk="1" latinLnBrk="0" hangingPunct="1">
                        <a:defRPr sz="1800" b="1" kern="1200">
                          <a:solidFill>
                            <a:schemeClr val="lt1"/>
                          </a:solidFill>
                          <a:latin typeface="Calibri"/>
                        </a:defRPr>
                      </a:lvl1pPr>
                      <a:lvl2pPr marL="457200" algn="l" defTabSz="457200" rtl="0" eaLnBrk="1" latinLnBrk="0" hangingPunct="1">
                        <a:defRPr sz="1800" b="1" kern="1200">
                          <a:solidFill>
                            <a:schemeClr val="lt1"/>
                          </a:solidFill>
                          <a:latin typeface="Calibri"/>
                        </a:defRPr>
                      </a:lvl2pPr>
                      <a:lvl3pPr marL="914400" algn="l" defTabSz="457200" rtl="0" eaLnBrk="1" latinLnBrk="0" hangingPunct="1">
                        <a:defRPr sz="1800" b="1" kern="1200">
                          <a:solidFill>
                            <a:schemeClr val="lt1"/>
                          </a:solidFill>
                          <a:latin typeface="Calibri"/>
                        </a:defRPr>
                      </a:lvl3pPr>
                      <a:lvl4pPr marL="1371600" algn="l" defTabSz="457200" rtl="0" eaLnBrk="1" latinLnBrk="0" hangingPunct="1">
                        <a:defRPr sz="1800" b="1" kern="1200">
                          <a:solidFill>
                            <a:schemeClr val="lt1"/>
                          </a:solidFill>
                          <a:latin typeface="Calibri"/>
                        </a:defRPr>
                      </a:lvl4pPr>
                      <a:lvl5pPr marL="1828800" algn="l" defTabSz="457200" rtl="0" eaLnBrk="1" latinLnBrk="0" hangingPunct="1">
                        <a:defRPr sz="1800" b="1" kern="1200">
                          <a:solidFill>
                            <a:schemeClr val="lt1"/>
                          </a:solidFill>
                          <a:latin typeface="Calibri"/>
                        </a:defRPr>
                      </a:lvl5pPr>
                      <a:lvl6pPr marL="2286000" algn="l" defTabSz="457200" rtl="0" eaLnBrk="1" latinLnBrk="0" hangingPunct="1">
                        <a:defRPr sz="1800" b="1" kern="1200">
                          <a:solidFill>
                            <a:schemeClr val="lt1"/>
                          </a:solidFill>
                          <a:latin typeface="Calibri"/>
                        </a:defRPr>
                      </a:lvl6pPr>
                      <a:lvl7pPr marL="2743200" algn="l" defTabSz="457200" rtl="0" eaLnBrk="1" latinLnBrk="0" hangingPunct="1">
                        <a:defRPr sz="1800" b="1" kern="1200">
                          <a:solidFill>
                            <a:schemeClr val="lt1"/>
                          </a:solidFill>
                          <a:latin typeface="Calibri"/>
                        </a:defRPr>
                      </a:lvl7pPr>
                      <a:lvl8pPr marL="3200400" algn="l" defTabSz="457200" rtl="0" eaLnBrk="1" latinLnBrk="0" hangingPunct="1">
                        <a:defRPr sz="1800" b="1" kern="1200">
                          <a:solidFill>
                            <a:schemeClr val="lt1"/>
                          </a:solidFill>
                          <a:latin typeface="Calibri"/>
                        </a:defRPr>
                      </a:lvl8pPr>
                      <a:lvl9pPr marL="3657600" algn="l" defTabSz="457200" rtl="0" eaLnBrk="1" latinLnBrk="0" hangingPunct="1">
                        <a:defRPr sz="1800" b="1" kern="1200">
                          <a:solidFill>
                            <a:schemeClr val="lt1"/>
                          </a:solidFill>
                          <a:latin typeface="Calibri"/>
                        </a:defRPr>
                      </a:lvl9pPr>
                    </a:lstStyle>
                    <a:p>
                      <a:pPr algn="ctr"/>
                      <a:r>
                        <a:rPr lang="en-GB" sz="1800" smtClean="0"/>
                        <a:t>NNK</a:t>
                      </a:r>
                      <a:endParaRPr lang="en-GB" sz="1800"/>
                    </a:p>
                  </a:txBody>
                  <a:tcPr marL="91434" marR="91434" marT="45713" marB="45713">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F81BD"/>
                    </a:solidFill>
                  </a:tcPr>
                </a:tc>
                <a:tc>
                  <a:txBody>
                    <a:bodyPr/>
                    <a:lstStyle>
                      <a:lvl1pPr marL="0" algn="l" defTabSz="457200" rtl="0" eaLnBrk="1" latinLnBrk="0" hangingPunct="1">
                        <a:defRPr sz="1800" b="1" kern="1200">
                          <a:solidFill>
                            <a:schemeClr val="lt1"/>
                          </a:solidFill>
                          <a:latin typeface="Calibri"/>
                        </a:defRPr>
                      </a:lvl1pPr>
                      <a:lvl2pPr marL="457200" algn="l" defTabSz="457200" rtl="0" eaLnBrk="1" latinLnBrk="0" hangingPunct="1">
                        <a:defRPr sz="1800" b="1" kern="1200">
                          <a:solidFill>
                            <a:schemeClr val="lt1"/>
                          </a:solidFill>
                          <a:latin typeface="Calibri"/>
                        </a:defRPr>
                      </a:lvl2pPr>
                      <a:lvl3pPr marL="914400" algn="l" defTabSz="457200" rtl="0" eaLnBrk="1" latinLnBrk="0" hangingPunct="1">
                        <a:defRPr sz="1800" b="1" kern="1200">
                          <a:solidFill>
                            <a:schemeClr val="lt1"/>
                          </a:solidFill>
                          <a:latin typeface="Calibri"/>
                        </a:defRPr>
                      </a:lvl3pPr>
                      <a:lvl4pPr marL="1371600" algn="l" defTabSz="457200" rtl="0" eaLnBrk="1" latinLnBrk="0" hangingPunct="1">
                        <a:defRPr sz="1800" b="1" kern="1200">
                          <a:solidFill>
                            <a:schemeClr val="lt1"/>
                          </a:solidFill>
                          <a:latin typeface="Calibri"/>
                        </a:defRPr>
                      </a:lvl4pPr>
                      <a:lvl5pPr marL="1828800" algn="l" defTabSz="457200" rtl="0" eaLnBrk="1" latinLnBrk="0" hangingPunct="1">
                        <a:defRPr sz="1800" b="1" kern="1200">
                          <a:solidFill>
                            <a:schemeClr val="lt1"/>
                          </a:solidFill>
                          <a:latin typeface="Calibri"/>
                        </a:defRPr>
                      </a:lvl5pPr>
                      <a:lvl6pPr marL="2286000" algn="l" defTabSz="457200" rtl="0" eaLnBrk="1" latinLnBrk="0" hangingPunct="1">
                        <a:defRPr sz="1800" b="1" kern="1200">
                          <a:solidFill>
                            <a:schemeClr val="lt1"/>
                          </a:solidFill>
                          <a:latin typeface="Calibri"/>
                        </a:defRPr>
                      </a:lvl6pPr>
                      <a:lvl7pPr marL="2743200" algn="l" defTabSz="457200" rtl="0" eaLnBrk="1" latinLnBrk="0" hangingPunct="1">
                        <a:defRPr sz="1800" b="1" kern="1200">
                          <a:solidFill>
                            <a:schemeClr val="lt1"/>
                          </a:solidFill>
                          <a:latin typeface="Calibri"/>
                        </a:defRPr>
                      </a:lvl7pPr>
                      <a:lvl8pPr marL="3200400" algn="l" defTabSz="457200" rtl="0" eaLnBrk="1" latinLnBrk="0" hangingPunct="1">
                        <a:defRPr sz="1800" b="1" kern="1200">
                          <a:solidFill>
                            <a:schemeClr val="lt1"/>
                          </a:solidFill>
                          <a:latin typeface="Calibri"/>
                        </a:defRPr>
                      </a:lvl8pPr>
                      <a:lvl9pPr marL="3657600" algn="l" defTabSz="457200" rtl="0" eaLnBrk="1" latinLnBrk="0" hangingPunct="1">
                        <a:defRPr sz="1800" b="1" kern="1200">
                          <a:solidFill>
                            <a:schemeClr val="lt1"/>
                          </a:solidFill>
                          <a:latin typeface="Calibri"/>
                        </a:defRPr>
                      </a:lvl9pPr>
                    </a:lstStyle>
                    <a:p>
                      <a:pPr algn="ctr"/>
                      <a:r>
                        <a:rPr lang="en-GB" sz="1800" smtClean="0"/>
                        <a:t>NAT</a:t>
                      </a:r>
                      <a:endParaRPr lang="en-GB" sz="1800"/>
                    </a:p>
                  </a:txBody>
                  <a:tcPr marL="91434" marR="91434" marT="45713" marB="45713">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F81BD"/>
                    </a:solidFill>
                  </a:tcPr>
                </a:tc>
                <a:tc>
                  <a:txBody>
                    <a:bodyPr/>
                    <a:lstStyle>
                      <a:lvl1pPr marL="0" algn="l" defTabSz="457200" rtl="0" eaLnBrk="1" latinLnBrk="0" hangingPunct="1">
                        <a:defRPr sz="1800" b="1" kern="1200">
                          <a:solidFill>
                            <a:schemeClr val="lt1"/>
                          </a:solidFill>
                          <a:latin typeface="Calibri"/>
                        </a:defRPr>
                      </a:lvl1pPr>
                      <a:lvl2pPr marL="457200" algn="l" defTabSz="457200" rtl="0" eaLnBrk="1" latinLnBrk="0" hangingPunct="1">
                        <a:defRPr sz="1800" b="1" kern="1200">
                          <a:solidFill>
                            <a:schemeClr val="lt1"/>
                          </a:solidFill>
                          <a:latin typeface="Calibri"/>
                        </a:defRPr>
                      </a:lvl2pPr>
                      <a:lvl3pPr marL="914400" algn="l" defTabSz="457200" rtl="0" eaLnBrk="1" latinLnBrk="0" hangingPunct="1">
                        <a:defRPr sz="1800" b="1" kern="1200">
                          <a:solidFill>
                            <a:schemeClr val="lt1"/>
                          </a:solidFill>
                          <a:latin typeface="Calibri"/>
                        </a:defRPr>
                      </a:lvl3pPr>
                      <a:lvl4pPr marL="1371600" algn="l" defTabSz="457200" rtl="0" eaLnBrk="1" latinLnBrk="0" hangingPunct="1">
                        <a:defRPr sz="1800" b="1" kern="1200">
                          <a:solidFill>
                            <a:schemeClr val="lt1"/>
                          </a:solidFill>
                          <a:latin typeface="Calibri"/>
                        </a:defRPr>
                      </a:lvl4pPr>
                      <a:lvl5pPr marL="1828800" algn="l" defTabSz="457200" rtl="0" eaLnBrk="1" latinLnBrk="0" hangingPunct="1">
                        <a:defRPr sz="1800" b="1" kern="1200">
                          <a:solidFill>
                            <a:schemeClr val="lt1"/>
                          </a:solidFill>
                          <a:latin typeface="Calibri"/>
                        </a:defRPr>
                      </a:lvl5pPr>
                      <a:lvl6pPr marL="2286000" algn="l" defTabSz="457200" rtl="0" eaLnBrk="1" latinLnBrk="0" hangingPunct="1">
                        <a:defRPr sz="1800" b="1" kern="1200">
                          <a:solidFill>
                            <a:schemeClr val="lt1"/>
                          </a:solidFill>
                          <a:latin typeface="Calibri"/>
                        </a:defRPr>
                      </a:lvl6pPr>
                      <a:lvl7pPr marL="2743200" algn="l" defTabSz="457200" rtl="0" eaLnBrk="1" latinLnBrk="0" hangingPunct="1">
                        <a:defRPr sz="1800" b="1" kern="1200">
                          <a:solidFill>
                            <a:schemeClr val="lt1"/>
                          </a:solidFill>
                          <a:latin typeface="Calibri"/>
                        </a:defRPr>
                      </a:lvl7pPr>
                      <a:lvl8pPr marL="3200400" algn="l" defTabSz="457200" rtl="0" eaLnBrk="1" latinLnBrk="0" hangingPunct="1">
                        <a:defRPr sz="1800" b="1" kern="1200">
                          <a:solidFill>
                            <a:schemeClr val="lt1"/>
                          </a:solidFill>
                          <a:latin typeface="Calibri"/>
                        </a:defRPr>
                      </a:lvl8pPr>
                      <a:lvl9pPr marL="3657600" algn="l" defTabSz="457200" rtl="0" eaLnBrk="1" latinLnBrk="0" hangingPunct="1">
                        <a:defRPr sz="1800" b="1" kern="1200">
                          <a:solidFill>
                            <a:schemeClr val="lt1"/>
                          </a:solidFill>
                          <a:latin typeface="Calibri"/>
                        </a:defRPr>
                      </a:lvl9pPr>
                    </a:lstStyle>
                    <a:p>
                      <a:pPr algn="ctr"/>
                      <a:r>
                        <a:rPr lang="en-GB" sz="1800" smtClean="0"/>
                        <a:t>NAB</a:t>
                      </a:r>
                      <a:endParaRPr lang="en-GB" sz="1800"/>
                    </a:p>
                  </a:txBody>
                  <a:tcPr marL="91434" marR="91434" marT="45713" marB="45713">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F81BD"/>
                    </a:solidFill>
                  </a:tcPr>
                </a:tc>
                <a:tc>
                  <a:txBody>
                    <a:bodyPr/>
                    <a:lstStyle>
                      <a:lvl1pPr marL="0" algn="l" defTabSz="457200" rtl="0" eaLnBrk="1" latinLnBrk="0" hangingPunct="1">
                        <a:defRPr sz="1800" b="1" kern="1200">
                          <a:solidFill>
                            <a:schemeClr val="lt1"/>
                          </a:solidFill>
                          <a:latin typeface="Calibri"/>
                        </a:defRPr>
                      </a:lvl1pPr>
                      <a:lvl2pPr marL="457200" algn="l" defTabSz="457200" rtl="0" eaLnBrk="1" latinLnBrk="0" hangingPunct="1">
                        <a:defRPr sz="1800" b="1" kern="1200">
                          <a:solidFill>
                            <a:schemeClr val="lt1"/>
                          </a:solidFill>
                          <a:latin typeface="Calibri"/>
                        </a:defRPr>
                      </a:lvl2pPr>
                      <a:lvl3pPr marL="914400" algn="l" defTabSz="457200" rtl="0" eaLnBrk="1" latinLnBrk="0" hangingPunct="1">
                        <a:defRPr sz="1800" b="1" kern="1200">
                          <a:solidFill>
                            <a:schemeClr val="lt1"/>
                          </a:solidFill>
                          <a:latin typeface="Calibri"/>
                        </a:defRPr>
                      </a:lvl3pPr>
                      <a:lvl4pPr marL="1371600" algn="l" defTabSz="457200" rtl="0" eaLnBrk="1" latinLnBrk="0" hangingPunct="1">
                        <a:defRPr sz="1800" b="1" kern="1200">
                          <a:solidFill>
                            <a:schemeClr val="lt1"/>
                          </a:solidFill>
                          <a:latin typeface="Calibri"/>
                        </a:defRPr>
                      </a:lvl4pPr>
                      <a:lvl5pPr marL="1828800" algn="l" defTabSz="457200" rtl="0" eaLnBrk="1" latinLnBrk="0" hangingPunct="1">
                        <a:defRPr sz="1800" b="1" kern="1200">
                          <a:solidFill>
                            <a:schemeClr val="lt1"/>
                          </a:solidFill>
                          <a:latin typeface="Calibri"/>
                        </a:defRPr>
                      </a:lvl5pPr>
                      <a:lvl6pPr marL="2286000" algn="l" defTabSz="457200" rtl="0" eaLnBrk="1" latinLnBrk="0" hangingPunct="1">
                        <a:defRPr sz="1800" b="1" kern="1200">
                          <a:solidFill>
                            <a:schemeClr val="lt1"/>
                          </a:solidFill>
                          <a:latin typeface="Calibri"/>
                        </a:defRPr>
                      </a:lvl6pPr>
                      <a:lvl7pPr marL="2743200" algn="l" defTabSz="457200" rtl="0" eaLnBrk="1" latinLnBrk="0" hangingPunct="1">
                        <a:defRPr sz="1800" b="1" kern="1200">
                          <a:solidFill>
                            <a:schemeClr val="lt1"/>
                          </a:solidFill>
                          <a:latin typeface="Calibri"/>
                        </a:defRPr>
                      </a:lvl7pPr>
                      <a:lvl8pPr marL="3200400" algn="l" defTabSz="457200" rtl="0" eaLnBrk="1" latinLnBrk="0" hangingPunct="1">
                        <a:defRPr sz="1800" b="1" kern="1200">
                          <a:solidFill>
                            <a:schemeClr val="lt1"/>
                          </a:solidFill>
                          <a:latin typeface="Calibri"/>
                        </a:defRPr>
                      </a:lvl8pPr>
                      <a:lvl9pPr marL="3657600" algn="l" defTabSz="457200" rtl="0" eaLnBrk="1" latinLnBrk="0" hangingPunct="1">
                        <a:defRPr sz="1800" b="1" kern="1200">
                          <a:solidFill>
                            <a:schemeClr val="lt1"/>
                          </a:solidFill>
                          <a:latin typeface="Calibri"/>
                        </a:defRPr>
                      </a:lvl9pPr>
                    </a:lstStyle>
                    <a:p>
                      <a:pPr algn="ctr"/>
                      <a:r>
                        <a:rPr lang="en-GB" sz="1800" smtClean="0"/>
                        <a:t>Total</a:t>
                      </a:r>
                      <a:endParaRPr lang="en-GB" sz="1800"/>
                    </a:p>
                  </a:txBody>
                  <a:tcPr marL="91434" marR="91434" marT="45713" marB="45713">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F81BD"/>
                    </a:solidFill>
                  </a:tcPr>
                </a:tc>
                <a:extLst>
                  <a:ext uri="{0D108BD9-81ED-4DB2-BD59-A6C34878D82A}">
                    <a16:rowId xmlns:a16="http://schemas.microsoft.com/office/drawing/2014/main" val="10000"/>
                  </a:ext>
                </a:extLst>
              </a:tr>
              <a:tr h="640065">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1800" dirty="0" smtClean="0">
                          <a:solidFill>
                            <a:srgbClr val="002060"/>
                          </a:solidFill>
                        </a:rPr>
                        <a:t>Nicorette 4mg</a:t>
                      </a:r>
                      <a:r>
                        <a:rPr lang="en-GB" sz="1800" baseline="0" dirty="0" smtClean="0">
                          <a:solidFill>
                            <a:srgbClr val="002060"/>
                          </a:solidFill>
                        </a:rPr>
                        <a:t> </a:t>
                      </a:r>
                      <a:r>
                        <a:rPr lang="en-GB" sz="1800" dirty="0" smtClean="0">
                          <a:solidFill>
                            <a:srgbClr val="002060"/>
                          </a:solidFill>
                        </a:rPr>
                        <a:t>gum</a:t>
                      </a:r>
                      <a:endParaRPr lang="en-GB" sz="1800" dirty="0">
                        <a:solidFill>
                          <a:srgbClr val="002060"/>
                        </a:solidFill>
                      </a:endParaRPr>
                    </a:p>
                  </a:txBody>
                  <a:tcPr marL="91434" marR="91434" marT="45713" marB="45713">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smtClean="0">
                          <a:solidFill>
                            <a:srgbClr val="002060"/>
                          </a:solidFill>
                        </a:rPr>
                        <a:t>2.00</a:t>
                      </a:r>
                      <a:endParaRPr lang="en-GB" sz="2400">
                        <a:solidFill>
                          <a:srgbClr val="002060"/>
                        </a:solidFill>
                      </a:endParaRPr>
                    </a:p>
                  </a:txBody>
                  <a:tcPr marL="91434" marR="91434" marT="45713" marB="45713">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smtClean="0">
                          <a:solidFill>
                            <a:srgbClr val="002060"/>
                          </a:solidFill>
                        </a:rPr>
                        <a:t>ND</a:t>
                      </a:r>
                      <a:endParaRPr lang="en-GB" sz="2400">
                        <a:solidFill>
                          <a:srgbClr val="002060"/>
                        </a:solidFill>
                      </a:endParaRPr>
                    </a:p>
                  </a:txBody>
                  <a:tcPr marL="91434" marR="91434" marT="45713" marB="45713">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smtClean="0">
                          <a:solidFill>
                            <a:srgbClr val="002060"/>
                          </a:solidFill>
                        </a:rPr>
                        <a:t>ND</a:t>
                      </a:r>
                      <a:endParaRPr lang="en-GB" sz="2400">
                        <a:solidFill>
                          <a:srgbClr val="002060"/>
                        </a:solidFill>
                      </a:endParaRPr>
                    </a:p>
                  </a:txBody>
                  <a:tcPr marL="91434" marR="91434" marT="45713" marB="45713">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smtClean="0">
                          <a:solidFill>
                            <a:srgbClr val="002060"/>
                          </a:solidFill>
                        </a:rPr>
                        <a:t>ND</a:t>
                      </a:r>
                      <a:endParaRPr lang="en-GB" sz="2400">
                        <a:solidFill>
                          <a:srgbClr val="002060"/>
                        </a:solidFill>
                      </a:endParaRPr>
                    </a:p>
                  </a:txBody>
                  <a:tcPr marL="91434" marR="91434" marT="45713" marB="45713">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b="1" smtClean="0">
                          <a:solidFill>
                            <a:srgbClr val="002060"/>
                          </a:solidFill>
                        </a:rPr>
                        <a:t>2.00</a:t>
                      </a:r>
                      <a:endParaRPr lang="en-GB" sz="2400" b="1">
                        <a:solidFill>
                          <a:srgbClr val="002060"/>
                        </a:solidFill>
                      </a:endParaRPr>
                    </a:p>
                  </a:txBody>
                  <a:tcPr marL="91434" marR="91434" marT="45713" marB="45713">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10001"/>
                  </a:ext>
                </a:extLst>
              </a:tr>
              <a:tr h="640065">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1800" err="1" smtClean="0">
                          <a:solidFill>
                            <a:srgbClr val="002060"/>
                          </a:solidFill>
                        </a:rPr>
                        <a:t>NicoDerm</a:t>
                      </a:r>
                      <a:r>
                        <a:rPr lang="en-GB" sz="1800" smtClean="0">
                          <a:solidFill>
                            <a:srgbClr val="002060"/>
                          </a:solidFill>
                        </a:rPr>
                        <a:t> CQ 4mg patch</a:t>
                      </a:r>
                      <a:endParaRPr lang="en-GB" sz="1800">
                        <a:solidFill>
                          <a:srgbClr val="002060"/>
                        </a:solidFill>
                      </a:endParaRPr>
                    </a:p>
                  </a:txBody>
                  <a:tcPr marL="91434" marR="91434"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smtClean="0">
                          <a:solidFill>
                            <a:srgbClr val="002060"/>
                          </a:solidFill>
                        </a:rPr>
                        <a:t>ND</a:t>
                      </a:r>
                      <a:endParaRPr lang="en-GB" sz="2400">
                        <a:solidFill>
                          <a:srgbClr val="002060"/>
                        </a:solidFill>
                      </a:endParaRPr>
                    </a:p>
                  </a:txBody>
                  <a:tcPr marL="91434" marR="91434"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dirty="0" smtClean="0">
                          <a:solidFill>
                            <a:srgbClr val="002060"/>
                          </a:solidFill>
                        </a:rPr>
                        <a:t>8.00</a:t>
                      </a:r>
                      <a:endParaRPr lang="en-GB" sz="2400" dirty="0">
                        <a:solidFill>
                          <a:srgbClr val="002060"/>
                        </a:solidFill>
                      </a:endParaRPr>
                    </a:p>
                  </a:txBody>
                  <a:tcPr marL="91434" marR="91434"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smtClean="0">
                          <a:solidFill>
                            <a:srgbClr val="002060"/>
                          </a:solidFill>
                        </a:rPr>
                        <a:t>ND</a:t>
                      </a:r>
                      <a:endParaRPr lang="en-GB" sz="2400">
                        <a:solidFill>
                          <a:srgbClr val="002060"/>
                        </a:solidFill>
                      </a:endParaRPr>
                    </a:p>
                  </a:txBody>
                  <a:tcPr marL="91434" marR="91434"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smtClean="0">
                          <a:solidFill>
                            <a:srgbClr val="002060"/>
                          </a:solidFill>
                        </a:rPr>
                        <a:t>ND</a:t>
                      </a:r>
                      <a:endParaRPr lang="en-GB" sz="2400">
                        <a:solidFill>
                          <a:srgbClr val="002060"/>
                        </a:solidFill>
                      </a:endParaRPr>
                    </a:p>
                  </a:txBody>
                  <a:tcPr marL="91434" marR="91434"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b="1" dirty="0" smtClean="0">
                          <a:solidFill>
                            <a:srgbClr val="002060"/>
                          </a:solidFill>
                        </a:rPr>
                        <a:t>8.00</a:t>
                      </a:r>
                      <a:endParaRPr lang="en-GB" sz="2400" b="1" dirty="0">
                        <a:solidFill>
                          <a:srgbClr val="002060"/>
                        </a:solidFill>
                      </a:endParaRPr>
                    </a:p>
                  </a:txBody>
                  <a:tcPr marL="91434" marR="91434"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10002"/>
                  </a:ext>
                </a:extLst>
              </a:tr>
              <a:tr h="640065">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1800" smtClean="0">
                          <a:solidFill>
                            <a:srgbClr val="002060"/>
                          </a:solidFill>
                        </a:rPr>
                        <a:t>Electronic cigarette</a:t>
                      </a:r>
                      <a:endParaRPr lang="en-GB" sz="1800">
                        <a:solidFill>
                          <a:srgbClr val="002060"/>
                        </a:solidFill>
                      </a:endParaRPr>
                    </a:p>
                  </a:txBody>
                  <a:tcPr marL="91434" marR="91434"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smtClean="0">
                          <a:solidFill>
                            <a:srgbClr val="002060"/>
                          </a:solidFill>
                        </a:rPr>
                        <a:t>3.87</a:t>
                      </a:r>
                      <a:endParaRPr lang="en-GB" sz="2400">
                        <a:solidFill>
                          <a:srgbClr val="002060"/>
                        </a:solidFill>
                      </a:endParaRPr>
                    </a:p>
                  </a:txBody>
                  <a:tcPr marL="91434" marR="91434"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smtClean="0">
                          <a:solidFill>
                            <a:srgbClr val="002060"/>
                          </a:solidFill>
                        </a:rPr>
                        <a:t>1.46</a:t>
                      </a:r>
                      <a:endParaRPr lang="en-GB" sz="2400">
                        <a:solidFill>
                          <a:srgbClr val="002060"/>
                        </a:solidFill>
                      </a:endParaRPr>
                    </a:p>
                  </a:txBody>
                  <a:tcPr marL="91434" marR="91434"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smtClean="0">
                          <a:solidFill>
                            <a:srgbClr val="002060"/>
                          </a:solidFill>
                        </a:rPr>
                        <a:t>2.16</a:t>
                      </a:r>
                      <a:endParaRPr lang="en-GB" sz="2400">
                        <a:solidFill>
                          <a:srgbClr val="002060"/>
                        </a:solidFill>
                      </a:endParaRPr>
                    </a:p>
                  </a:txBody>
                  <a:tcPr marL="91434" marR="91434"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smtClean="0">
                          <a:solidFill>
                            <a:srgbClr val="002060"/>
                          </a:solidFill>
                        </a:rPr>
                        <a:t>0.69</a:t>
                      </a:r>
                      <a:endParaRPr lang="en-GB" sz="2400">
                        <a:solidFill>
                          <a:srgbClr val="002060"/>
                        </a:solidFill>
                      </a:endParaRPr>
                    </a:p>
                  </a:txBody>
                  <a:tcPr marL="91434" marR="91434"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b="1" smtClean="0">
                          <a:solidFill>
                            <a:srgbClr val="002060"/>
                          </a:solidFill>
                        </a:rPr>
                        <a:t>8.18</a:t>
                      </a:r>
                      <a:endParaRPr lang="en-GB" sz="2400" b="1">
                        <a:solidFill>
                          <a:srgbClr val="002060"/>
                        </a:solidFill>
                      </a:endParaRPr>
                    </a:p>
                  </a:txBody>
                  <a:tcPr marL="91434" marR="91434"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10003"/>
                  </a:ext>
                </a:extLst>
              </a:tr>
              <a:tr h="640065">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1800" dirty="0" smtClean="0">
                          <a:solidFill>
                            <a:srgbClr val="002060"/>
                          </a:solidFill>
                        </a:rPr>
                        <a:t>Marlboro (ultralight)</a:t>
                      </a:r>
                      <a:endParaRPr lang="en-GB" sz="1800" dirty="0">
                        <a:solidFill>
                          <a:srgbClr val="002060"/>
                        </a:solidFill>
                      </a:endParaRPr>
                    </a:p>
                  </a:txBody>
                  <a:tcPr marL="91434" marR="91434"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smtClean="0">
                          <a:solidFill>
                            <a:srgbClr val="002060"/>
                          </a:solidFill>
                        </a:rPr>
                        <a:t>2900</a:t>
                      </a:r>
                      <a:endParaRPr lang="en-GB" sz="2400">
                        <a:solidFill>
                          <a:srgbClr val="002060"/>
                        </a:solidFill>
                      </a:endParaRPr>
                    </a:p>
                  </a:txBody>
                  <a:tcPr marL="91434" marR="91434"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smtClean="0">
                          <a:solidFill>
                            <a:srgbClr val="002060"/>
                          </a:solidFill>
                        </a:rPr>
                        <a:t>750</a:t>
                      </a:r>
                      <a:endParaRPr lang="en-GB" sz="2400">
                        <a:solidFill>
                          <a:srgbClr val="002060"/>
                        </a:solidFill>
                      </a:endParaRPr>
                    </a:p>
                  </a:txBody>
                  <a:tcPr marL="91434" marR="91434"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smtClean="0">
                          <a:solidFill>
                            <a:srgbClr val="002060"/>
                          </a:solidFill>
                        </a:rPr>
                        <a:t>1100</a:t>
                      </a:r>
                      <a:endParaRPr lang="en-GB" sz="2400">
                        <a:solidFill>
                          <a:srgbClr val="002060"/>
                        </a:solidFill>
                      </a:endParaRPr>
                    </a:p>
                  </a:txBody>
                  <a:tcPr marL="91434" marR="91434"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smtClean="0">
                          <a:solidFill>
                            <a:srgbClr val="002060"/>
                          </a:solidFill>
                        </a:rPr>
                        <a:t>58</a:t>
                      </a:r>
                      <a:endParaRPr lang="en-GB" sz="2400">
                        <a:solidFill>
                          <a:srgbClr val="002060"/>
                        </a:solidFill>
                      </a:endParaRPr>
                    </a:p>
                  </a:txBody>
                  <a:tcPr marL="91434" marR="91434"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b="1" smtClean="0">
                          <a:solidFill>
                            <a:srgbClr val="002060"/>
                          </a:solidFill>
                        </a:rPr>
                        <a:t>4808</a:t>
                      </a:r>
                      <a:endParaRPr lang="en-GB" sz="2400" b="1">
                        <a:solidFill>
                          <a:srgbClr val="002060"/>
                        </a:solidFill>
                      </a:endParaRPr>
                    </a:p>
                  </a:txBody>
                  <a:tcPr marL="91434" marR="91434"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10004"/>
                  </a:ext>
                </a:extLst>
              </a:tr>
              <a:tr h="635982">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1800" smtClean="0">
                          <a:solidFill>
                            <a:srgbClr val="002060"/>
                          </a:solidFill>
                        </a:rPr>
                        <a:t>Marlboro (full)</a:t>
                      </a:r>
                      <a:endParaRPr lang="en-GB" sz="1800">
                        <a:solidFill>
                          <a:srgbClr val="002060"/>
                        </a:solidFill>
                      </a:endParaRPr>
                    </a:p>
                  </a:txBody>
                  <a:tcPr marL="91434" marR="91434"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smtClean="0">
                          <a:solidFill>
                            <a:srgbClr val="002060"/>
                          </a:solidFill>
                        </a:rPr>
                        <a:t>2900</a:t>
                      </a:r>
                      <a:endParaRPr lang="en-GB" sz="2400">
                        <a:solidFill>
                          <a:srgbClr val="002060"/>
                        </a:solidFill>
                      </a:endParaRPr>
                    </a:p>
                  </a:txBody>
                  <a:tcPr marL="91434" marR="91434"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smtClean="0">
                          <a:solidFill>
                            <a:srgbClr val="002060"/>
                          </a:solidFill>
                        </a:rPr>
                        <a:t>960</a:t>
                      </a:r>
                      <a:endParaRPr lang="en-GB" sz="2400">
                        <a:solidFill>
                          <a:srgbClr val="002060"/>
                        </a:solidFill>
                      </a:endParaRPr>
                    </a:p>
                  </a:txBody>
                  <a:tcPr marL="91434" marR="91434"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smtClean="0">
                          <a:solidFill>
                            <a:srgbClr val="002060"/>
                          </a:solidFill>
                        </a:rPr>
                        <a:t>2300</a:t>
                      </a:r>
                      <a:endParaRPr lang="en-GB" sz="2400">
                        <a:solidFill>
                          <a:srgbClr val="002060"/>
                        </a:solidFill>
                      </a:endParaRPr>
                    </a:p>
                  </a:txBody>
                  <a:tcPr marL="91434" marR="91434"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smtClean="0">
                          <a:solidFill>
                            <a:srgbClr val="002060"/>
                          </a:solidFill>
                        </a:rPr>
                        <a:t>100</a:t>
                      </a:r>
                      <a:endParaRPr lang="en-GB" sz="2400">
                        <a:solidFill>
                          <a:srgbClr val="002060"/>
                        </a:solidFill>
                      </a:endParaRPr>
                    </a:p>
                  </a:txBody>
                  <a:tcPr marL="91434" marR="91434"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b="1" dirty="0" smtClean="0">
                          <a:solidFill>
                            <a:srgbClr val="002060"/>
                          </a:solidFill>
                        </a:rPr>
                        <a:t>6260</a:t>
                      </a:r>
                      <a:endParaRPr lang="en-GB" sz="2400" b="1" dirty="0">
                        <a:solidFill>
                          <a:srgbClr val="002060"/>
                        </a:solidFill>
                      </a:endParaRPr>
                    </a:p>
                  </a:txBody>
                  <a:tcPr marL="91434" marR="91434"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10005"/>
                  </a:ext>
                </a:extLst>
              </a:tr>
            </a:tbl>
          </a:graphicData>
        </a:graphic>
      </p:graphicFrame>
      <p:sp>
        <p:nvSpPr>
          <p:cNvPr id="15" name="Footer Placeholder 5"/>
          <p:cNvSpPr txBox="1">
            <a:spLocks/>
          </p:cNvSpPr>
          <p:nvPr/>
        </p:nvSpPr>
        <p:spPr>
          <a:xfrm>
            <a:off x="6853382" y="6400801"/>
            <a:ext cx="3611418" cy="383579"/>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rgbClr val="00303E"/>
                </a:solidFill>
                <a:latin typeface="Arial"/>
                <a:ea typeface="+mn-ea"/>
                <a:cs typeface="Aria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457200">
              <a:defRPr/>
            </a:pPr>
            <a:endParaRPr lang="en-US" dirty="0" smtClean="0"/>
          </a:p>
          <a:p>
            <a:pPr defTabSz="457200">
              <a:defRPr/>
            </a:pPr>
            <a:r>
              <a:rPr lang="en-GB" dirty="0"/>
              <a:t>Adapted from: Cahn, 2011, J Public Health Policy</a:t>
            </a:r>
          </a:p>
          <a:p>
            <a:pPr defTabSz="457200">
              <a:defRPr/>
            </a:pPr>
            <a:endParaRPr lang="en-US" dirty="0"/>
          </a:p>
        </p:txBody>
      </p:sp>
    </p:spTree>
    <p:extLst>
      <p:ext uri="{BB962C8B-B14F-4D97-AF65-F5344CB8AC3E}">
        <p14:creationId xmlns:p14="http://schemas.microsoft.com/office/powerpoint/2010/main" val="411806423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Are e-cigarettes safe?</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6" name="Footer Placeholder 5"/>
          <p:cNvSpPr>
            <a:spLocks noGrp="1"/>
          </p:cNvSpPr>
          <p:nvPr>
            <p:ph type="ftr" sz="quarter" idx="13"/>
          </p:nvPr>
        </p:nvSpPr>
        <p:spPr>
          <a:xfrm>
            <a:off x="6853382" y="6322022"/>
            <a:ext cx="3611418" cy="383579"/>
          </a:xfrm>
        </p:spPr>
        <p:txBody>
          <a:bodyPr/>
          <a:lstStyle/>
          <a:p>
            <a:pPr lvl="0" defTabSz="457200">
              <a:defRPr/>
            </a:pPr>
            <a:endParaRPr lang="en-US" smtClean="0"/>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
        <p:nvSpPr>
          <p:cNvPr id="7" name="Rectangle 6"/>
          <p:cNvSpPr/>
          <p:nvPr/>
        </p:nvSpPr>
        <p:spPr>
          <a:xfrm>
            <a:off x="1219200" y="1447800"/>
            <a:ext cx="8552873" cy="823559"/>
          </a:xfrm>
          <a:prstGeom prst="rect">
            <a:avLst/>
          </a:prstGeom>
        </p:spPr>
        <p:txBody>
          <a:bodyPr wrap="square">
            <a:spAutoFit/>
          </a:bodyPr>
          <a:lstStyle/>
          <a:p>
            <a:pPr defTabSz="457200" fontAlgn="base">
              <a:lnSpc>
                <a:spcPct val="140000"/>
              </a:lnSpc>
              <a:spcBef>
                <a:spcPct val="20000"/>
              </a:spcBef>
              <a:spcAft>
                <a:spcPct val="0"/>
              </a:spcAft>
              <a:buClr>
                <a:srgbClr val="00303E"/>
              </a:buClr>
              <a:defRPr/>
            </a:pPr>
            <a:r>
              <a:rPr lang="en-GB" b="1" dirty="0">
                <a:solidFill>
                  <a:srgbClr val="0095D6"/>
                </a:solidFill>
                <a:latin typeface="Arial"/>
                <a:cs typeface="Arial"/>
              </a:rPr>
              <a:t>Levels of selected toxins in conventional vs electronic cigarettes (microgram in mainstream smoke / per 15 puffs)</a:t>
            </a:r>
          </a:p>
        </p:txBody>
      </p:sp>
      <p:sp>
        <p:nvSpPr>
          <p:cNvPr id="15" name="Footer Placeholder 5"/>
          <p:cNvSpPr txBox="1">
            <a:spLocks/>
          </p:cNvSpPr>
          <p:nvPr/>
        </p:nvSpPr>
        <p:spPr>
          <a:xfrm>
            <a:off x="6853382" y="6400801"/>
            <a:ext cx="3611418" cy="383579"/>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rgbClr val="00303E"/>
                </a:solidFill>
                <a:latin typeface="Arial"/>
                <a:ea typeface="+mn-ea"/>
                <a:cs typeface="Aria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457200">
              <a:defRPr/>
            </a:pPr>
            <a:endParaRPr lang="en-US" dirty="0" smtClean="0"/>
          </a:p>
          <a:p>
            <a:pPr defTabSz="457200">
              <a:defRPr/>
            </a:pPr>
            <a:r>
              <a:rPr lang="en-GB" dirty="0"/>
              <a:t>Adapted from: </a:t>
            </a:r>
            <a:r>
              <a:rPr lang="en-GB" dirty="0" err="1"/>
              <a:t>Goniewicz</a:t>
            </a:r>
            <a:r>
              <a:rPr lang="en-GB" dirty="0"/>
              <a:t>, 2014, Tobacco Control</a:t>
            </a:r>
          </a:p>
          <a:p>
            <a:pPr defTabSz="457200">
              <a:defRPr/>
            </a:pPr>
            <a:r>
              <a:rPr lang="en-GB" dirty="0" smtClean="0"/>
              <a:t> </a:t>
            </a:r>
            <a:endParaRPr lang="en-GB" dirty="0"/>
          </a:p>
          <a:p>
            <a:pPr defTabSz="457200">
              <a:defRPr/>
            </a:pPr>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3774745433"/>
              </p:ext>
            </p:extLst>
          </p:nvPr>
        </p:nvGraphicFramePr>
        <p:xfrm>
          <a:off x="2033588" y="2415309"/>
          <a:ext cx="7848600" cy="3286125"/>
        </p:xfrm>
        <a:graphic>
          <a:graphicData uri="http://schemas.openxmlformats.org/drawingml/2006/table">
            <a:tbl>
              <a:tblPr firstRow="1" bandRow="1"/>
              <a:tblGrid>
                <a:gridCol w="2088160">
                  <a:extLst>
                    <a:ext uri="{9D8B030D-6E8A-4147-A177-3AD203B41FA5}">
                      <a16:colId xmlns:a16="http://schemas.microsoft.com/office/drawing/2014/main" val="20000"/>
                    </a:ext>
                  </a:extLst>
                </a:gridCol>
                <a:gridCol w="2232170">
                  <a:extLst>
                    <a:ext uri="{9D8B030D-6E8A-4147-A177-3AD203B41FA5}">
                      <a16:colId xmlns:a16="http://schemas.microsoft.com/office/drawing/2014/main" val="20001"/>
                    </a:ext>
                  </a:extLst>
                </a:gridCol>
                <a:gridCol w="2232170">
                  <a:extLst>
                    <a:ext uri="{9D8B030D-6E8A-4147-A177-3AD203B41FA5}">
                      <a16:colId xmlns:a16="http://schemas.microsoft.com/office/drawing/2014/main" val="20002"/>
                    </a:ext>
                  </a:extLst>
                </a:gridCol>
                <a:gridCol w="1296100">
                  <a:extLst>
                    <a:ext uri="{9D8B030D-6E8A-4147-A177-3AD203B41FA5}">
                      <a16:colId xmlns:a16="http://schemas.microsoft.com/office/drawing/2014/main" val="20003"/>
                    </a:ext>
                  </a:extLst>
                </a:gridCol>
              </a:tblGrid>
              <a:tr h="1188917">
                <a:tc>
                  <a:txBody>
                    <a:bodyPr/>
                    <a:lstStyle>
                      <a:lvl1pPr marL="0" algn="l" defTabSz="457200" rtl="0" eaLnBrk="1" latinLnBrk="0" hangingPunct="1">
                        <a:defRPr sz="1800" b="1" kern="1200">
                          <a:solidFill>
                            <a:schemeClr val="lt1"/>
                          </a:solidFill>
                          <a:latin typeface="Calibri"/>
                        </a:defRPr>
                      </a:lvl1pPr>
                      <a:lvl2pPr marL="457200" algn="l" defTabSz="457200" rtl="0" eaLnBrk="1" latinLnBrk="0" hangingPunct="1">
                        <a:defRPr sz="1800" b="1" kern="1200">
                          <a:solidFill>
                            <a:schemeClr val="lt1"/>
                          </a:solidFill>
                          <a:latin typeface="Calibri"/>
                        </a:defRPr>
                      </a:lvl2pPr>
                      <a:lvl3pPr marL="914400" algn="l" defTabSz="457200" rtl="0" eaLnBrk="1" latinLnBrk="0" hangingPunct="1">
                        <a:defRPr sz="1800" b="1" kern="1200">
                          <a:solidFill>
                            <a:schemeClr val="lt1"/>
                          </a:solidFill>
                          <a:latin typeface="Calibri"/>
                        </a:defRPr>
                      </a:lvl3pPr>
                      <a:lvl4pPr marL="1371600" algn="l" defTabSz="457200" rtl="0" eaLnBrk="1" latinLnBrk="0" hangingPunct="1">
                        <a:defRPr sz="1800" b="1" kern="1200">
                          <a:solidFill>
                            <a:schemeClr val="lt1"/>
                          </a:solidFill>
                          <a:latin typeface="Calibri"/>
                        </a:defRPr>
                      </a:lvl4pPr>
                      <a:lvl5pPr marL="1828800" algn="l" defTabSz="457200" rtl="0" eaLnBrk="1" latinLnBrk="0" hangingPunct="1">
                        <a:defRPr sz="1800" b="1" kern="1200">
                          <a:solidFill>
                            <a:schemeClr val="lt1"/>
                          </a:solidFill>
                          <a:latin typeface="Calibri"/>
                        </a:defRPr>
                      </a:lvl5pPr>
                      <a:lvl6pPr marL="2286000" algn="l" defTabSz="457200" rtl="0" eaLnBrk="1" latinLnBrk="0" hangingPunct="1">
                        <a:defRPr sz="1800" b="1" kern="1200">
                          <a:solidFill>
                            <a:schemeClr val="lt1"/>
                          </a:solidFill>
                          <a:latin typeface="Calibri"/>
                        </a:defRPr>
                      </a:lvl6pPr>
                      <a:lvl7pPr marL="2743200" algn="l" defTabSz="457200" rtl="0" eaLnBrk="1" latinLnBrk="0" hangingPunct="1">
                        <a:defRPr sz="1800" b="1" kern="1200">
                          <a:solidFill>
                            <a:schemeClr val="lt1"/>
                          </a:solidFill>
                          <a:latin typeface="Calibri"/>
                        </a:defRPr>
                      </a:lvl7pPr>
                      <a:lvl8pPr marL="3200400" algn="l" defTabSz="457200" rtl="0" eaLnBrk="1" latinLnBrk="0" hangingPunct="1">
                        <a:defRPr sz="1800" b="1" kern="1200">
                          <a:solidFill>
                            <a:schemeClr val="lt1"/>
                          </a:solidFill>
                          <a:latin typeface="Calibri"/>
                        </a:defRPr>
                      </a:lvl8pPr>
                      <a:lvl9pPr marL="3657600" algn="l" defTabSz="457200" rtl="0" eaLnBrk="1" latinLnBrk="0" hangingPunct="1">
                        <a:defRPr sz="1800" b="1" kern="1200">
                          <a:solidFill>
                            <a:schemeClr val="lt1"/>
                          </a:solidFill>
                          <a:latin typeface="Calibri"/>
                        </a:defRPr>
                      </a:lvl9pPr>
                    </a:lstStyle>
                    <a:p>
                      <a:pPr algn="ctr"/>
                      <a:r>
                        <a:rPr lang="en-GB" sz="2400" dirty="0" smtClean="0"/>
                        <a:t>Toxic compound</a:t>
                      </a:r>
                      <a:endParaRPr lang="en-GB" sz="2400" dirty="0"/>
                    </a:p>
                  </a:txBody>
                  <a:tcPr marL="91437" marR="91437" marT="45713" marB="45713">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F81BD"/>
                    </a:solidFill>
                  </a:tcPr>
                </a:tc>
                <a:tc>
                  <a:txBody>
                    <a:bodyPr/>
                    <a:lstStyle>
                      <a:lvl1pPr marL="0" algn="l" defTabSz="457200" rtl="0" eaLnBrk="1" latinLnBrk="0" hangingPunct="1">
                        <a:defRPr sz="1800" b="1" kern="1200">
                          <a:solidFill>
                            <a:schemeClr val="lt1"/>
                          </a:solidFill>
                          <a:latin typeface="Calibri"/>
                        </a:defRPr>
                      </a:lvl1pPr>
                      <a:lvl2pPr marL="457200" algn="l" defTabSz="457200" rtl="0" eaLnBrk="1" latinLnBrk="0" hangingPunct="1">
                        <a:defRPr sz="1800" b="1" kern="1200">
                          <a:solidFill>
                            <a:schemeClr val="lt1"/>
                          </a:solidFill>
                          <a:latin typeface="Calibri"/>
                        </a:defRPr>
                      </a:lvl2pPr>
                      <a:lvl3pPr marL="914400" algn="l" defTabSz="457200" rtl="0" eaLnBrk="1" latinLnBrk="0" hangingPunct="1">
                        <a:defRPr sz="1800" b="1" kern="1200">
                          <a:solidFill>
                            <a:schemeClr val="lt1"/>
                          </a:solidFill>
                          <a:latin typeface="Calibri"/>
                        </a:defRPr>
                      </a:lvl3pPr>
                      <a:lvl4pPr marL="1371600" algn="l" defTabSz="457200" rtl="0" eaLnBrk="1" latinLnBrk="0" hangingPunct="1">
                        <a:defRPr sz="1800" b="1" kern="1200">
                          <a:solidFill>
                            <a:schemeClr val="lt1"/>
                          </a:solidFill>
                          <a:latin typeface="Calibri"/>
                        </a:defRPr>
                      </a:lvl4pPr>
                      <a:lvl5pPr marL="1828800" algn="l" defTabSz="457200" rtl="0" eaLnBrk="1" latinLnBrk="0" hangingPunct="1">
                        <a:defRPr sz="1800" b="1" kern="1200">
                          <a:solidFill>
                            <a:schemeClr val="lt1"/>
                          </a:solidFill>
                          <a:latin typeface="Calibri"/>
                        </a:defRPr>
                      </a:lvl5pPr>
                      <a:lvl6pPr marL="2286000" algn="l" defTabSz="457200" rtl="0" eaLnBrk="1" latinLnBrk="0" hangingPunct="1">
                        <a:defRPr sz="1800" b="1" kern="1200">
                          <a:solidFill>
                            <a:schemeClr val="lt1"/>
                          </a:solidFill>
                          <a:latin typeface="Calibri"/>
                        </a:defRPr>
                      </a:lvl6pPr>
                      <a:lvl7pPr marL="2743200" algn="l" defTabSz="457200" rtl="0" eaLnBrk="1" latinLnBrk="0" hangingPunct="1">
                        <a:defRPr sz="1800" b="1" kern="1200">
                          <a:solidFill>
                            <a:schemeClr val="lt1"/>
                          </a:solidFill>
                          <a:latin typeface="Calibri"/>
                        </a:defRPr>
                      </a:lvl7pPr>
                      <a:lvl8pPr marL="3200400" algn="l" defTabSz="457200" rtl="0" eaLnBrk="1" latinLnBrk="0" hangingPunct="1">
                        <a:defRPr sz="1800" b="1" kern="1200">
                          <a:solidFill>
                            <a:schemeClr val="lt1"/>
                          </a:solidFill>
                          <a:latin typeface="Calibri"/>
                        </a:defRPr>
                      </a:lvl8pPr>
                      <a:lvl9pPr marL="3657600" algn="l" defTabSz="457200" rtl="0" eaLnBrk="1" latinLnBrk="0" hangingPunct="1">
                        <a:defRPr sz="1800" b="1" kern="1200">
                          <a:solidFill>
                            <a:schemeClr val="lt1"/>
                          </a:solidFill>
                          <a:latin typeface="Calibri"/>
                        </a:defRPr>
                      </a:lvl9pPr>
                    </a:lstStyle>
                    <a:p>
                      <a:pPr algn="ctr"/>
                      <a:r>
                        <a:rPr lang="en-GB" sz="2400" dirty="0" smtClean="0"/>
                        <a:t>Conventional</a:t>
                      </a:r>
                      <a:r>
                        <a:rPr lang="en-GB" sz="2400" baseline="0" dirty="0" smtClean="0"/>
                        <a:t> cigarette</a:t>
                      </a:r>
                    </a:p>
                  </a:txBody>
                  <a:tcPr marL="91437" marR="91437" marT="45713" marB="45713">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F81BD"/>
                    </a:solidFill>
                  </a:tcPr>
                </a:tc>
                <a:tc>
                  <a:txBody>
                    <a:bodyPr/>
                    <a:lstStyle>
                      <a:lvl1pPr marL="0" algn="l" defTabSz="457200" rtl="0" eaLnBrk="1" latinLnBrk="0" hangingPunct="1">
                        <a:defRPr sz="1800" b="1" kern="1200">
                          <a:solidFill>
                            <a:schemeClr val="lt1"/>
                          </a:solidFill>
                          <a:latin typeface="Calibri"/>
                        </a:defRPr>
                      </a:lvl1pPr>
                      <a:lvl2pPr marL="457200" algn="l" defTabSz="457200" rtl="0" eaLnBrk="1" latinLnBrk="0" hangingPunct="1">
                        <a:defRPr sz="1800" b="1" kern="1200">
                          <a:solidFill>
                            <a:schemeClr val="lt1"/>
                          </a:solidFill>
                          <a:latin typeface="Calibri"/>
                        </a:defRPr>
                      </a:lvl2pPr>
                      <a:lvl3pPr marL="914400" algn="l" defTabSz="457200" rtl="0" eaLnBrk="1" latinLnBrk="0" hangingPunct="1">
                        <a:defRPr sz="1800" b="1" kern="1200">
                          <a:solidFill>
                            <a:schemeClr val="lt1"/>
                          </a:solidFill>
                          <a:latin typeface="Calibri"/>
                        </a:defRPr>
                      </a:lvl3pPr>
                      <a:lvl4pPr marL="1371600" algn="l" defTabSz="457200" rtl="0" eaLnBrk="1" latinLnBrk="0" hangingPunct="1">
                        <a:defRPr sz="1800" b="1" kern="1200">
                          <a:solidFill>
                            <a:schemeClr val="lt1"/>
                          </a:solidFill>
                          <a:latin typeface="Calibri"/>
                        </a:defRPr>
                      </a:lvl4pPr>
                      <a:lvl5pPr marL="1828800" algn="l" defTabSz="457200" rtl="0" eaLnBrk="1" latinLnBrk="0" hangingPunct="1">
                        <a:defRPr sz="1800" b="1" kern="1200">
                          <a:solidFill>
                            <a:schemeClr val="lt1"/>
                          </a:solidFill>
                          <a:latin typeface="Calibri"/>
                        </a:defRPr>
                      </a:lvl5pPr>
                      <a:lvl6pPr marL="2286000" algn="l" defTabSz="457200" rtl="0" eaLnBrk="1" latinLnBrk="0" hangingPunct="1">
                        <a:defRPr sz="1800" b="1" kern="1200">
                          <a:solidFill>
                            <a:schemeClr val="lt1"/>
                          </a:solidFill>
                          <a:latin typeface="Calibri"/>
                        </a:defRPr>
                      </a:lvl6pPr>
                      <a:lvl7pPr marL="2743200" algn="l" defTabSz="457200" rtl="0" eaLnBrk="1" latinLnBrk="0" hangingPunct="1">
                        <a:defRPr sz="1800" b="1" kern="1200">
                          <a:solidFill>
                            <a:schemeClr val="lt1"/>
                          </a:solidFill>
                          <a:latin typeface="Calibri"/>
                        </a:defRPr>
                      </a:lvl7pPr>
                      <a:lvl8pPr marL="3200400" algn="l" defTabSz="457200" rtl="0" eaLnBrk="1" latinLnBrk="0" hangingPunct="1">
                        <a:defRPr sz="1800" b="1" kern="1200">
                          <a:solidFill>
                            <a:schemeClr val="lt1"/>
                          </a:solidFill>
                          <a:latin typeface="Calibri"/>
                        </a:defRPr>
                      </a:lvl8pPr>
                      <a:lvl9pPr marL="3657600" algn="l" defTabSz="457200" rtl="0" eaLnBrk="1" latinLnBrk="0" hangingPunct="1">
                        <a:defRPr sz="1800" b="1" kern="1200">
                          <a:solidFill>
                            <a:schemeClr val="lt1"/>
                          </a:solidFill>
                          <a:latin typeface="Calibri"/>
                        </a:defRPr>
                      </a:lvl9pPr>
                    </a:lstStyle>
                    <a:p>
                      <a:pPr algn="ctr"/>
                      <a:r>
                        <a:rPr lang="en-GB" sz="2400" dirty="0" smtClean="0"/>
                        <a:t>Electronic cigarette</a:t>
                      </a:r>
                    </a:p>
                    <a:p>
                      <a:pPr algn="ctr"/>
                      <a:endParaRPr lang="en-GB" sz="2400" i="1" dirty="0"/>
                    </a:p>
                  </a:txBody>
                  <a:tcPr marL="91437" marR="91437" marT="45713" marB="45713">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F81BD"/>
                    </a:solidFill>
                  </a:tcPr>
                </a:tc>
                <a:tc>
                  <a:txBody>
                    <a:bodyPr/>
                    <a:lstStyle>
                      <a:lvl1pPr marL="0" algn="l" defTabSz="457200" rtl="0" eaLnBrk="1" latinLnBrk="0" hangingPunct="1">
                        <a:defRPr sz="1800" b="1" kern="1200">
                          <a:solidFill>
                            <a:schemeClr val="lt1"/>
                          </a:solidFill>
                          <a:latin typeface="Calibri"/>
                        </a:defRPr>
                      </a:lvl1pPr>
                      <a:lvl2pPr marL="457200" algn="l" defTabSz="457200" rtl="0" eaLnBrk="1" latinLnBrk="0" hangingPunct="1">
                        <a:defRPr sz="1800" b="1" kern="1200">
                          <a:solidFill>
                            <a:schemeClr val="lt1"/>
                          </a:solidFill>
                          <a:latin typeface="Calibri"/>
                        </a:defRPr>
                      </a:lvl2pPr>
                      <a:lvl3pPr marL="914400" algn="l" defTabSz="457200" rtl="0" eaLnBrk="1" latinLnBrk="0" hangingPunct="1">
                        <a:defRPr sz="1800" b="1" kern="1200">
                          <a:solidFill>
                            <a:schemeClr val="lt1"/>
                          </a:solidFill>
                          <a:latin typeface="Calibri"/>
                        </a:defRPr>
                      </a:lvl3pPr>
                      <a:lvl4pPr marL="1371600" algn="l" defTabSz="457200" rtl="0" eaLnBrk="1" latinLnBrk="0" hangingPunct="1">
                        <a:defRPr sz="1800" b="1" kern="1200">
                          <a:solidFill>
                            <a:schemeClr val="lt1"/>
                          </a:solidFill>
                          <a:latin typeface="Calibri"/>
                        </a:defRPr>
                      </a:lvl4pPr>
                      <a:lvl5pPr marL="1828800" algn="l" defTabSz="457200" rtl="0" eaLnBrk="1" latinLnBrk="0" hangingPunct="1">
                        <a:defRPr sz="1800" b="1" kern="1200">
                          <a:solidFill>
                            <a:schemeClr val="lt1"/>
                          </a:solidFill>
                          <a:latin typeface="Calibri"/>
                        </a:defRPr>
                      </a:lvl5pPr>
                      <a:lvl6pPr marL="2286000" algn="l" defTabSz="457200" rtl="0" eaLnBrk="1" latinLnBrk="0" hangingPunct="1">
                        <a:defRPr sz="1800" b="1" kern="1200">
                          <a:solidFill>
                            <a:schemeClr val="lt1"/>
                          </a:solidFill>
                          <a:latin typeface="Calibri"/>
                        </a:defRPr>
                      </a:lvl6pPr>
                      <a:lvl7pPr marL="2743200" algn="l" defTabSz="457200" rtl="0" eaLnBrk="1" latinLnBrk="0" hangingPunct="1">
                        <a:defRPr sz="1800" b="1" kern="1200">
                          <a:solidFill>
                            <a:schemeClr val="lt1"/>
                          </a:solidFill>
                          <a:latin typeface="Calibri"/>
                        </a:defRPr>
                      </a:lvl7pPr>
                      <a:lvl8pPr marL="3200400" algn="l" defTabSz="457200" rtl="0" eaLnBrk="1" latinLnBrk="0" hangingPunct="1">
                        <a:defRPr sz="1800" b="1" kern="1200">
                          <a:solidFill>
                            <a:schemeClr val="lt1"/>
                          </a:solidFill>
                          <a:latin typeface="Calibri"/>
                        </a:defRPr>
                      </a:lvl8pPr>
                      <a:lvl9pPr marL="3657600" algn="l" defTabSz="457200" rtl="0" eaLnBrk="1" latinLnBrk="0" hangingPunct="1">
                        <a:defRPr sz="1800" b="1" kern="1200">
                          <a:solidFill>
                            <a:schemeClr val="lt1"/>
                          </a:solidFill>
                          <a:latin typeface="Calibri"/>
                        </a:defRPr>
                      </a:lvl9pPr>
                    </a:lstStyle>
                    <a:p>
                      <a:pPr algn="ctr"/>
                      <a:r>
                        <a:rPr lang="en-GB" sz="2400" smtClean="0"/>
                        <a:t>Average</a:t>
                      </a:r>
                      <a:r>
                        <a:rPr lang="en-GB" sz="2400" baseline="0" smtClean="0"/>
                        <a:t> ratio</a:t>
                      </a:r>
                      <a:endParaRPr lang="en-GB" sz="2400"/>
                    </a:p>
                  </a:txBody>
                  <a:tcPr marL="91437" marR="91437" marT="45713" marB="45713">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F81BD"/>
                    </a:solidFill>
                  </a:tcPr>
                </a:tc>
                <a:extLst>
                  <a:ext uri="{0D108BD9-81ED-4DB2-BD59-A6C34878D82A}">
                    <a16:rowId xmlns:a16="http://schemas.microsoft.com/office/drawing/2014/main" val="10000"/>
                  </a:ext>
                </a:extLst>
              </a:tr>
              <a:tr h="524302">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dirty="0" smtClean="0">
                          <a:solidFill>
                            <a:srgbClr val="002060"/>
                          </a:solidFill>
                        </a:rPr>
                        <a:t>Formaldehyde</a:t>
                      </a:r>
                      <a:endParaRPr lang="en-GB" sz="2400" dirty="0">
                        <a:solidFill>
                          <a:srgbClr val="002060"/>
                        </a:solidFill>
                      </a:endParaRPr>
                    </a:p>
                  </a:txBody>
                  <a:tcPr marL="91437" marR="91437" marT="45713" marB="45713">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dirty="0" smtClean="0">
                          <a:solidFill>
                            <a:srgbClr val="002060"/>
                          </a:solidFill>
                        </a:rPr>
                        <a:t>1.6-52</a:t>
                      </a:r>
                      <a:endParaRPr lang="en-GB" sz="2400" dirty="0">
                        <a:solidFill>
                          <a:srgbClr val="002060"/>
                        </a:solidFill>
                      </a:endParaRPr>
                    </a:p>
                  </a:txBody>
                  <a:tcPr marL="91437" marR="91437" marT="45713" marB="45713">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dirty="0" smtClean="0">
                          <a:solidFill>
                            <a:srgbClr val="002060"/>
                          </a:solidFill>
                        </a:rPr>
                        <a:t>0.20-5.61</a:t>
                      </a:r>
                      <a:endParaRPr lang="en-GB" sz="2400" dirty="0">
                        <a:solidFill>
                          <a:srgbClr val="002060"/>
                        </a:solidFill>
                      </a:endParaRPr>
                    </a:p>
                  </a:txBody>
                  <a:tcPr marL="91437" marR="91437" marT="45713" marB="45713">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dirty="0" smtClean="0">
                          <a:solidFill>
                            <a:srgbClr val="002060"/>
                          </a:solidFill>
                        </a:rPr>
                        <a:t>9</a:t>
                      </a:r>
                      <a:endParaRPr lang="en-GB" sz="2400" dirty="0">
                        <a:solidFill>
                          <a:srgbClr val="002060"/>
                        </a:solidFill>
                      </a:endParaRPr>
                    </a:p>
                  </a:txBody>
                  <a:tcPr marL="91437" marR="91437" marT="45713" marB="45713">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10001"/>
                  </a:ext>
                </a:extLst>
              </a:tr>
              <a:tr h="524302">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smtClean="0">
                          <a:solidFill>
                            <a:srgbClr val="002060"/>
                          </a:solidFill>
                        </a:rPr>
                        <a:t>Acetaldehyde</a:t>
                      </a:r>
                      <a:endParaRPr lang="en-GB" sz="2400">
                        <a:solidFill>
                          <a:srgbClr val="002060"/>
                        </a:solidFill>
                      </a:endParaRPr>
                    </a:p>
                  </a:txBody>
                  <a:tcPr marL="91437" marR="91437"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smtClean="0">
                          <a:solidFill>
                            <a:srgbClr val="002060"/>
                          </a:solidFill>
                        </a:rPr>
                        <a:t>52-140</a:t>
                      </a:r>
                      <a:endParaRPr lang="en-GB" sz="2400">
                        <a:solidFill>
                          <a:srgbClr val="002060"/>
                        </a:solidFill>
                      </a:endParaRPr>
                    </a:p>
                  </a:txBody>
                  <a:tcPr marL="91437" marR="91437"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smtClean="0">
                          <a:solidFill>
                            <a:srgbClr val="002060"/>
                          </a:solidFill>
                        </a:rPr>
                        <a:t>0.11-1.36</a:t>
                      </a:r>
                      <a:endParaRPr lang="en-GB" sz="2400">
                        <a:solidFill>
                          <a:srgbClr val="002060"/>
                        </a:solidFill>
                      </a:endParaRPr>
                    </a:p>
                  </a:txBody>
                  <a:tcPr marL="91437" marR="91437"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dirty="0" smtClean="0">
                          <a:solidFill>
                            <a:srgbClr val="002060"/>
                          </a:solidFill>
                        </a:rPr>
                        <a:t>450</a:t>
                      </a:r>
                      <a:endParaRPr lang="en-GB" sz="2400" dirty="0">
                        <a:solidFill>
                          <a:srgbClr val="002060"/>
                        </a:solidFill>
                      </a:endParaRPr>
                    </a:p>
                  </a:txBody>
                  <a:tcPr marL="91437" marR="91437"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10002"/>
                  </a:ext>
                </a:extLst>
              </a:tr>
              <a:tr h="524302">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err="1" smtClean="0">
                          <a:solidFill>
                            <a:srgbClr val="002060"/>
                          </a:solidFill>
                        </a:rPr>
                        <a:t>Acrolein</a:t>
                      </a:r>
                      <a:endParaRPr lang="en-GB" sz="2400">
                        <a:solidFill>
                          <a:srgbClr val="002060"/>
                        </a:solidFill>
                      </a:endParaRPr>
                    </a:p>
                  </a:txBody>
                  <a:tcPr marL="91437" marR="91437"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dirty="0" smtClean="0">
                          <a:solidFill>
                            <a:srgbClr val="002060"/>
                          </a:solidFill>
                        </a:rPr>
                        <a:t>2.4-62</a:t>
                      </a:r>
                      <a:endParaRPr lang="en-GB" sz="2400" dirty="0">
                        <a:solidFill>
                          <a:srgbClr val="002060"/>
                        </a:solidFill>
                      </a:endParaRPr>
                    </a:p>
                  </a:txBody>
                  <a:tcPr marL="91437" marR="91437"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smtClean="0">
                          <a:solidFill>
                            <a:srgbClr val="002060"/>
                          </a:solidFill>
                        </a:rPr>
                        <a:t>0.07-4.19</a:t>
                      </a:r>
                      <a:endParaRPr lang="en-GB" sz="2400">
                        <a:solidFill>
                          <a:srgbClr val="002060"/>
                        </a:solidFill>
                      </a:endParaRPr>
                    </a:p>
                  </a:txBody>
                  <a:tcPr marL="91437" marR="91437"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dirty="0" smtClean="0">
                          <a:solidFill>
                            <a:srgbClr val="002060"/>
                          </a:solidFill>
                        </a:rPr>
                        <a:t>15</a:t>
                      </a:r>
                      <a:endParaRPr lang="en-GB" sz="2400" dirty="0">
                        <a:solidFill>
                          <a:srgbClr val="002060"/>
                        </a:solidFill>
                      </a:endParaRPr>
                    </a:p>
                  </a:txBody>
                  <a:tcPr marL="91437" marR="91437"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10003"/>
                  </a:ext>
                </a:extLst>
              </a:tr>
              <a:tr h="524302">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smtClean="0">
                          <a:solidFill>
                            <a:srgbClr val="002060"/>
                          </a:solidFill>
                        </a:rPr>
                        <a:t>Toluene</a:t>
                      </a:r>
                      <a:endParaRPr lang="en-GB" sz="2400">
                        <a:solidFill>
                          <a:srgbClr val="002060"/>
                        </a:solidFill>
                      </a:endParaRPr>
                    </a:p>
                  </a:txBody>
                  <a:tcPr marL="91437" marR="91437"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smtClean="0">
                          <a:solidFill>
                            <a:srgbClr val="002060"/>
                          </a:solidFill>
                        </a:rPr>
                        <a:t>8.3-70</a:t>
                      </a:r>
                      <a:endParaRPr lang="en-GB" sz="2400">
                        <a:solidFill>
                          <a:srgbClr val="002060"/>
                        </a:solidFill>
                      </a:endParaRPr>
                    </a:p>
                  </a:txBody>
                  <a:tcPr marL="91437" marR="91437"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smtClean="0">
                          <a:solidFill>
                            <a:srgbClr val="002060"/>
                          </a:solidFill>
                        </a:rPr>
                        <a:t>0.02-0.63</a:t>
                      </a:r>
                      <a:endParaRPr lang="en-GB" sz="2400">
                        <a:solidFill>
                          <a:srgbClr val="002060"/>
                        </a:solidFill>
                      </a:endParaRPr>
                    </a:p>
                  </a:txBody>
                  <a:tcPr marL="91437" marR="91437"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dirty="0" smtClean="0">
                          <a:solidFill>
                            <a:srgbClr val="002060"/>
                          </a:solidFill>
                        </a:rPr>
                        <a:t>120</a:t>
                      </a:r>
                      <a:endParaRPr lang="en-GB" sz="2400" dirty="0">
                        <a:solidFill>
                          <a:srgbClr val="002060"/>
                        </a:solidFill>
                      </a:endParaRPr>
                    </a:p>
                  </a:txBody>
                  <a:tcPr marL="91437" marR="91437"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406164222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Are e-cigarettes safe?</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6" name="Footer Placeholder 5"/>
          <p:cNvSpPr>
            <a:spLocks noGrp="1"/>
          </p:cNvSpPr>
          <p:nvPr>
            <p:ph type="ftr" sz="quarter" idx="13"/>
          </p:nvPr>
        </p:nvSpPr>
        <p:spPr>
          <a:xfrm>
            <a:off x="6853382" y="6322022"/>
            <a:ext cx="3611418" cy="383579"/>
          </a:xfrm>
        </p:spPr>
        <p:txBody>
          <a:bodyPr/>
          <a:lstStyle/>
          <a:p>
            <a:pPr lvl="0" defTabSz="457200">
              <a:defRPr/>
            </a:pPr>
            <a:endParaRPr lang="en-US" smtClean="0"/>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
        <p:nvSpPr>
          <p:cNvPr id="7" name="Rectangle 6"/>
          <p:cNvSpPr/>
          <p:nvPr/>
        </p:nvSpPr>
        <p:spPr>
          <a:xfrm>
            <a:off x="1219200" y="1447800"/>
            <a:ext cx="8552873" cy="823559"/>
          </a:xfrm>
          <a:prstGeom prst="rect">
            <a:avLst/>
          </a:prstGeom>
        </p:spPr>
        <p:txBody>
          <a:bodyPr wrap="square">
            <a:spAutoFit/>
          </a:bodyPr>
          <a:lstStyle/>
          <a:p>
            <a:pPr defTabSz="457200" fontAlgn="base">
              <a:lnSpc>
                <a:spcPct val="140000"/>
              </a:lnSpc>
              <a:spcBef>
                <a:spcPct val="20000"/>
              </a:spcBef>
              <a:spcAft>
                <a:spcPct val="0"/>
              </a:spcAft>
              <a:buClr>
                <a:srgbClr val="00303E"/>
              </a:buClr>
              <a:defRPr/>
            </a:pPr>
            <a:r>
              <a:rPr lang="en-GB" b="1" dirty="0">
                <a:solidFill>
                  <a:srgbClr val="0095D6"/>
                </a:solidFill>
                <a:latin typeface="Arial"/>
                <a:cs typeface="Arial"/>
              </a:rPr>
              <a:t>Levels of selected metals in conventional vs electronic cigarettes (microgram per 10 puffs)</a:t>
            </a:r>
          </a:p>
        </p:txBody>
      </p:sp>
      <p:sp>
        <p:nvSpPr>
          <p:cNvPr id="15" name="Footer Placeholder 5"/>
          <p:cNvSpPr txBox="1">
            <a:spLocks/>
          </p:cNvSpPr>
          <p:nvPr/>
        </p:nvSpPr>
        <p:spPr>
          <a:xfrm>
            <a:off x="6853382" y="6400801"/>
            <a:ext cx="3611418" cy="383579"/>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rgbClr val="00303E"/>
                </a:solidFill>
                <a:latin typeface="Arial"/>
                <a:ea typeface="+mn-ea"/>
                <a:cs typeface="Aria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457200">
              <a:defRPr/>
            </a:pPr>
            <a:endParaRPr lang="en-US" dirty="0" smtClean="0"/>
          </a:p>
          <a:p>
            <a:pPr defTabSz="457200">
              <a:defRPr/>
            </a:pPr>
            <a:r>
              <a:rPr lang="en-GB" dirty="0"/>
              <a:t>Adapted from: Williams, 2013, </a:t>
            </a:r>
            <a:r>
              <a:rPr lang="en-GB" dirty="0" err="1"/>
              <a:t>PLoS</a:t>
            </a:r>
            <a:r>
              <a:rPr lang="en-GB" dirty="0"/>
              <a:t> One</a:t>
            </a:r>
          </a:p>
          <a:p>
            <a:pPr defTabSz="457200">
              <a:defRPr/>
            </a:pPr>
            <a:r>
              <a:rPr lang="en-GB" dirty="0" smtClean="0"/>
              <a:t> </a:t>
            </a:r>
            <a:endParaRPr lang="en-GB" dirty="0"/>
          </a:p>
          <a:p>
            <a:pPr defTabSz="457200">
              <a:defRPr/>
            </a:pPr>
            <a:endParaRPr lang="en-US" dirty="0"/>
          </a:p>
        </p:txBody>
      </p:sp>
      <p:graphicFrame>
        <p:nvGraphicFramePr>
          <p:cNvPr id="9" name="Table 8"/>
          <p:cNvGraphicFramePr>
            <a:graphicFrameLocks noGrp="1"/>
          </p:cNvGraphicFramePr>
          <p:nvPr>
            <p:extLst>
              <p:ext uri="{D42A27DB-BD31-4B8C-83A1-F6EECF244321}">
                <p14:modId xmlns:p14="http://schemas.microsoft.com/office/powerpoint/2010/main" val="1596693359"/>
              </p:ext>
            </p:extLst>
          </p:nvPr>
        </p:nvGraphicFramePr>
        <p:xfrm>
          <a:off x="1219201" y="2445618"/>
          <a:ext cx="6373090" cy="3084746"/>
        </p:xfrm>
        <a:graphic>
          <a:graphicData uri="http://schemas.openxmlformats.org/drawingml/2006/table">
            <a:tbl>
              <a:tblPr firstRow="1" bandRow="1"/>
              <a:tblGrid>
                <a:gridCol w="2030986">
                  <a:extLst>
                    <a:ext uri="{9D8B030D-6E8A-4147-A177-3AD203B41FA5}">
                      <a16:colId xmlns:a16="http://schemas.microsoft.com/office/drawing/2014/main" val="20000"/>
                    </a:ext>
                  </a:extLst>
                </a:gridCol>
                <a:gridCol w="2171052">
                  <a:extLst>
                    <a:ext uri="{9D8B030D-6E8A-4147-A177-3AD203B41FA5}">
                      <a16:colId xmlns:a16="http://schemas.microsoft.com/office/drawing/2014/main" val="20001"/>
                    </a:ext>
                  </a:extLst>
                </a:gridCol>
                <a:gridCol w="2171052">
                  <a:extLst>
                    <a:ext uri="{9D8B030D-6E8A-4147-A177-3AD203B41FA5}">
                      <a16:colId xmlns:a16="http://schemas.microsoft.com/office/drawing/2014/main" val="20002"/>
                    </a:ext>
                  </a:extLst>
                </a:gridCol>
              </a:tblGrid>
              <a:tr h="1156805">
                <a:tc>
                  <a:txBody>
                    <a:bodyPr/>
                    <a:lstStyle>
                      <a:lvl1pPr marL="0" algn="l" defTabSz="457200" rtl="0" eaLnBrk="1" latinLnBrk="0" hangingPunct="1">
                        <a:defRPr sz="1800" b="1" kern="1200">
                          <a:solidFill>
                            <a:schemeClr val="lt1"/>
                          </a:solidFill>
                          <a:latin typeface="Calibri"/>
                        </a:defRPr>
                      </a:lvl1pPr>
                      <a:lvl2pPr marL="457200" algn="l" defTabSz="457200" rtl="0" eaLnBrk="1" latinLnBrk="0" hangingPunct="1">
                        <a:defRPr sz="1800" b="1" kern="1200">
                          <a:solidFill>
                            <a:schemeClr val="lt1"/>
                          </a:solidFill>
                          <a:latin typeface="Calibri"/>
                        </a:defRPr>
                      </a:lvl2pPr>
                      <a:lvl3pPr marL="914400" algn="l" defTabSz="457200" rtl="0" eaLnBrk="1" latinLnBrk="0" hangingPunct="1">
                        <a:defRPr sz="1800" b="1" kern="1200">
                          <a:solidFill>
                            <a:schemeClr val="lt1"/>
                          </a:solidFill>
                          <a:latin typeface="Calibri"/>
                        </a:defRPr>
                      </a:lvl3pPr>
                      <a:lvl4pPr marL="1371600" algn="l" defTabSz="457200" rtl="0" eaLnBrk="1" latinLnBrk="0" hangingPunct="1">
                        <a:defRPr sz="1800" b="1" kern="1200">
                          <a:solidFill>
                            <a:schemeClr val="lt1"/>
                          </a:solidFill>
                          <a:latin typeface="Calibri"/>
                        </a:defRPr>
                      </a:lvl4pPr>
                      <a:lvl5pPr marL="1828800" algn="l" defTabSz="457200" rtl="0" eaLnBrk="1" latinLnBrk="0" hangingPunct="1">
                        <a:defRPr sz="1800" b="1" kern="1200">
                          <a:solidFill>
                            <a:schemeClr val="lt1"/>
                          </a:solidFill>
                          <a:latin typeface="Calibri"/>
                        </a:defRPr>
                      </a:lvl5pPr>
                      <a:lvl6pPr marL="2286000" algn="l" defTabSz="457200" rtl="0" eaLnBrk="1" latinLnBrk="0" hangingPunct="1">
                        <a:defRPr sz="1800" b="1" kern="1200">
                          <a:solidFill>
                            <a:schemeClr val="lt1"/>
                          </a:solidFill>
                          <a:latin typeface="Calibri"/>
                        </a:defRPr>
                      </a:lvl6pPr>
                      <a:lvl7pPr marL="2743200" algn="l" defTabSz="457200" rtl="0" eaLnBrk="1" latinLnBrk="0" hangingPunct="1">
                        <a:defRPr sz="1800" b="1" kern="1200">
                          <a:solidFill>
                            <a:schemeClr val="lt1"/>
                          </a:solidFill>
                          <a:latin typeface="Calibri"/>
                        </a:defRPr>
                      </a:lvl7pPr>
                      <a:lvl8pPr marL="3200400" algn="l" defTabSz="457200" rtl="0" eaLnBrk="1" latinLnBrk="0" hangingPunct="1">
                        <a:defRPr sz="1800" b="1" kern="1200">
                          <a:solidFill>
                            <a:schemeClr val="lt1"/>
                          </a:solidFill>
                          <a:latin typeface="Calibri"/>
                        </a:defRPr>
                      </a:lvl8pPr>
                      <a:lvl9pPr marL="3657600" algn="l" defTabSz="457200" rtl="0" eaLnBrk="1" latinLnBrk="0" hangingPunct="1">
                        <a:defRPr sz="1800" b="1" kern="1200">
                          <a:solidFill>
                            <a:schemeClr val="lt1"/>
                          </a:solidFill>
                          <a:latin typeface="Calibri"/>
                        </a:defRPr>
                      </a:lvl9pPr>
                    </a:lstStyle>
                    <a:p>
                      <a:pPr algn="ctr"/>
                      <a:r>
                        <a:rPr lang="en-GB" sz="2400" dirty="0" smtClean="0"/>
                        <a:t>Metal</a:t>
                      </a:r>
                      <a:endParaRPr lang="en-GB" sz="2400" dirty="0"/>
                    </a:p>
                  </a:txBody>
                  <a:tcPr marL="91447" marR="91447" marT="45713" marB="45713">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F81BD"/>
                    </a:solidFill>
                  </a:tcPr>
                </a:tc>
                <a:tc>
                  <a:txBody>
                    <a:bodyPr/>
                    <a:lstStyle>
                      <a:lvl1pPr marL="0" algn="l" defTabSz="457200" rtl="0" eaLnBrk="1" latinLnBrk="0" hangingPunct="1">
                        <a:defRPr sz="1800" b="1" kern="1200">
                          <a:solidFill>
                            <a:schemeClr val="lt1"/>
                          </a:solidFill>
                          <a:latin typeface="Calibri"/>
                        </a:defRPr>
                      </a:lvl1pPr>
                      <a:lvl2pPr marL="457200" algn="l" defTabSz="457200" rtl="0" eaLnBrk="1" latinLnBrk="0" hangingPunct="1">
                        <a:defRPr sz="1800" b="1" kern="1200">
                          <a:solidFill>
                            <a:schemeClr val="lt1"/>
                          </a:solidFill>
                          <a:latin typeface="Calibri"/>
                        </a:defRPr>
                      </a:lvl2pPr>
                      <a:lvl3pPr marL="914400" algn="l" defTabSz="457200" rtl="0" eaLnBrk="1" latinLnBrk="0" hangingPunct="1">
                        <a:defRPr sz="1800" b="1" kern="1200">
                          <a:solidFill>
                            <a:schemeClr val="lt1"/>
                          </a:solidFill>
                          <a:latin typeface="Calibri"/>
                        </a:defRPr>
                      </a:lvl3pPr>
                      <a:lvl4pPr marL="1371600" algn="l" defTabSz="457200" rtl="0" eaLnBrk="1" latinLnBrk="0" hangingPunct="1">
                        <a:defRPr sz="1800" b="1" kern="1200">
                          <a:solidFill>
                            <a:schemeClr val="lt1"/>
                          </a:solidFill>
                          <a:latin typeface="Calibri"/>
                        </a:defRPr>
                      </a:lvl4pPr>
                      <a:lvl5pPr marL="1828800" algn="l" defTabSz="457200" rtl="0" eaLnBrk="1" latinLnBrk="0" hangingPunct="1">
                        <a:defRPr sz="1800" b="1" kern="1200">
                          <a:solidFill>
                            <a:schemeClr val="lt1"/>
                          </a:solidFill>
                          <a:latin typeface="Calibri"/>
                        </a:defRPr>
                      </a:lvl5pPr>
                      <a:lvl6pPr marL="2286000" algn="l" defTabSz="457200" rtl="0" eaLnBrk="1" latinLnBrk="0" hangingPunct="1">
                        <a:defRPr sz="1800" b="1" kern="1200">
                          <a:solidFill>
                            <a:schemeClr val="lt1"/>
                          </a:solidFill>
                          <a:latin typeface="Calibri"/>
                        </a:defRPr>
                      </a:lvl6pPr>
                      <a:lvl7pPr marL="2743200" algn="l" defTabSz="457200" rtl="0" eaLnBrk="1" latinLnBrk="0" hangingPunct="1">
                        <a:defRPr sz="1800" b="1" kern="1200">
                          <a:solidFill>
                            <a:schemeClr val="lt1"/>
                          </a:solidFill>
                          <a:latin typeface="Calibri"/>
                        </a:defRPr>
                      </a:lvl7pPr>
                      <a:lvl8pPr marL="3200400" algn="l" defTabSz="457200" rtl="0" eaLnBrk="1" latinLnBrk="0" hangingPunct="1">
                        <a:defRPr sz="1800" b="1" kern="1200">
                          <a:solidFill>
                            <a:schemeClr val="lt1"/>
                          </a:solidFill>
                          <a:latin typeface="Calibri"/>
                        </a:defRPr>
                      </a:lvl8pPr>
                      <a:lvl9pPr marL="3657600" algn="l" defTabSz="457200" rtl="0" eaLnBrk="1" latinLnBrk="0" hangingPunct="1">
                        <a:defRPr sz="1800" b="1" kern="1200">
                          <a:solidFill>
                            <a:schemeClr val="lt1"/>
                          </a:solidFill>
                          <a:latin typeface="Calibri"/>
                        </a:defRPr>
                      </a:lvl9pPr>
                    </a:lstStyle>
                    <a:p>
                      <a:pPr algn="ctr"/>
                      <a:r>
                        <a:rPr lang="en-GB" sz="2400" dirty="0" smtClean="0"/>
                        <a:t>Conventional</a:t>
                      </a:r>
                      <a:r>
                        <a:rPr lang="en-GB" sz="2400" baseline="0" dirty="0" smtClean="0"/>
                        <a:t> cigarette</a:t>
                      </a:r>
                    </a:p>
                  </a:txBody>
                  <a:tcPr marL="91447" marR="91447" marT="45713" marB="45713">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F81BD"/>
                    </a:solidFill>
                  </a:tcPr>
                </a:tc>
                <a:tc>
                  <a:txBody>
                    <a:bodyPr/>
                    <a:lstStyle>
                      <a:lvl1pPr marL="0" algn="l" defTabSz="457200" rtl="0" eaLnBrk="1" latinLnBrk="0" hangingPunct="1">
                        <a:defRPr sz="1800" b="1" kern="1200">
                          <a:solidFill>
                            <a:schemeClr val="lt1"/>
                          </a:solidFill>
                          <a:latin typeface="Calibri"/>
                        </a:defRPr>
                      </a:lvl1pPr>
                      <a:lvl2pPr marL="457200" algn="l" defTabSz="457200" rtl="0" eaLnBrk="1" latinLnBrk="0" hangingPunct="1">
                        <a:defRPr sz="1800" b="1" kern="1200">
                          <a:solidFill>
                            <a:schemeClr val="lt1"/>
                          </a:solidFill>
                          <a:latin typeface="Calibri"/>
                        </a:defRPr>
                      </a:lvl2pPr>
                      <a:lvl3pPr marL="914400" algn="l" defTabSz="457200" rtl="0" eaLnBrk="1" latinLnBrk="0" hangingPunct="1">
                        <a:defRPr sz="1800" b="1" kern="1200">
                          <a:solidFill>
                            <a:schemeClr val="lt1"/>
                          </a:solidFill>
                          <a:latin typeface="Calibri"/>
                        </a:defRPr>
                      </a:lvl3pPr>
                      <a:lvl4pPr marL="1371600" algn="l" defTabSz="457200" rtl="0" eaLnBrk="1" latinLnBrk="0" hangingPunct="1">
                        <a:defRPr sz="1800" b="1" kern="1200">
                          <a:solidFill>
                            <a:schemeClr val="lt1"/>
                          </a:solidFill>
                          <a:latin typeface="Calibri"/>
                        </a:defRPr>
                      </a:lvl4pPr>
                      <a:lvl5pPr marL="1828800" algn="l" defTabSz="457200" rtl="0" eaLnBrk="1" latinLnBrk="0" hangingPunct="1">
                        <a:defRPr sz="1800" b="1" kern="1200">
                          <a:solidFill>
                            <a:schemeClr val="lt1"/>
                          </a:solidFill>
                          <a:latin typeface="Calibri"/>
                        </a:defRPr>
                      </a:lvl5pPr>
                      <a:lvl6pPr marL="2286000" algn="l" defTabSz="457200" rtl="0" eaLnBrk="1" latinLnBrk="0" hangingPunct="1">
                        <a:defRPr sz="1800" b="1" kern="1200">
                          <a:solidFill>
                            <a:schemeClr val="lt1"/>
                          </a:solidFill>
                          <a:latin typeface="Calibri"/>
                        </a:defRPr>
                      </a:lvl6pPr>
                      <a:lvl7pPr marL="2743200" algn="l" defTabSz="457200" rtl="0" eaLnBrk="1" latinLnBrk="0" hangingPunct="1">
                        <a:defRPr sz="1800" b="1" kern="1200">
                          <a:solidFill>
                            <a:schemeClr val="lt1"/>
                          </a:solidFill>
                          <a:latin typeface="Calibri"/>
                        </a:defRPr>
                      </a:lvl7pPr>
                      <a:lvl8pPr marL="3200400" algn="l" defTabSz="457200" rtl="0" eaLnBrk="1" latinLnBrk="0" hangingPunct="1">
                        <a:defRPr sz="1800" b="1" kern="1200">
                          <a:solidFill>
                            <a:schemeClr val="lt1"/>
                          </a:solidFill>
                          <a:latin typeface="Calibri"/>
                        </a:defRPr>
                      </a:lvl8pPr>
                      <a:lvl9pPr marL="3657600" algn="l" defTabSz="457200" rtl="0" eaLnBrk="1" latinLnBrk="0" hangingPunct="1">
                        <a:defRPr sz="1800" b="1" kern="1200">
                          <a:solidFill>
                            <a:schemeClr val="lt1"/>
                          </a:solidFill>
                          <a:latin typeface="Calibri"/>
                        </a:defRPr>
                      </a:lvl9pPr>
                    </a:lstStyle>
                    <a:p>
                      <a:pPr algn="ctr"/>
                      <a:r>
                        <a:rPr lang="en-GB" sz="2400" smtClean="0"/>
                        <a:t>Electronic cigarette</a:t>
                      </a:r>
                    </a:p>
                    <a:p>
                      <a:pPr algn="ctr"/>
                      <a:endParaRPr lang="en-GB" sz="2400" i="1"/>
                    </a:p>
                  </a:txBody>
                  <a:tcPr marL="91447" marR="91447" marT="45713" marB="45713">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F81BD"/>
                    </a:solidFill>
                  </a:tcPr>
                </a:tc>
                <a:extLst>
                  <a:ext uri="{0D108BD9-81ED-4DB2-BD59-A6C34878D82A}">
                    <a16:rowId xmlns:a16="http://schemas.microsoft.com/office/drawing/2014/main" val="10000"/>
                  </a:ext>
                </a:extLst>
              </a:tr>
              <a:tr h="47401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dirty="0" smtClean="0">
                          <a:solidFill>
                            <a:srgbClr val="002060"/>
                          </a:solidFill>
                        </a:rPr>
                        <a:t>Iron</a:t>
                      </a:r>
                      <a:endParaRPr lang="en-GB" sz="2400" dirty="0">
                        <a:solidFill>
                          <a:srgbClr val="002060"/>
                        </a:solidFill>
                      </a:endParaRPr>
                    </a:p>
                  </a:txBody>
                  <a:tcPr marL="91447" marR="91447" marT="45713" marB="45713">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dirty="0" smtClean="0">
                          <a:solidFill>
                            <a:srgbClr val="002060"/>
                          </a:solidFill>
                        </a:rPr>
                        <a:t>0.04</a:t>
                      </a:r>
                      <a:endParaRPr lang="en-GB" sz="2400" dirty="0">
                        <a:solidFill>
                          <a:srgbClr val="002060"/>
                        </a:solidFill>
                      </a:endParaRPr>
                    </a:p>
                  </a:txBody>
                  <a:tcPr marL="91447" marR="91447" marT="45713" marB="45713">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dirty="0" smtClean="0">
                          <a:solidFill>
                            <a:srgbClr val="002060"/>
                          </a:solidFill>
                        </a:rPr>
                        <a:t>0.52</a:t>
                      </a:r>
                      <a:endParaRPr lang="en-GB" sz="2400" dirty="0">
                        <a:solidFill>
                          <a:srgbClr val="002060"/>
                        </a:solidFill>
                      </a:endParaRPr>
                    </a:p>
                  </a:txBody>
                  <a:tcPr marL="91447" marR="91447" marT="45713" marB="45713">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10001"/>
                  </a:ext>
                </a:extLst>
              </a:tr>
              <a:tr h="47401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smtClean="0">
                          <a:solidFill>
                            <a:srgbClr val="002060"/>
                          </a:solidFill>
                        </a:rPr>
                        <a:t>Aluminium</a:t>
                      </a:r>
                      <a:endParaRPr lang="en-GB" sz="2400">
                        <a:solidFill>
                          <a:srgbClr val="002060"/>
                        </a:solidFill>
                      </a:endParaRPr>
                    </a:p>
                  </a:txBody>
                  <a:tcPr marL="91447" marR="91447"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smtClean="0">
                          <a:solidFill>
                            <a:srgbClr val="002060"/>
                          </a:solidFill>
                        </a:rPr>
                        <a:t>0.22</a:t>
                      </a:r>
                      <a:endParaRPr lang="en-GB" sz="2400">
                        <a:solidFill>
                          <a:srgbClr val="002060"/>
                        </a:solidFill>
                      </a:endParaRPr>
                    </a:p>
                  </a:txBody>
                  <a:tcPr marL="91447" marR="91447"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dirty="0" smtClean="0">
                          <a:solidFill>
                            <a:srgbClr val="002060"/>
                          </a:solidFill>
                        </a:rPr>
                        <a:t>0.39</a:t>
                      </a:r>
                      <a:endParaRPr lang="en-GB" sz="2400" dirty="0">
                        <a:solidFill>
                          <a:srgbClr val="002060"/>
                        </a:solidFill>
                      </a:endParaRPr>
                    </a:p>
                  </a:txBody>
                  <a:tcPr marL="91447" marR="91447"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10002"/>
                  </a:ext>
                </a:extLst>
              </a:tr>
              <a:tr h="47401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smtClean="0">
                          <a:solidFill>
                            <a:srgbClr val="002060"/>
                          </a:solidFill>
                        </a:rPr>
                        <a:t>Copper</a:t>
                      </a:r>
                      <a:endParaRPr lang="en-GB" sz="2400">
                        <a:solidFill>
                          <a:srgbClr val="002060"/>
                        </a:solidFill>
                      </a:endParaRPr>
                    </a:p>
                  </a:txBody>
                  <a:tcPr marL="91447" marR="91447"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smtClean="0">
                          <a:solidFill>
                            <a:srgbClr val="002060"/>
                          </a:solidFill>
                        </a:rPr>
                        <a:t>0.19</a:t>
                      </a:r>
                      <a:endParaRPr lang="en-GB" sz="2400">
                        <a:solidFill>
                          <a:srgbClr val="002060"/>
                        </a:solidFill>
                      </a:endParaRPr>
                    </a:p>
                  </a:txBody>
                  <a:tcPr marL="91447" marR="91447"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dirty="0" smtClean="0">
                          <a:solidFill>
                            <a:srgbClr val="002060"/>
                          </a:solidFill>
                        </a:rPr>
                        <a:t>0.20</a:t>
                      </a:r>
                      <a:endParaRPr lang="en-GB" sz="2400" dirty="0">
                        <a:solidFill>
                          <a:srgbClr val="002060"/>
                        </a:solidFill>
                      </a:endParaRPr>
                    </a:p>
                  </a:txBody>
                  <a:tcPr marL="91447" marR="91447"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10003"/>
                  </a:ext>
                </a:extLst>
              </a:tr>
              <a:tr h="47401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smtClean="0">
                          <a:solidFill>
                            <a:srgbClr val="002060"/>
                          </a:solidFill>
                        </a:rPr>
                        <a:t>Tin</a:t>
                      </a:r>
                      <a:endParaRPr lang="en-GB" sz="2400">
                        <a:solidFill>
                          <a:srgbClr val="002060"/>
                        </a:solidFill>
                      </a:endParaRPr>
                    </a:p>
                  </a:txBody>
                  <a:tcPr marL="91447" marR="91447"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smtClean="0">
                          <a:solidFill>
                            <a:srgbClr val="002060"/>
                          </a:solidFill>
                        </a:rPr>
                        <a:t>-</a:t>
                      </a:r>
                      <a:endParaRPr lang="en-GB" sz="2400">
                        <a:solidFill>
                          <a:srgbClr val="002060"/>
                        </a:solidFill>
                      </a:endParaRPr>
                    </a:p>
                  </a:txBody>
                  <a:tcPr marL="91447" marR="91447"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algn="ctr"/>
                      <a:r>
                        <a:rPr lang="en-GB" sz="2400" dirty="0" smtClean="0">
                          <a:solidFill>
                            <a:srgbClr val="002060"/>
                          </a:solidFill>
                        </a:rPr>
                        <a:t>0.04</a:t>
                      </a:r>
                      <a:endParaRPr lang="en-GB" sz="2400" dirty="0">
                        <a:solidFill>
                          <a:srgbClr val="002060"/>
                        </a:solidFill>
                      </a:endParaRPr>
                    </a:p>
                  </a:txBody>
                  <a:tcPr marL="91447" marR="91447" marT="45713" marB="45713">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10004"/>
                  </a:ext>
                </a:extLst>
              </a:tr>
            </a:tbl>
          </a:graphicData>
        </a:graphic>
      </p:graphicFrame>
      <p:sp>
        <p:nvSpPr>
          <p:cNvPr id="2" name="Rectangle 1"/>
          <p:cNvSpPr/>
          <p:nvPr/>
        </p:nvSpPr>
        <p:spPr>
          <a:xfrm>
            <a:off x="8111186" y="3288465"/>
            <a:ext cx="2544286" cy="369332"/>
          </a:xfrm>
          <a:prstGeom prst="rect">
            <a:avLst/>
          </a:prstGeom>
        </p:spPr>
        <p:txBody>
          <a:bodyPr wrap="none">
            <a:spAutoFit/>
          </a:bodyPr>
          <a:lstStyle/>
          <a:p>
            <a:r>
              <a:rPr lang="en-GB" b="1" dirty="0">
                <a:solidFill>
                  <a:srgbClr val="0095D6"/>
                </a:solidFill>
                <a:latin typeface="Arial"/>
                <a:cs typeface="Arial"/>
              </a:rPr>
              <a:t>Clinical significance?</a:t>
            </a:r>
          </a:p>
        </p:txBody>
      </p:sp>
    </p:spTree>
    <p:extLst>
      <p:ext uri="{BB962C8B-B14F-4D97-AF65-F5344CB8AC3E}">
        <p14:creationId xmlns:p14="http://schemas.microsoft.com/office/powerpoint/2010/main" val="57532175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Are e-cigarettes safe?</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a:t>
            </a:r>
            <a:r>
              <a:rPr kumimoji="0" lang="en-US" sz="1200" b="0" i="0" u="none" strike="noStrike" kern="1200" cap="none" spc="0" normalizeH="0" noProof="0" dirty="0" smtClean="0">
                <a:ln>
                  <a:noFill/>
                </a:ln>
                <a:solidFill>
                  <a:srgbClr val="0095D6"/>
                </a:solidFill>
                <a:effectLst/>
                <a:uLnTx/>
                <a:uFillTx/>
                <a:latin typeface="Arial"/>
                <a:ea typeface="+mn-ea"/>
                <a:cs typeface="Arial"/>
              </a:rPr>
              <a:t>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6" name="Footer Placeholder 5"/>
          <p:cNvSpPr>
            <a:spLocks noGrp="1"/>
          </p:cNvSpPr>
          <p:nvPr>
            <p:ph type="ftr" sz="quarter" idx="13"/>
          </p:nvPr>
        </p:nvSpPr>
        <p:spPr>
          <a:xfrm>
            <a:off x="6853382" y="6322022"/>
            <a:ext cx="3611418" cy="383579"/>
          </a:xfrm>
        </p:spPr>
        <p:txBody>
          <a:bodyPr/>
          <a:lstStyle/>
          <a:p>
            <a:pPr lvl="0" defTabSz="457200">
              <a:defRPr/>
            </a:pPr>
            <a:endParaRPr lang="en-US" smtClean="0"/>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
        <p:nvSpPr>
          <p:cNvPr id="7" name="Rectangle 6"/>
          <p:cNvSpPr/>
          <p:nvPr/>
        </p:nvSpPr>
        <p:spPr>
          <a:xfrm>
            <a:off x="1219200" y="1447800"/>
            <a:ext cx="8552873" cy="1765355"/>
          </a:xfrm>
          <a:prstGeom prst="rect">
            <a:avLst/>
          </a:prstGeom>
        </p:spPr>
        <p:txBody>
          <a:bodyPr wrap="square">
            <a:spAutoFit/>
          </a:bodyPr>
          <a:lstStyle/>
          <a:p>
            <a:pPr defTabSz="457200" fontAlgn="base">
              <a:lnSpc>
                <a:spcPct val="140000"/>
              </a:lnSpc>
              <a:spcBef>
                <a:spcPct val="20000"/>
              </a:spcBef>
              <a:spcAft>
                <a:spcPct val="0"/>
              </a:spcAft>
              <a:buClr>
                <a:srgbClr val="00303E"/>
              </a:buClr>
              <a:defRPr/>
            </a:pPr>
            <a:r>
              <a:rPr lang="en-GB" b="1" dirty="0">
                <a:solidFill>
                  <a:srgbClr val="0095D6"/>
                </a:solidFill>
                <a:latin typeface="Arial"/>
                <a:cs typeface="Arial"/>
              </a:rPr>
              <a:t>Mouse model: </a:t>
            </a:r>
          </a:p>
          <a:p>
            <a:pPr marL="28575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Reduced pulmonary anti-microbial defences</a:t>
            </a:r>
          </a:p>
          <a:p>
            <a:pPr marL="28575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Tigger inflammatory responses and alter lung mechanics</a:t>
            </a:r>
          </a:p>
          <a:p>
            <a:pPr marL="28575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 relevance in humans</a:t>
            </a:r>
          </a:p>
        </p:txBody>
      </p:sp>
      <p:sp>
        <p:nvSpPr>
          <p:cNvPr id="15" name="Footer Placeholder 5"/>
          <p:cNvSpPr txBox="1">
            <a:spLocks/>
          </p:cNvSpPr>
          <p:nvPr/>
        </p:nvSpPr>
        <p:spPr>
          <a:xfrm>
            <a:off x="6853382" y="6400801"/>
            <a:ext cx="3611418" cy="383579"/>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rgbClr val="00303E"/>
                </a:solidFill>
                <a:latin typeface="Arial"/>
                <a:ea typeface="+mn-ea"/>
                <a:cs typeface="Aria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457200">
              <a:defRPr/>
            </a:pPr>
            <a:endParaRPr lang="en-US" dirty="0" smtClean="0"/>
          </a:p>
          <a:p>
            <a:pPr defTabSz="457200">
              <a:defRPr/>
            </a:pPr>
            <a:r>
              <a:rPr lang="en-GB" dirty="0" smtClean="0"/>
              <a:t>Image: George </a:t>
            </a:r>
            <a:r>
              <a:rPr lang="en-GB" dirty="0" err="1" smtClean="0"/>
              <a:t>Shuklin</a:t>
            </a:r>
            <a:endParaRPr lang="en-GB" dirty="0"/>
          </a:p>
          <a:p>
            <a:pPr defTabSz="457200">
              <a:defRPr/>
            </a:pPr>
            <a:r>
              <a:rPr lang="en-GB" dirty="0" smtClean="0"/>
              <a:t> </a:t>
            </a:r>
            <a:endParaRPr lang="en-GB" dirty="0"/>
          </a:p>
          <a:p>
            <a:pPr defTabSz="457200">
              <a:defRPr/>
            </a:pPr>
            <a:endParaRPr lang="en-US" dirty="0"/>
          </a:p>
        </p:txBody>
      </p:sp>
      <p:pic>
        <p:nvPicPr>
          <p:cNvPr id="3" name="Picture 2"/>
          <p:cNvPicPr>
            <a:picLocks noChangeAspect="1"/>
          </p:cNvPicPr>
          <p:nvPr/>
        </p:nvPicPr>
        <p:blipFill>
          <a:blip r:embed="rId3"/>
          <a:stretch>
            <a:fillRect/>
          </a:stretch>
        </p:blipFill>
        <p:spPr>
          <a:xfrm>
            <a:off x="5089235" y="3213155"/>
            <a:ext cx="4789385" cy="1674369"/>
          </a:xfrm>
          <a:prstGeom prst="rect">
            <a:avLst/>
          </a:prstGeom>
        </p:spPr>
      </p:pic>
    </p:spTree>
    <p:extLst>
      <p:ext uri="{BB962C8B-B14F-4D97-AF65-F5344CB8AC3E}">
        <p14:creationId xmlns:p14="http://schemas.microsoft.com/office/powerpoint/2010/main" val="149013815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Are e-cigarettes safe?</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6" name="Footer Placeholder 5"/>
          <p:cNvSpPr>
            <a:spLocks noGrp="1"/>
          </p:cNvSpPr>
          <p:nvPr>
            <p:ph type="ftr" sz="quarter" idx="13"/>
          </p:nvPr>
        </p:nvSpPr>
        <p:spPr>
          <a:xfrm>
            <a:off x="6853382" y="6322022"/>
            <a:ext cx="3611418" cy="383579"/>
          </a:xfrm>
        </p:spPr>
        <p:txBody>
          <a:bodyPr/>
          <a:lstStyle/>
          <a:p>
            <a:pPr lvl="0" defTabSz="457200">
              <a:defRPr/>
            </a:pPr>
            <a:endParaRPr lang="en-US" smtClean="0"/>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
        <p:nvSpPr>
          <p:cNvPr id="7" name="Rectangle 6"/>
          <p:cNvSpPr/>
          <p:nvPr/>
        </p:nvSpPr>
        <p:spPr>
          <a:xfrm>
            <a:off x="1219200" y="1669473"/>
            <a:ext cx="8552873" cy="1322157"/>
          </a:xfrm>
          <a:prstGeom prst="rect">
            <a:avLst/>
          </a:prstGeom>
        </p:spPr>
        <p:txBody>
          <a:bodyPr wrap="square">
            <a:spAutoFit/>
          </a:bodyPr>
          <a:lstStyle/>
          <a:p>
            <a:pPr defTabSz="457200" fontAlgn="base">
              <a:lnSpc>
                <a:spcPct val="140000"/>
              </a:lnSpc>
              <a:spcBef>
                <a:spcPct val="20000"/>
              </a:spcBef>
              <a:spcAft>
                <a:spcPct val="0"/>
              </a:spcAft>
              <a:buClr>
                <a:srgbClr val="00303E"/>
              </a:buClr>
              <a:defRPr/>
            </a:pPr>
            <a:r>
              <a:rPr lang="en-GB" b="1" dirty="0">
                <a:solidFill>
                  <a:srgbClr val="0095D6"/>
                </a:solidFill>
                <a:latin typeface="Arial"/>
                <a:cs typeface="Arial"/>
              </a:rPr>
              <a:t>Other harms to users:</a:t>
            </a:r>
          </a:p>
          <a:p>
            <a:pPr marL="28575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Damage from inappropriate nicotine exposure</a:t>
            </a:r>
          </a:p>
          <a:p>
            <a:pPr marL="28575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Fires when charging</a:t>
            </a:r>
          </a:p>
        </p:txBody>
      </p:sp>
      <p:sp>
        <p:nvSpPr>
          <p:cNvPr id="15" name="Footer Placeholder 5"/>
          <p:cNvSpPr txBox="1">
            <a:spLocks/>
          </p:cNvSpPr>
          <p:nvPr/>
        </p:nvSpPr>
        <p:spPr>
          <a:xfrm>
            <a:off x="6853382" y="6400801"/>
            <a:ext cx="3611418" cy="383579"/>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rgbClr val="00303E"/>
                </a:solidFill>
                <a:latin typeface="Arial"/>
                <a:ea typeface="+mn-ea"/>
                <a:cs typeface="Aria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457200">
              <a:defRPr/>
            </a:pPr>
            <a:endParaRPr lang="en-US" dirty="0" smtClean="0"/>
          </a:p>
          <a:p>
            <a:pPr defTabSz="457200">
              <a:defRPr/>
            </a:pPr>
            <a:r>
              <a:rPr lang="en-GB" dirty="0" smtClean="0"/>
              <a:t>Image: George </a:t>
            </a:r>
            <a:r>
              <a:rPr lang="en-GB" dirty="0" err="1" smtClean="0"/>
              <a:t>Shuklin</a:t>
            </a:r>
            <a:endParaRPr lang="en-GB" dirty="0"/>
          </a:p>
          <a:p>
            <a:pPr defTabSz="457200">
              <a:defRPr/>
            </a:pPr>
            <a:r>
              <a:rPr lang="en-GB" dirty="0" smtClean="0"/>
              <a:t> </a:t>
            </a:r>
            <a:endParaRPr lang="en-GB" dirty="0"/>
          </a:p>
          <a:p>
            <a:pPr defTabSz="457200">
              <a:defRPr/>
            </a:pPr>
            <a:endParaRPr lang="en-US" dirty="0"/>
          </a:p>
        </p:txBody>
      </p:sp>
    </p:spTree>
    <p:extLst>
      <p:ext uri="{BB962C8B-B14F-4D97-AF65-F5344CB8AC3E}">
        <p14:creationId xmlns:p14="http://schemas.microsoft.com/office/powerpoint/2010/main" val="395813084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Are e-cigarettes safe?</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6" name="Footer Placeholder 5"/>
          <p:cNvSpPr>
            <a:spLocks noGrp="1"/>
          </p:cNvSpPr>
          <p:nvPr>
            <p:ph type="ftr" sz="quarter" idx="13"/>
          </p:nvPr>
        </p:nvSpPr>
        <p:spPr>
          <a:xfrm>
            <a:off x="6853382" y="6322022"/>
            <a:ext cx="3611418" cy="383579"/>
          </a:xfrm>
        </p:spPr>
        <p:txBody>
          <a:bodyPr/>
          <a:lstStyle/>
          <a:p>
            <a:pPr lvl="0" defTabSz="457200">
              <a:defRPr/>
            </a:pPr>
            <a:endParaRPr lang="en-US" smtClean="0"/>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
        <p:nvSpPr>
          <p:cNvPr id="7" name="Rectangle 6"/>
          <p:cNvSpPr/>
          <p:nvPr/>
        </p:nvSpPr>
        <p:spPr>
          <a:xfrm>
            <a:off x="1219200" y="1669473"/>
            <a:ext cx="8552873" cy="435760"/>
          </a:xfrm>
          <a:prstGeom prst="rect">
            <a:avLst/>
          </a:prstGeom>
        </p:spPr>
        <p:txBody>
          <a:bodyPr wrap="square">
            <a:spAutoFit/>
          </a:bodyPr>
          <a:lstStyle/>
          <a:p>
            <a:pPr defTabSz="457200" fontAlgn="base">
              <a:lnSpc>
                <a:spcPct val="140000"/>
              </a:lnSpc>
              <a:spcBef>
                <a:spcPct val="20000"/>
              </a:spcBef>
              <a:spcAft>
                <a:spcPct val="0"/>
              </a:spcAft>
              <a:buClr>
                <a:srgbClr val="00303E"/>
              </a:buClr>
              <a:defRPr/>
            </a:pPr>
            <a:r>
              <a:rPr lang="en-GB" b="1" dirty="0" smtClean="0">
                <a:solidFill>
                  <a:srgbClr val="0095D6"/>
                </a:solidFill>
                <a:latin typeface="Arial"/>
                <a:cs typeface="Arial"/>
              </a:rPr>
              <a:t>Damage from inappropriate nicotine exposure</a:t>
            </a:r>
            <a:endParaRPr lang="en-GB" b="1" dirty="0">
              <a:solidFill>
                <a:srgbClr val="0095D6"/>
              </a:solidFill>
              <a:latin typeface="Arial"/>
              <a:cs typeface="Arial"/>
            </a:endParaRPr>
          </a:p>
        </p:txBody>
      </p:sp>
      <p:sp>
        <p:nvSpPr>
          <p:cNvPr id="15" name="Footer Placeholder 5"/>
          <p:cNvSpPr txBox="1">
            <a:spLocks/>
          </p:cNvSpPr>
          <p:nvPr/>
        </p:nvSpPr>
        <p:spPr>
          <a:xfrm>
            <a:off x="6853382" y="6400801"/>
            <a:ext cx="3611418" cy="383579"/>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rgbClr val="00303E"/>
                </a:solidFill>
                <a:latin typeface="Arial"/>
                <a:ea typeface="+mn-ea"/>
                <a:cs typeface="Aria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457200">
              <a:defRPr/>
            </a:pPr>
            <a:endParaRPr lang="en-US" dirty="0" smtClean="0"/>
          </a:p>
          <a:p>
            <a:pPr defTabSz="457200">
              <a:defRPr/>
            </a:pPr>
            <a:r>
              <a:rPr lang="en-GB" dirty="0" smtClean="0"/>
              <a:t>Image: George </a:t>
            </a:r>
            <a:r>
              <a:rPr lang="en-GB" dirty="0" err="1" smtClean="0"/>
              <a:t>Shuklin</a:t>
            </a:r>
            <a:endParaRPr lang="en-GB" dirty="0"/>
          </a:p>
          <a:p>
            <a:pPr defTabSz="457200">
              <a:defRPr/>
            </a:pPr>
            <a:r>
              <a:rPr lang="en-GB" dirty="0" smtClean="0"/>
              <a:t> </a:t>
            </a:r>
            <a:endParaRPr lang="en-GB" dirty="0"/>
          </a:p>
          <a:p>
            <a:pPr defTabSz="457200">
              <a:defRPr/>
            </a:pPr>
            <a:endParaRPr lang="en-US" dirty="0"/>
          </a:p>
        </p:txBody>
      </p:sp>
      <p:pic>
        <p:nvPicPr>
          <p:cNvPr id="2" name="Picture 1"/>
          <p:cNvPicPr>
            <a:picLocks noChangeAspect="1"/>
          </p:cNvPicPr>
          <p:nvPr/>
        </p:nvPicPr>
        <p:blipFill>
          <a:blip r:embed="rId3"/>
          <a:stretch>
            <a:fillRect/>
          </a:stretch>
        </p:blipFill>
        <p:spPr>
          <a:xfrm>
            <a:off x="1219200" y="2286886"/>
            <a:ext cx="8669263" cy="3932261"/>
          </a:xfrm>
          <a:prstGeom prst="rect">
            <a:avLst/>
          </a:prstGeom>
        </p:spPr>
      </p:pic>
    </p:spTree>
    <p:extLst>
      <p:ext uri="{BB962C8B-B14F-4D97-AF65-F5344CB8AC3E}">
        <p14:creationId xmlns:p14="http://schemas.microsoft.com/office/powerpoint/2010/main" val="253479232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Are e-cigarettes safe?</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6" name="Footer Placeholder 5"/>
          <p:cNvSpPr>
            <a:spLocks noGrp="1"/>
          </p:cNvSpPr>
          <p:nvPr>
            <p:ph type="ftr" sz="quarter" idx="13"/>
          </p:nvPr>
        </p:nvSpPr>
        <p:spPr>
          <a:xfrm>
            <a:off x="6853382" y="6322022"/>
            <a:ext cx="3611418" cy="383579"/>
          </a:xfrm>
        </p:spPr>
        <p:txBody>
          <a:bodyPr/>
          <a:lstStyle/>
          <a:p>
            <a:pPr lvl="0" defTabSz="457200">
              <a:defRPr/>
            </a:pPr>
            <a:endParaRPr lang="en-US" smtClean="0"/>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
        <p:nvSpPr>
          <p:cNvPr id="7" name="Rectangle 6"/>
          <p:cNvSpPr/>
          <p:nvPr/>
        </p:nvSpPr>
        <p:spPr>
          <a:xfrm>
            <a:off x="1219200" y="1669473"/>
            <a:ext cx="8552873" cy="1266757"/>
          </a:xfrm>
          <a:prstGeom prst="rect">
            <a:avLst/>
          </a:prstGeom>
        </p:spPr>
        <p:txBody>
          <a:bodyPr wrap="square">
            <a:spAutoFit/>
          </a:bodyPr>
          <a:lstStyle/>
          <a:p>
            <a:pPr marL="28575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195 separate incidents of fires or explosions in US over 7 years linked to e-cigarettes</a:t>
            </a:r>
          </a:p>
          <a:p>
            <a:pPr marL="28575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38 severe injuries</a:t>
            </a:r>
          </a:p>
        </p:txBody>
      </p:sp>
      <p:sp>
        <p:nvSpPr>
          <p:cNvPr id="15" name="Footer Placeholder 5"/>
          <p:cNvSpPr txBox="1">
            <a:spLocks/>
          </p:cNvSpPr>
          <p:nvPr/>
        </p:nvSpPr>
        <p:spPr>
          <a:xfrm>
            <a:off x="6853382" y="6400801"/>
            <a:ext cx="3611418" cy="383579"/>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rgbClr val="00303E"/>
                </a:solidFill>
                <a:latin typeface="Arial"/>
                <a:ea typeface="+mn-ea"/>
                <a:cs typeface="Aria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457200">
              <a:defRPr/>
            </a:pPr>
            <a:endParaRPr lang="en-US" dirty="0" smtClean="0"/>
          </a:p>
          <a:p>
            <a:pPr defTabSz="457200">
              <a:defRPr/>
            </a:pPr>
            <a:r>
              <a:rPr lang="en-GB" dirty="0" smtClean="0"/>
              <a:t>Image: George </a:t>
            </a:r>
            <a:r>
              <a:rPr lang="en-GB" dirty="0" err="1" smtClean="0"/>
              <a:t>Shuklin</a:t>
            </a:r>
            <a:endParaRPr lang="en-GB" dirty="0"/>
          </a:p>
          <a:p>
            <a:pPr defTabSz="457200">
              <a:defRPr/>
            </a:pPr>
            <a:r>
              <a:rPr lang="en-GB" dirty="0" smtClean="0"/>
              <a:t> </a:t>
            </a:r>
            <a:endParaRPr lang="en-GB" dirty="0"/>
          </a:p>
          <a:p>
            <a:pPr defTabSz="457200">
              <a:defRPr/>
            </a:pPr>
            <a:endParaRPr lang="en-US" dirty="0"/>
          </a:p>
        </p:txBody>
      </p:sp>
      <p:pic>
        <p:nvPicPr>
          <p:cNvPr id="3" name="Picture 2"/>
          <p:cNvPicPr>
            <a:picLocks noChangeAspect="1"/>
          </p:cNvPicPr>
          <p:nvPr/>
        </p:nvPicPr>
        <p:blipFill>
          <a:blip r:embed="rId3"/>
          <a:stretch>
            <a:fillRect/>
          </a:stretch>
        </p:blipFill>
        <p:spPr>
          <a:xfrm>
            <a:off x="1383527" y="2377662"/>
            <a:ext cx="8224217" cy="3395766"/>
          </a:xfrm>
          <a:prstGeom prst="rect">
            <a:avLst/>
          </a:prstGeom>
        </p:spPr>
      </p:pic>
    </p:spTree>
    <p:extLst>
      <p:ext uri="{BB962C8B-B14F-4D97-AF65-F5344CB8AC3E}">
        <p14:creationId xmlns:p14="http://schemas.microsoft.com/office/powerpoint/2010/main" val="58231983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Are e-cigarettes safe?</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6" name="Footer Placeholder 5"/>
          <p:cNvSpPr>
            <a:spLocks noGrp="1"/>
          </p:cNvSpPr>
          <p:nvPr>
            <p:ph type="ftr" sz="quarter" idx="13"/>
          </p:nvPr>
        </p:nvSpPr>
        <p:spPr>
          <a:xfrm>
            <a:off x="6853382" y="6322022"/>
            <a:ext cx="3611418" cy="383579"/>
          </a:xfrm>
        </p:spPr>
        <p:txBody>
          <a:bodyPr/>
          <a:lstStyle/>
          <a:p>
            <a:pPr lvl="0" defTabSz="457200">
              <a:defRPr/>
            </a:pPr>
            <a:endParaRPr lang="en-US" smtClean="0"/>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
        <p:nvSpPr>
          <p:cNvPr id="15" name="Footer Placeholder 5"/>
          <p:cNvSpPr txBox="1">
            <a:spLocks/>
          </p:cNvSpPr>
          <p:nvPr/>
        </p:nvSpPr>
        <p:spPr>
          <a:xfrm>
            <a:off x="6853382" y="6400801"/>
            <a:ext cx="3611418" cy="383579"/>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rgbClr val="00303E"/>
                </a:solidFill>
                <a:latin typeface="Arial"/>
                <a:ea typeface="+mn-ea"/>
                <a:cs typeface="Aria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457200">
              <a:defRPr/>
            </a:pPr>
            <a:endParaRPr lang="en-US" dirty="0" smtClean="0"/>
          </a:p>
          <a:p>
            <a:pPr defTabSz="457200">
              <a:defRPr/>
            </a:pPr>
            <a:r>
              <a:rPr lang="en-GB" dirty="0" smtClean="0"/>
              <a:t>Source: US </a:t>
            </a:r>
            <a:r>
              <a:rPr lang="en-GB" dirty="0"/>
              <a:t>Fire Administration Report: 2017</a:t>
            </a:r>
          </a:p>
          <a:p>
            <a:pPr defTabSz="457200">
              <a:defRPr/>
            </a:pPr>
            <a:r>
              <a:rPr lang="en-GB" dirty="0" smtClean="0"/>
              <a:t> </a:t>
            </a:r>
            <a:endParaRPr lang="en-GB" dirty="0"/>
          </a:p>
          <a:p>
            <a:pPr defTabSz="457200">
              <a:defRPr/>
            </a:pPr>
            <a:endParaRPr lang="en-US" dirty="0"/>
          </a:p>
        </p:txBody>
      </p:sp>
      <p:pic>
        <p:nvPicPr>
          <p:cNvPr id="8" name="Picture 7"/>
          <p:cNvPicPr>
            <a:picLocks noChangeAspect="1"/>
          </p:cNvPicPr>
          <p:nvPr/>
        </p:nvPicPr>
        <p:blipFill>
          <a:blip r:embed="rId3"/>
          <a:stretch>
            <a:fillRect/>
          </a:stretch>
        </p:blipFill>
        <p:spPr>
          <a:xfrm>
            <a:off x="2602689" y="1447800"/>
            <a:ext cx="6986622" cy="4066384"/>
          </a:xfrm>
          <a:prstGeom prst="rect">
            <a:avLst/>
          </a:prstGeom>
        </p:spPr>
      </p:pic>
    </p:spTree>
    <p:extLst>
      <p:ext uri="{BB962C8B-B14F-4D97-AF65-F5344CB8AC3E}">
        <p14:creationId xmlns:p14="http://schemas.microsoft.com/office/powerpoint/2010/main" val="4914969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Are e-cigarettes safe?</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6" name="Footer Placeholder 5"/>
          <p:cNvSpPr>
            <a:spLocks noGrp="1"/>
          </p:cNvSpPr>
          <p:nvPr>
            <p:ph type="ftr" sz="quarter" idx="13"/>
          </p:nvPr>
        </p:nvSpPr>
        <p:spPr>
          <a:xfrm>
            <a:off x="6853382" y="6322022"/>
            <a:ext cx="3611418" cy="383579"/>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smtClean="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
        <p:nvSpPr>
          <p:cNvPr id="7" name="Rectangle 6"/>
          <p:cNvSpPr/>
          <p:nvPr/>
        </p:nvSpPr>
        <p:spPr>
          <a:xfrm>
            <a:off x="1219200" y="1669473"/>
            <a:ext cx="8552873" cy="3482748"/>
          </a:xfrm>
          <a:prstGeom prst="rect">
            <a:avLst/>
          </a:prstGeom>
        </p:spPr>
        <p:txBody>
          <a:bodyPr wrap="square">
            <a:spAutoFit/>
          </a:bodyPr>
          <a:lstStyle/>
          <a:p>
            <a:pPr lvl="0" defTabSz="457200" fontAlgn="base">
              <a:lnSpc>
                <a:spcPct val="140000"/>
              </a:lnSpc>
              <a:spcBef>
                <a:spcPct val="20000"/>
              </a:spcBef>
              <a:spcAft>
                <a:spcPct val="0"/>
              </a:spcAft>
              <a:buClr>
                <a:srgbClr val="00303E"/>
              </a:buClr>
              <a:defRPr/>
            </a:pPr>
            <a:r>
              <a:rPr lang="en-GB" b="1" dirty="0">
                <a:solidFill>
                  <a:srgbClr val="0095D6"/>
                </a:solidFill>
                <a:latin typeface="Arial"/>
                <a:cs typeface="Arial"/>
              </a:rPr>
              <a:t>Overall:</a:t>
            </a:r>
          </a:p>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Nicotine – generally low risk of harm</a:t>
            </a:r>
          </a:p>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Propylene glycol – seems safe</a:t>
            </a:r>
          </a:p>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Glycerine – increasing reports of lipoid pneumonia </a:t>
            </a:r>
            <a:r>
              <a:rPr lang="en-GB" b="1" dirty="0" err="1">
                <a:solidFill>
                  <a:srgbClr val="0095D6"/>
                </a:solidFill>
                <a:latin typeface="Arial"/>
                <a:cs typeface="Arial"/>
              </a:rPr>
              <a:t>moreso</a:t>
            </a:r>
            <a:r>
              <a:rPr lang="en-GB" b="1" dirty="0">
                <a:solidFill>
                  <a:srgbClr val="0095D6"/>
                </a:solidFill>
                <a:latin typeface="Arial"/>
                <a:cs typeface="Arial"/>
              </a:rPr>
              <a:t> associated with THC</a:t>
            </a:r>
          </a:p>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Contaminants – potentially harmful but low amounts if used correctly?</a:t>
            </a:r>
          </a:p>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Risk of fire – increasing with use of Li-ion batteries</a:t>
            </a:r>
          </a:p>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E-liquids can cause toxicity with overexposure</a:t>
            </a:r>
          </a:p>
        </p:txBody>
      </p:sp>
      <p:sp>
        <p:nvSpPr>
          <p:cNvPr id="15" name="Footer Placeholder 5"/>
          <p:cNvSpPr txBox="1">
            <a:spLocks/>
          </p:cNvSpPr>
          <p:nvPr/>
        </p:nvSpPr>
        <p:spPr>
          <a:xfrm>
            <a:off x="6853382" y="6400801"/>
            <a:ext cx="3611418" cy="383579"/>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rgbClr val="00303E"/>
                </a:solidFill>
                <a:latin typeface="Arial"/>
                <a:ea typeface="+mn-ea"/>
                <a:cs typeface="Aria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srgbClr val="00303E"/>
                </a:solidFill>
                <a:effectLst/>
                <a:uLnTx/>
                <a:uFillTx/>
                <a:latin typeface="Arial"/>
                <a:ea typeface="+mn-ea"/>
                <a:cs typeface="Arial"/>
              </a:rPr>
              <a:t> </a:t>
            </a:r>
            <a:endParaRPr kumimoji="0" lang="en-GB" sz="1200" b="0" i="0" u="none" strike="noStrike" kern="1200" cap="none" spc="0" normalizeH="0" baseline="0" noProof="0" dirty="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Tree>
    <p:extLst>
      <p:ext uri="{BB962C8B-B14F-4D97-AF65-F5344CB8AC3E}">
        <p14:creationId xmlns:p14="http://schemas.microsoft.com/office/powerpoint/2010/main" val="209058621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Are e-cigarettes safe?</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6" name="Footer Placeholder 5"/>
          <p:cNvSpPr>
            <a:spLocks noGrp="1"/>
          </p:cNvSpPr>
          <p:nvPr>
            <p:ph type="ftr" sz="quarter" idx="13"/>
          </p:nvPr>
        </p:nvSpPr>
        <p:spPr>
          <a:xfrm>
            <a:off x="6853382" y="6322022"/>
            <a:ext cx="3611418" cy="383579"/>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smtClean="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
        <p:nvSpPr>
          <p:cNvPr id="7" name="Rectangle 6"/>
          <p:cNvSpPr/>
          <p:nvPr/>
        </p:nvSpPr>
        <p:spPr>
          <a:xfrm>
            <a:off x="1219200" y="1669473"/>
            <a:ext cx="8552873" cy="1809726"/>
          </a:xfrm>
          <a:prstGeom prst="rect">
            <a:avLst/>
          </a:prstGeom>
        </p:spPr>
        <p:txBody>
          <a:bodyPr wrap="square">
            <a:spAutoFit/>
          </a:bodyPr>
          <a:lstStyle/>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Need long term </a:t>
            </a:r>
            <a:r>
              <a:rPr lang="en-GB" b="1" dirty="0" smtClean="0">
                <a:solidFill>
                  <a:srgbClr val="0095D6"/>
                </a:solidFill>
                <a:latin typeface="Arial"/>
                <a:cs typeface="Arial"/>
              </a:rPr>
              <a:t>data</a:t>
            </a:r>
          </a:p>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smtClean="0">
                <a:solidFill>
                  <a:srgbClr val="0095D6"/>
                </a:solidFill>
                <a:latin typeface="Arial"/>
                <a:cs typeface="Arial"/>
              </a:rPr>
              <a:t>Need </a:t>
            </a:r>
            <a:r>
              <a:rPr lang="en-GB" b="1" dirty="0">
                <a:solidFill>
                  <a:srgbClr val="0095D6"/>
                </a:solidFill>
                <a:latin typeface="Arial"/>
                <a:cs typeface="Arial"/>
              </a:rPr>
              <a:t>effective </a:t>
            </a:r>
            <a:r>
              <a:rPr lang="en-GB" b="1" dirty="0" smtClean="0">
                <a:solidFill>
                  <a:srgbClr val="0095D6"/>
                </a:solidFill>
                <a:latin typeface="Arial"/>
                <a:cs typeface="Arial"/>
              </a:rPr>
              <a:t>regulation</a:t>
            </a:r>
          </a:p>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smtClean="0">
                <a:solidFill>
                  <a:srgbClr val="0095D6"/>
                </a:solidFill>
                <a:latin typeface="Arial"/>
                <a:cs typeface="Arial"/>
              </a:rPr>
              <a:t>Overall </a:t>
            </a:r>
            <a:r>
              <a:rPr lang="en-GB" b="1" dirty="0">
                <a:solidFill>
                  <a:srgbClr val="0095D6"/>
                </a:solidFill>
                <a:latin typeface="Arial"/>
                <a:cs typeface="Arial"/>
              </a:rPr>
              <a:t>less harmful than </a:t>
            </a:r>
            <a:r>
              <a:rPr lang="en-GB" b="1" dirty="0" smtClean="0">
                <a:solidFill>
                  <a:srgbClr val="0095D6"/>
                </a:solidFill>
                <a:latin typeface="Arial"/>
                <a:cs typeface="Arial"/>
              </a:rPr>
              <a:t>tobacco</a:t>
            </a:r>
          </a:p>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smtClean="0">
                <a:solidFill>
                  <a:srgbClr val="0095D6"/>
                </a:solidFill>
                <a:latin typeface="Arial"/>
                <a:cs typeface="Arial"/>
              </a:rPr>
              <a:t>Public </a:t>
            </a:r>
            <a:r>
              <a:rPr lang="en-GB" b="1" dirty="0">
                <a:solidFill>
                  <a:srgbClr val="0095D6"/>
                </a:solidFill>
                <a:latin typeface="Arial"/>
                <a:cs typeface="Arial"/>
              </a:rPr>
              <a:t>education re: safety</a:t>
            </a:r>
          </a:p>
        </p:txBody>
      </p:sp>
      <p:sp>
        <p:nvSpPr>
          <p:cNvPr id="15" name="Footer Placeholder 5"/>
          <p:cNvSpPr txBox="1">
            <a:spLocks/>
          </p:cNvSpPr>
          <p:nvPr/>
        </p:nvSpPr>
        <p:spPr>
          <a:xfrm>
            <a:off x="6853382" y="6400801"/>
            <a:ext cx="3611418" cy="383579"/>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rgbClr val="00303E"/>
                </a:solidFill>
                <a:latin typeface="Arial"/>
                <a:ea typeface="+mn-ea"/>
                <a:cs typeface="Aria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srgbClr val="00303E"/>
                </a:solidFill>
                <a:effectLst/>
                <a:uLnTx/>
                <a:uFillTx/>
                <a:latin typeface="Arial"/>
                <a:ea typeface="+mn-ea"/>
                <a:cs typeface="Arial"/>
              </a:rPr>
              <a:t> </a:t>
            </a:r>
            <a:endParaRPr kumimoji="0" lang="en-GB" sz="1200" b="0" i="0" u="none" strike="noStrike" kern="1200" cap="none" spc="0" normalizeH="0" baseline="0" noProof="0" dirty="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Tree>
    <p:extLst>
      <p:ext uri="{BB962C8B-B14F-4D97-AF65-F5344CB8AC3E}">
        <p14:creationId xmlns:p14="http://schemas.microsoft.com/office/powerpoint/2010/main" val="274885961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Are e-cigarettes harmful to others?</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6" name="Footer Placeholder 5"/>
          <p:cNvSpPr>
            <a:spLocks noGrp="1"/>
          </p:cNvSpPr>
          <p:nvPr>
            <p:ph type="ftr" sz="quarter" idx="13"/>
          </p:nvPr>
        </p:nvSpPr>
        <p:spPr>
          <a:xfrm>
            <a:off x="6853382" y="6322022"/>
            <a:ext cx="3611418" cy="383579"/>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smtClean="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
        <p:nvSpPr>
          <p:cNvPr id="7" name="Rectangle 6"/>
          <p:cNvSpPr/>
          <p:nvPr/>
        </p:nvSpPr>
        <p:spPr>
          <a:xfrm>
            <a:off x="1219200" y="1669473"/>
            <a:ext cx="8552873" cy="878959"/>
          </a:xfrm>
          <a:prstGeom prst="rect">
            <a:avLst/>
          </a:prstGeom>
        </p:spPr>
        <p:txBody>
          <a:bodyPr wrap="square">
            <a:spAutoFit/>
          </a:bodyPr>
          <a:lstStyle/>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No smoke from e-cigarettes – therefore no ‘passive smoke’ exposure</a:t>
            </a:r>
          </a:p>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Vaping may expose others to exhaled vapour</a:t>
            </a:r>
          </a:p>
        </p:txBody>
      </p:sp>
      <p:sp>
        <p:nvSpPr>
          <p:cNvPr id="15" name="Footer Placeholder 5"/>
          <p:cNvSpPr txBox="1">
            <a:spLocks/>
          </p:cNvSpPr>
          <p:nvPr/>
        </p:nvSpPr>
        <p:spPr>
          <a:xfrm>
            <a:off x="6853382" y="6400801"/>
            <a:ext cx="3611418" cy="383579"/>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rgbClr val="00303E"/>
                </a:solidFill>
                <a:latin typeface="Arial"/>
                <a:ea typeface="+mn-ea"/>
                <a:cs typeface="Aria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srgbClr val="00303E"/>
                </a:solidFill>
                <a:effectLst/>
                <a:uLnTx/>
                <a:uFillTx/>
                <a:latin typeface="Arial"/>
                <a:ea typeface="+mn-ea"/>
                <a:cs typeface="Arial"/>
              </a:rPr>
              <a:t> </a:t>
            </a:r>
            <a:endParaRPr kumimoji="0" lang="en-GB" sz="1200" b="0" i="0" u="none" strike="noStrike" kern="1200" cap="none" spc="0" normalizeH="0" baseline="0" noProof="0" dirty="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Tree>
    <p:extLst>
      <p:ext uri="{BB962C8B-B14F-4D97-AF65-F5344CB8AC3E}">
        <p14:creationId xmlns:p14="http://schemas.microsoft.com/office/powerpoint/2010/main" val="142663194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2244436" y="1221997"/>
            <a:ext cx="7420418" cy="4937066"/>
          </a:xfrm>
          <a:prstGeom prst="rect">
            <a:avLst/>
          </a:prstGeom>
        </p:spPr>
      </p:pic>
      <p:sp>
        <p:nvSpPr>
          <p:cNvPr id="4" name="Date Placeholder 3"/>
          <p:cNvSpPr>
            <a:spLocks noGrp="1"/>
          </p:cNvSpPr>
          <p:nvPr>
            <p:ph type="dt" sz="half" idx="12"/>
          </p:nvPr>
        </p:nvSpPr>
        <p:spPr/>
        <p:txBody>
          <a:bodyPr/>
          <a:lstStyle/>
          <a:p>
            <a:r>
              <a:rPr lang="en-US" dirty="0" smtClean="0"/>
              <a:t>Dec 2019</a:t>
            </a:r>
            <a:endParaRPr lang="en-US" dirty="0"/>
          </a:p>
        </p:txBody>
      </p:sp>
      <p:sp>
        <p:nvSpPr>
          <p:cNvPr id="5" name="Footer Placeholder 4"/>
          <p:cNvSpPr>
            <a:spLocks noGrp="1"/>
          </p:cNvSpPr>
          <p:nvPr>
            <p:ph type="ftr" sz="quarter" idx="13"/>
          </p:nvPr>
        </p:nvSpPr>
        <p:spPr>
          <a:xfrm>
            <a:off x="8368145" y="6400800"/>
            <a:ext cx="1911928" cy="304800"/>
          </a:xfrm>
        </p:spPr>
        <p:txBody>
          <a:bodyPr/>
          <a:lstStyle/>
          <a:p>
            <a:r>
              <a:rPr lang="en-US" smtClean="0"/>
              <a:t>Source:Czogala (2013)</a:t>
            </a:r>
          </a:p>
          <a:p>
            <a:endParaRPr lang="en-US" dirty="0"/>
          </a:p>
        </p:txBody>
      </p:sp>
      <p:sp>
        <p:nvSpPr>
          <p:cNvPr id="6" name="Title 5"/>
          <p:cNvSpPr>
            <a:spLocks noGrp="1"/>
          </p:cNvSpPr>
          <p:nvPr>
            <p:ph type="title"/>
          </p:nvPr>
        </p:nvSpPr>
        <p:spPr/>
        <p:txBody>
          <a:bodyPr>
            <a:normAutofit fontScale="90000"/>
          </a:bodyPr>
          <a:lstStyle/>
          <a:p>
            <a:r>
              <a:rPr lang="en-GB" dirty="0"/>
              <a:t>Levels of nicotine and aerosol particles produced by e-cigarettes compared to baseline/tobacco cigarettes</a:t>
            </a:r>
            <a:br>
              <a:rPr lang="en-GB" dirty="0"/>
            </a:br>
            <a:endParaRPr lang="en-GB" dirty="0"/>
          </a:p>
        </p:txBody>
      </p:sp>
    </p:spTree>
    <p:extLst>
      <p:ext uri="{BB962C8B-B14F-4D97-AF65-F5344CB8AC3E}">
        <p14:creationId xmlns:p14="http://schemas.microsoft.com/office/powerpoint/2010/main" val="7919182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9199" y="533400"/>
            <a:ext cx="9079345" cy="762000"/>
          </a:xfrm>
        </p:spPr>
        <p:txBody>
          <a:bodyPr>
            <a:normAutofit fontScale="90000"/>
          </a:bodyPr>
          <a:lstStyle/>
          <a:p>
            <a:r>
              <a:rPr lang="en-GB" dirty="0"/>
              <a:t>Levels of aerosol particles produced in experiment by e-cigarettes, then tobacco cigarettes</a:t>
            </a:r>
          </a:p>
        </p:txBody>
      </p:sp>
      <p:sp>
        <p:nvSpPr>
          <p:cNvPr id="4" name="Date Placeholder 3"/>
          <p:cNvSpPr>
            <a:spLocks noGrp="1"/>
          </p:cNvSpPr>
          <p:nvPr>
            <p:ph type="dt" sz="half" idx="11"/>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pic>
        <p:nvPicPr>
          <p:cNvPr id="5" name="Picture 4"/>
          <p:cNvPicPr>
            <a:picLocks noChangeAspect="1"/>
          </p:cNvPicPr>
          <p:nvPr/>
        </p:nvPicPr>
        <p:blipFill>
          <a:blip r:embed="rId3"/>
          <a:stretch>
            <a:fillRect/>
          </a:stretch>
        </p:blipFill>
        <p:spPr>
          <a:xfrm>
            <a:off x="2002110" y="1387764"/>
            <a:ext cx="7513521" cy="4754418"/>
          </a:xfrm>
          <a:prstGeom prst="rect">
            <a:avLst/>
          </a:prstGeom>
        </p:spPr>
      </p:pic>
      <p:pic>
        <p:nvPicPr>
          <p:cNvPr id="7" name="Picture 6"/>
          <p:cNvPicPr>
            <a:picLocks noChangeAspect="1"/>
          </p:cNvPicPr>
          <p:nvPr/>
        </p:nvPicPr>
        <p:blipFill>
          <a:blip r:embed="rId4"/>
          <a:stretch>
            <a:fillRect/>
          </a:stretch>
        </p:blipFill>
        <p:spPr>
          <a:xfrm>
            <a:off x="8595055" y="6400801"/>
            <a:ext cx="1841152" cy="390178"/>
          </a:xfrm>
          <a:prstGeom prst="rect">
            <a:avLst/>
          </a:prstGeom>
        </p:spPr>
      </p:pic>
    </p:spTree>
    <p:extLst>
      <p:ext uri="{BB962C8B-B14F-4D97-AF65-F5344CB8AC3E}">
        <p14:creationId xmlns:p14="http://schemas.microsoft.com/office/powerpoint/2010/main" val="105213562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Are e-cigarettes harmful to others?</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6" name="Footer Placeholder 5"/>
          <p:cNvSpPr>
            <a:spLocks noGrp="1"/>
          </p:cNvSpPr>
          <p:nvPr>
            <p:ph type="ftr" sz="quarter" idx="13"/>
          </p:nvPr>
        </p:nvSpPr>
        <p:spPr>
          <a:xfrm>
            <a:off x="6853382" y="6322022"/>
            <a:ext cx="3611418" cy="383579"/>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smtClean="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
        <p:nvSpPr>
          <p:cNvPr id="15" name="Footer Placeholder 5"/>
          <p:cNvSpPr txBox="1">
            <a:spLocks/>
          </p:cNvSpPr>
          <p:nvPr/>
        </p:nvSpPr>
        <p:spPr>
          <a:xfrm>
            <a:off x="6853382" y="6400801"/>
            <a:ext cx="3611418" cy="383579"/>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rgbClr val="00303E"/>
                </a:solidFill>
                <a:latin typeface="Arial"/>
                <a:ea typeface="+mn-ea"/>
                <a:cs typeface="Aria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srgbClr val="00303E"/>
                </a:solidFill>
                <a:effectLst/>
                <a:uLnTx/>
                <a:uFillTx/>
                <a:latin typeface="Arial"/>
                <a:ea typeface="+mn-ea"/>
                <a:cs typeface="Arial"/>
              </a:rPr>
              <a:t> </a:t>
            </a:r>
            <a:endParaRPr kumimoji="0" lang="en-GB" sz="1200" b="0" i="0" u="none" strike="noStrike" kern="1200" cap="none" spc="0" normalizeH="0" baseline="0" noProof="0" dirty="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pic>
        <p:nvPicPr>
          <p:cNvPr id="2" name="Picture 1"/>
          <p:cNvPicPr>
            <a:picLocks noChangeAspect="1"/>
          </p:cNvPicPr>
          <p:nvPr/>
        </p:nvPicPr>
        <p:blipFill>
          <a:blip r:embed="rId3"/>
          <a:stretch>
            <a:fillRect/>
          </a:stretch>
        </p:blipFill>
        <p:spPr>
          <a:xfrm>
            <a:off x="1874983" y="1440301"/>
            <a:ext cx="8078666" cy="4073808"/>
          </a:xfrm>
          <a:prstGeom prst="rect">
            <a:avLst/>
          </a:prstGeom>
        </p:spPr>
      </p:pic>
    </p:spTree>
    <p:extLst>
      <p:ext uri="{BB962C8B-B14F-4D97-AF65-F5344CB8AC3E}">
        <p14:creationId xmlns:p14="http://schemas.microsoft.com/office/powerpoint/2010/main" val="124716420"/>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Are e-cigarettes harmful to others?</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6" name="Footer Placeholder 5"/>
          <p:cNvSpPr>
            <a:spLocks noGrp="1"/>
          </p:cNvSpPr>
          <p:nvPr>
            <p:ph type="ftr" sz="quarter" idx="13"/>
          </p:nvPr>
        </p:nvSpPr>
        <p:spPr>
          <a:xfrm>
            <a:off x="6853382" y="6322022"/>
            <a:ext cx="3611418" cy="383579"/>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smtClean="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
        <p:nvSpPr>
          <p:cNvPr id="7" name="Rectangle 6"/>
          <p:cNvSpPr/>
          <p:nvPr/>
        </p:nvSpPr>
        <p:spPr>
          <a:xfrm>
            <a:off x="1219200" y="1669473"/>
            <a:ext cx="8552873" cy="3083921"/>
          </a:xfrm>
          <a:prstGeom prst="rect">
            <a:avLst/>
          </a:prstGeom>
        </p:spPr>
        <p:txBody>
          <a:bodyPr wrap="square">
            <a:spAutoFit/>
          </a:bodyPr>
          <a:lstStyle/>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E-cigarettes don’t produce smoke</a:t>
            </a:r>
          </a:p>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Vapour contains low levels of nicotine and aerosol particles but no CO/VOCs</a:t>
            </a:r>
          </a:p>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Possibility of other compounds? </a:t>
            </a:r>
            <a:endParaRPr lang="en-GB" b="1" dirty="0" smtClean="0">
              <a:solidFill>
                <a:srgbClr val="0095D6"/>
              </a:solidFill>
              <a:latin typeface="Arial"/>
              <a:cs typeface="Arial"/>
            </a:endParaRPr>
          </a:p>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endParaRPr lang="en-GB" b="1" dirty="0">
              <a:solidFill>
                <a:srgbClr val="0095D6"/>
              </a:solidFill>
              <a:latin typeface="Arial"/>
              <a:cs typeface="Arial"/>
            </a:endParaRPr>
          </a:p>
          <a:p>
            <a:pPr marL="742950" lvl="1"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smtClean="0">
                <a:solidFill>
                  <a:srgbClr val="0095D6"/>
                </a:solidFill>
                <a:latin typeface="Arial"/>
                <a:cs typeface="Arial"/>
              </a:rPr>
              <a:t> Less </a:t>
            </a:r>
            <a:r>
              <a:rPr lang="en-GB" b="1" dirty="0">
                <a:solidFill>
                  <a:srgbClr val="0095D6"/>
                </a:solidFill>
                <a:latin typeface="Arial"/>
                <a:cs typeface="Arial"/>
              </a:rPr>
              <a:t>harmful than tobacco</a:t>
            </a:r>
          </a:p>
          <a:p>
            <a:pPr marL="742950" lvl="1"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 Likely to be low risk</a:t>
            </a:r>
          </a:p>
        </p:txBody>
      </p:sp>
      <p:sp>
        <p:nvSpPr>
          <p:cNvPr id="15" name="Footer Placeholder 5"/>
          <p:cNvSpPr txBox="1">
            <a:spLocks/>
          </p:cNvSpPr>
          <p:nvPr/>
        </p:nvSpPr>
        <p:spPr>
          <a:xfrm>
            <a:off x="6853382" y="6400801"/>
            <a:ext cx="3611418" cy="383579"/>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rgbClr val="00303E"/>
                </a:solidFill>
                <a:latin typeface="Arial"/>
                <a:ea typeface="+mn-ea"/>
                <a:cs typeface="Aria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srgbClr val="00303E"/>
                </a:solidFill>
                <a:effectLst/>
                <a:uLnTx/>
                <a:uFillTx/>
                <a:latin typeface="Arial"/>
                <a:ea typeface="+mn-ea"/>
                <a:cs typeface="Arial"/>
              </a:rPr>
              <a:t> </a:t>
            </a:r>
            <a:endParaRPr kumimoji="0" lang="en-GB" sz="1200" b="0" i="0" u="none" strike="noStrike" kern="1200" cap="none" spc="0" normalizeH="0" baseline="0" noProof="0" dirty="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Tree>
    <p:extLst>
      <p:ext uri="{BB962C8B-B14F-4D97-AF65-F5344CB8AC3E}">
        <p14:creationId xmlns:p14="http://schemas.microsoft.com/office/powerpoint/2010/main" val="9282058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Will e-cigarettes encourage children to start smoking?</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6" name="Footer Placeholder 5"/>
          <p:cNvSpPr>
            <a:spLocks noGrp="1"/>
          </p:cNvSpPr>
          <p:nvPr>
            <p:ph type="ftr" sz="quarter" idx="13"/>
          </p:nvPr>
        </p:nvSpPr>
        <p:spPr>
          <a:xfrm>
            <a:off x="6853382" y="6322022"/>
            <a:ext cx="3611418" cy="383579"/>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smtClean="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
        <p:nvSpPr>
          <p:cNvPr id="15" name="Footer Placeholder 5"/>
          <p:cNvSpPr txBox="1">
            <a:spLocks/>
          </p:cNvSpPr>
          <p:nvPr/>
        </p:nvSpPr>
        <p:spPr>
          <a:xfrm>
            <a:off x="6853382" y="6400801"/>
            <a:ext cx="3611418" cy="383579"/>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rgbClr val="00303E"/>
                </a:solidFill>
                <a:latin typeface="Arial"/>
                <a:ea typeface="+mn-ea"/>
                <a:cs typeface="Aria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srgbClr val="00303E"/>
                </a:solidFill>
                <a:effectLst/>
                <a:uLnTx/>
                <a:uFillTx/>
                <a:latin typeface="Arial"/>
                <a:ea typeface="+mn-ea"/>
                <a:cs typeface="Arial"/>
              </a:rPr>
              <a:t> </a:t>
            </a:r>
            <a:endParaRPr kumimoji="0" lang="en-GB" sz="1200" b="0" i="0" u="none" strike="noStrike" kern="1200" cap="none" spc="0" normalizeH="0" baseline="0" noProof="0" dirty="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pic>
        <p:nvPicPr>
          <p:cNvPr id="2" name="Picture 1"/>
          <p:cNvPicPr>
            <a:picLocks noChangeAspect="1"/>
          </p:cNvPicPr>
          <p:nvPr/>
        </p:nvPicPr>
        <p:blipFill>
          <a:blip r:embed="rId3"/>
          <a:stretch>
            <a:fillRect/>
          </a:stretch>
        </p:blipFill>
        <p:spPr>
          <a:xfrm>
            <a:off x="2877426" y="1447800"/>
            <a:ext cx="5901439" cy="4035902"/>
          </a:xfrm>
          <a:prstGeom prst="rect">
            <a:avLst/>
          </a:prstGeom>
        </p:spPr>
      </p:pic>
      <p:sp>
        <p:nvSpPr>
          <p:cNvPr id="3" name="Rectangle 2"/>
          <p:cNvSpPr/>
          <p:nvPr/>
        </p:nvSpPr>
        <p:spPr>
          <a:xfrm>
            <a:off x="7133439" y="6437213"/>
            <a:ext cx="3331361" cy="307777"/>
          </a:xfrm>
          <a:prstGeom prst="rect">
            <a:avLst/>
          </a:prstGeom>
        </p:spPr>
        <p:txBody>
          <a:bodyPr wrap="none">
            <a:spAutoFit/>
          </a:bodyPr>
          <a:lstStyle/>
          <a:p>
            <a:r>
              <a:rPr lang="en-GB" sz="1400" dirty="0" smtClean="0"/>
              <a:t>Source: www.thealchemistscupboard.co.uk</a:t>
            </a:r>
            <a:endParaRPr lang="en-GB" sz="1400" dirty="0"/>
          </a:p>
        </p:txBody>
      </p:sp>
    </p:spTree>
    <p:extLst>
      <p:ext uri="{BB962C8B-B14F-4D97-AF65-F5344CB8AC3E}">
        <p14:creationId xmlns:p14="http://schemas.microsoft.com/office/powerpoint/2010/main" val="110817474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Will e-cigarettes encourage children to start smoking?</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6" name="Footer Placeholder 5"/>
          <p:cNvSpPr>
            <a:spLocks noGrp="1"/>
          </p:cNvSpPr>
          <p:nvPr>
            <p:ph type="ftr" sz="quarter" idx="13"/>
          </p:nvPr>
        </p:nvSpPr>
        <p:spPr>
          <a:xfrm>
            <a:off x="6853382" y="6322022"/>
            <a:ext cx="3611418" cy="383579"/>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smtClean="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
        <p:nvSpPr>
          <p:cNvPr id="7" name="Rectangle 6"/>
          <p:cNvSpPr/>
          <p:nvPr/>
        </p:nvSpPr>
        <p:spPr>
          <a:xfrm>
            <a:off x="1219200" y="1669473"/>
            <a:ext cx="8552873" cy="2208553"/>
          </a:xfrm>
          <a:prstGeom prst="rect">
            <a:avLst/>
          </a:prstGeom>
        </p:spPr>
        <p:txBody>
          <a:bodyPr wrap="square">
            <a:spAutoFit/>
          </a:bodyPr>
          <a:lstStyle/>
          <a:p>
            <a:pPr lvl="0" defTabSz="457200" fontAlgn="base">
              <a:lnSpc>
                <a:spcPct val="140000"/>
              </a:lnSpc>
              <a:spcBef>
                <a:spcPct val="20000"/>
              </a:spcBef>
              <a:spcAft>
                <a:spcPct val="0"/>
              </a:spcAft>
              <a:buClr>
                <a:srgbClr val="00303E"/>
              </a:buClr>
              <a:defRPr/>
            </a:pPr>
            <a:r>
              <a:rPr lang="en-GB" b="1" dirty="0">
                <a:solidFill>
                  <a:srgbClr val="0095D6"/>
                </a:solidFill>
                <a:latin typeface="Arial"/>
                <a:cs typeface="Arial"/>
              </a:rPr>
              <a:t>Most UK children have heard of e-cigarettes</a:t>
            </a:r>
          </a:p>
          <a:p>
            <a:pPr lvl="0" defTabSz="457200" fontAlgn="base">
              <a:lnSpc>
                <a:spcPct val="140000"/>
              </a:lnSpc>
              <a:spcBef>
                <a:spcPct val="20000"/>
              </a:spcBef>
              <a:spcAft>
                <a:spcPct val="0"/>
              </a:spcAft>
              <a:buClr>
                <a:srgbClr val="00303E"/>
              </a:buClr>
              <a:defRPr/>
            </a:pPr>
            <a:endParaRPr lang="en-GB" b="1" dirty="0" smtClean="0">
              <a:solidFill>
                <a:srgbClr val="0095D6"/>
              </a:solidFill>
              <a:latin typeface="Arial"/>
              <a:cs typeface="Arial"/>
            </a:endParaRPr>
          </a:p>
          <a:p>
            <a:pPr lvl="0" defTabSz="457200" fontAlgn="base">
              <a:lnSpc>
                <a:spcPct val="140000"/>
              </a:lnSpc>
              <a:spcBef>
                <a:spcPct val="20000"/>
              </a:spcBef>
              <a:spcAft>
                <a:spcPct val="0"/>
              </a:spcAft>
              <a:buClr>
                <a:srgbClr val="00303E"/>
              </a:buClr>
              <a:defRPr/>
            </a:pPr>
            <a:r>
              <a:rPr lang="en-GB" b="1" dirty="0" smtClean="0">
                <a:solidFill>
                  <a:srgbClr val="0095D6"/>
                </a:solidFill>
                <a:latin typeface="Arial"/>
                <a:cs typeface="Arial"/>
              </a:rPr>
              <a:t>In </a:t>
            </a:r>
            <a:r>
              <a:rPr lang="en-GB" b="1" dirty="0">
                <a:solidFill>
                  <a:srgbClr val="0095D6"/>
                </a:solidFill>
                <a:latin typeface="Arial"/>
                <a:cs typeface="Arial"/>
              </a:rPr>
              <a:t>one 2019 survey by ASH:</a:t>
            </a:r>
          </a:p>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15.4% of 11-18 year olds had tried them at least once</a:t>
            </a:r>
          </a:p>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1.6% had used them regularly (once a week or more)</a:t>
            </a:r>
          </a:p>
        </p:txBody>
      </p:sp>
      <p:sp>
        <p:nvSpPr>
          <p:cNvPr id="15" name="Footer Placeholder 5"/>
          <p:cNvSpPr txBox="1">
            <a:spLocks/>
          </p:cNvSpPr>
          <p:nvPr/>
        </p:nvSpPr>
        <p:spPr>
          <a:xfrm>
            <a:off x="6853382" y="6400801"/>
            <a:ext cx="3611418" cy="383579"/>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rgbClr val="00303E"/>
                </a:solidFill>
                <a:latin typeface="Arial"/>
                <a:ea typeface="+mn-ea"/>
                <a:cs typeface="Aria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srgbClr val="00303E"/>
                </a:solidFill>
                <a:effectLst/>
                <a:uLnTx/>
                <a:uFillTx/>
                <a:latin typeface="Arial"/>
                <a:ea typeface="+mn-ea"/>
                <a:cs typeface="Arial"/>
              </a:rPr>
              <a:t> </a:t>
            </a:r>
            <a:endParaRPr kumimoji="0" lang="en-GB" sz="1200" b="0" i="0" u="none" strike="noStrike" kern="1200" cap="none" spc="0" normalizeH="0" baseline="0" noProof="0" dirty="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
        <p:nvSpPr>
          <p:cNvPr id="9" name="TextBox 2"/>
          <p:cNvSpPr txBox="1">
            <a:spLocks noChangeArrowheads="1"/>
          </p:cNvSpPr>
          <p:nvPr/>
        </p:nvSpPr>
        <p:spPr bwMode="auto">
          <a:xfrm>
            <a:off x="8793162" y="6384132"/>
            <a:ext cx="2141538"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defRPr/>
            </a:pPr>
            <a:r>
              <a:rPr lang="en-GB" altLang="en-US" sz="1600" i="1" dirty="0">
                <a:latin typeface="+mn-lt"/>
                <a:cs typeface="Arial" panose="020B0604020202020204" pitchFamily="34" charset="0"/>
              </a:rPr>
              <a:t>Source: ASH, 2019</a:t>
            </a:r>
          </a:p>
        </p:txBody>
      </p:sp>
    </p:spTree>
    <p:extLst>
      <p:ext uri="{BB962C8B-B14F-4D97-AF65-F5344CB8AC3E}">
        <p14:creationId xmlns:p14="http://schemas.microsoft.com/office/powerpoint/2010/main" val="253164440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Will e-cigarettes encourage children to start smoking?</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6" name="Footer Placeholder 5"/>
          <p:cNvSpPr>
            <a:spLocks noGrp="1"/>
          </p:cNvSpPr>
          <p:nvPr>
            <p:ph type="ftr" sz="quarter" idx="13"/>
          </p:nvPr>
        </p:nvSpPr>
        <p:spPr>
          <a:xfrm>
            <a:off x="6853382" y="6322022"/>
            <a:ext cx="3611418" cy="383579"/>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smtClean="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
        <p:nvSpPr>
          <p:cNvPr id="15" name="Footer Placeholder 5"/>
          <p:cNvSpPr txBox="1">
            <a:spLocks/>
          </p:cNvSpPr>
          <p:nvPr/>
        </p:nvSpPr>
        <p:spPr>
          <a:xfrm>
            <a:off x="6853382" y="6400801"/>
            <a:ext cx="3611418" cy="383579"/>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rgbClr val="00303E"/>
                </a:solidFill>
                <a:latin typeface="Arial"/>
                <a:ea typeface="+mn-ea"/>
                <a:cs typeface="Aria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srgbClr val="00303E"/>
                </a:solidFill>
                <a:effectLst/>
                <a:uLnTx/>
                <a:uFillTx/>
                <a:latin typeface="Arial"/>
                <a:ea typeface="+mn-ea"/>
                <a:cs typeface="Arial"/>
              </a:rPr>
              <a:t> </a:t>
            </a:r>
            <a:endParaRPr kumimoji="0" lang="en-GB" sz="1200" b="0" i="0" u="none" strike="noStrike" kern="1200" cap="none" spc="0" normalizeH="0" baseline="0" noProof="0" dirty="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
        <p:nvSpPr>
          <p:cNvPr id="3" name="Rectangle 2"/>
          <p:cNvSpPr/>
          <p:nvPr/>
        </p:nvSpPr>
        <p:spPr>
          <a:xfrm>
            <a:off x="8417293" y="6448895"/>
            <a:ext cx="1472454" cy="307777"/>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prstClr val="black"/>
                </a:solidFill>
                <a:effectLst/>
                <a:uLnTx/>
                <a:uFillTx/>
                <a:latin typeface="Calibri"/>
                <a:ea typeface="+mn-ea"/>
                <a:cs typeface="+mn-cs"/>
              </a:rPr>
              <a:t>Source: ASH 2019</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7" name="Picture 6"/>
          <p:cNvPicPr>
            <a:picLocks noChangeAspect="1"/>
          </p:cNvPicPr>
          <p:nvPr/>
        </p:nvPicPr>
        <p:blipFill>
          <a:blip r:embed="rId3"/>
          <a:stretch>
            <a:fillRect/>
          </a:stretch>
        </p:blipFill>
        <p:spPr>
          <a:xfrm>
            <a:off x="2962384" y="1359228"/>
            <a:ext cx="6267231" cy="4139543"/>
          </a:xfrm>
          <a:prstGeom prst="rect">
            <a:avLst/>
          </a:prstGeom>
        </p:spPr>
      </p:pic>
    </p:spTree>
    <p:extLst>
      <p:ext uri="{BB962C8B-B14F-4D97-AF65-F5344CB8AC3E}">
        <p14:creationId xmlns:p14="http://schemas.microsoft.com/office/powerpoint/2010/main" val="1326947492"/>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Will e-cigarettes encourage children to start smoking?</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a:t>
            </a:r>
            <a:r>
              <a:rPr kumimoji="0" lang="en-US" sz="1200" b="0" i="0" u="none" strike="noStrike" kern="1200" cap="none" spc="0" normalizeH="0" noProof="0" dirty="0" smtClean="0">
                <a:ln>
                  <a:noFill/>
                </a:ln>
                <a:solidFill>
                  <a:srgbClr val="0095D6"/>
                </a:solidFill>
                <a:effectLst/>
                <a:uLnTx/>
                <a:uFillTx/>
                <a:latin typeface="Arial"/>
                <a:ea typeface="+mn-ea"/>
                <a:cs typeface="Arial"/>
              </a:rPr>
              <a:t>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6" name="Footer Placeholder 5"/>
          <p:cNvSpPr>
            <a:spLocks noGrp="1"/>
          </p:cNvSpPr>
          <p:nvPr>
            <p:ph type="ftr" sz="quarter" idx="13"/>
          </p:nvPr>
        </p:nvSpPr>
        <p:spPr>
          <a:xfrm>
            <a:off x="6853382" y="6322022"/>
            <a:ext cx="3611418" cy="383579"/>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smtClean="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
        <p:nvSpPr>
          <p:cNvPr id="7" name="Rectangle 6"/>
          <p:cNvSpPr/>
          <p:nvPr/>
        </p:nvSpPr>
        <p:spPr>
          <a:xfrm>
            <a:off x="1219200" y="1669473"/>
            <a:ext cx="8552873" cy="1322157"/>
          </a:xfrm>
          <a:prstGeom prst="rect">
            <a:avLst/>
          </a:prstGeom>
        </p:spPr>
        <p:txBody>
          <a:bodyPr wrap="square">
            <a:spAutoFit/>
          </a:bodyPr>
          <a:lstStyle/>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9 longitudinal studies </a:t>
            </a:r>
          </a:p>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16,621 adolescents and young adults </a:t>
            </a:r>
          </a:p>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Age ranges 14-30</a:t>
            </a:r>
          </a:p>
        </p:txBody>
      </p:sp>
      <p:sp>
        <p:nvSpPr>
          <p:cNvPr id="15" name="Footer Placeholder 5"/>
          <p:cNvSpPr txBox="1">
            <a:spLocks/>
          </p:cNvSpPr>
          <p:nvPr/>
        </p:nvSpPr>
        <p:spPr>
          <a:xfrm>
            <a:off x="6853382" y="6400801"/>
            <a:ext cx="3611418" cy="383579"/>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rgbClr val="00303E"/>
                </a:solidFill>
                <a:latin typeface="Arial"/>
                <a:ea typeface="+mn-ea"/>
                <a:cs typeface="Aria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srgbClr val="00303E"/>
                </a:solidFill>
                <a:effectLst/>
                <a:uLnTx/>
                <a:uFillTx/>
                <a:latin typeface="Arial"/>
                <a:ea typeface="+mn-ea"/>
                <a:cs typeface="Arial"/>
              </a:rPr>
              <a:t> </a:t>
            </a:r>
            <a:endParaRPr kumimoji="0" lang="en-GB" sz="1200" b="0" i="0" u="none" strike="noStrike" kern="1200" cap="none" spc="0" normalizeH="0" baseline="0" noProof="0" dirty="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pic>
        <p:nvPicPr>
          <p:cNvPr id="2" name="Picture 1"/>
          <p:cNvPicPr>
            <a:picLocks noChangeAspect="1"/>
          </p:cNvPicPr>
          <p:nvPr/>
        </p:nvPicPr>
        <p:blipFill>
          <a:blip r:embed="rId3"/>
          <a:stretch>
            <a:fillRect/>
          </a:stretch>
        </p:blipFill>
        <p:spPr>
          <a:xfrm>
            <a:off x="1098470" y="3796651"/>
            <a:ext cx="6633023" cy="981541"/>
          </a:xfrm>
          <a:prstGeom prst="rect">
            <a:avLst/>
          </a:prstGeom>
        </p:spPr>
      </p:pic>
      <p:sp>
        <p:nvSpPr>
          <p:cNvPr id="3" name="Rectangle 2"/>
          <p:cNvSpPr/>
          <p:nvPr/>
        </p:nvSpPr>
        <p:spPr>
          <a:xfrm>
            <a:off x="6593609" y="1735975"/>
            <a:ext cx="4341091" cy="1477328"/>
          </a:xfrm>
          <a:prstGeom prst="rect">
            <a:avLst/>
          </a:prstGeom>
        </p:spPr>
        <p:txBody>
          <a:bodyPr wrap="square">
            <a:spAutoFit/>
          </a:bodyPr>
          <a:lstStyle/>
          <a:p>
            <a:r>
              <a:rPr lang="en-GB" b="1" dirty="0">
                <a:solidFill>
                  <a:srgbClr val="0095D6"/>
                </a:solidFill>
                <a:latin typeface="Arial"/>
                <a:cs typeface="Arial"/>
              </a:rPr>
              <a:t>Compared cigarette smoking initiation between:</a:t>
            </a:r>
          </a:p>
          <a:p>
            <a:pPr marL="285750" indent="-285750">
              <a:buFont typeface="Arial" panose="020B0604020202020204" pitchFamily="34" charset="0"/>
              <a:buChar char="•"/>
            </a:pPr>
            <a:r>
              <a:rPr lang="en-GB" b="1" dirty="0">
                <a:solidFill>
                  <a:srgbClr val="0095D6"/>
                </a:solidFill>
                <a:latin typeface="Arial"/>
                <a:cs typeface="Arial"/>
              </a:rPr>
              <a:t>ever e-cigarette users at baseline and</a:t>
            </a:r>
          </a:p>
          <a:p>
            <a:pPr marL="285750" indent="-285750">
              <a:buFont typeface="Arial" panose="020B0604020202020204" pitchFamily="34" charset="0"/>
              <a:buChar char="•"/>
            </a:pPr>
            <a:r>
              <a:rPr lang="en-GB" b="1" dirty="0">
                <a:solidFill>
                  <a:srgbClr val="0095D6"/>
                </a:solidFill>
                <a:latin typeface="Arial"/>
                <a:cs typeface="Arial"/>
              </a:rPr>
              <a:t>never e-cigarette users</a:t>
            </a:r>
          </a:p>
        </p:txBody>
      </p:sp>
    </p:spTree>
    <p:extLst>
      <p:ext uri="{BB962C8B-B14F-4D97-AF65-F5344CB8AC3E}">
        <p14:creationId xmlns:p14="http://schemas.microsoft.com/office/powerpoint/2010/main" val="88748732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Will e-cigarettes encourage children to start smoking?</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6" name="Footer Placeholder 5"/>
          <p:cNvSpPr>
            <a:spLocks noGrp="1"/>
          </p:cNvSpPr>
          <p:nvPr>
            <p:ph type="ftr" sz="quarter" idx="13"/>
          </p:nvPr>
        </p:nvSpPr>
        <p:spPr>
          <a:xfrm>
            <a:off x="6853382" y="6322022"/>
            <a:ext cx="3611418" cy="383579"/>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smtClean="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
        <p:nvSpPr>
          <p:cNvPr id="7" name="Rectangle 6"/>
          <p:cNvSpPr/>
          <p:nvPr/>
        </p:nvSpPr>
        <p:spPr>
          <a:xfrm>
            <a:off x="1219200" y="1669473"/>
            <a:ext cx="8552873" cy="823559"/>
          </a:xfrm>
          <a:prstGeom prst="rect">
            <a:avLst/>
          </a:prstGeom>
        </p:spPr>
        <p:txBody>
          <a:bodyPr wrap="square">
            <a:spAutoFit/>
          </a:bodyPr>
          <a:lstStyle/>
          <a:p>
            <a:pPr lvl="0" defTabSz="457200" fontAlgn="base">
              <a:lnSpc>
                <a:spcPct val="140000"/>
              </a:lnSpc>
              <a:spcBef>
                <a:spcPct val="20000"/>
              </a:spcBef>
              <a:spcAft>
                <a:spcPct val="0"/>
              </a:spcAft>
              <a:buClr>
                <a:srgbClr val="00303E"/>
              </a:buClr>
              <a:defRPr/>
            </a:pPr>
            <a:r>
              <a:rPr lang="en-GB" b="1" dirty="0">
                <a:solidFill>
                  <a:srgbClr val="0095D6"/>
                </a:solidFill>
                <a:latin typeface="Arial"/>
                <a:cs typeface="Arial"/>
              </a:rPr>
              <a:t>Pooled adjusted OR for subsequent smoking for adolescent based studies = 3.03 for ever vs never e-cigarette users </a:t>
            </a:r>
          </a:p>
        </p:txBody>
      </p:sp>
      <p:sp>
        <p:nvSpPr>
          <p:cNvPr id="15" name="Footer Placeholder 5"/>
          <p:cNvSpPr txBox="1">
            <a:spLocks/>
          </p:cNvSpPr>
          <p:nvPr/>
        </p:nvSpPr>
        <p:spPr>
          <a:xfrm>
            <a:off x="6853382" y="6400801"/>
            <a:ext cx="3611418" cy="383579"/>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rgbClr val="00303E"/>
                </a:solidFill>
                <a:latin typeface="Arial"/>
                <a:ea typeface="+mn-ea"/>
                <a:cs typeface="Aria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srgbClr val="00303E"/>
                </a:solidFill>
                <a:effectLst/>
                <a:uLnTx/>
                <a:uFillTx/>
                <a:latin typeface="Arial"/>
                <a:ea typeface="+mn-ea"/>
                <a:cs typeface="Arial"/>
              </a:rPr>
              <a:t> </a:t>
            </a:r>
            <a:endParaRPr kumimoji="0" lang="en-GB" sz="1200" b="0" i="0" u="none" strike="noStrike" kern="1200" cap="none" spc="0" normalizeH="0" baseline="0" noProof="0" dirty="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
        <p:nvSpPr>
          <p:cNvPr id="9" name="TextBox 2"/>
          <p:cNvSpPr txBox="1">
            <a:spLocks noChangeArrowheads="1"/>
          </p:cNvSpPr>
          <p:nvPr/>
        </p:nvSpPr>
        <p:spPr bwMode="auto">
          <a:xfrm>
            <a:off x="8174182" y="6400801"/>
            <a:ext cx="26686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lvl="0" eaLnBrk="1" hangingPunct="1">
              <a:spcBef>
                <a:spcPct val="0"/>
              </a:spcBef>
              <a:buNone/>
              <a:defRPr/>
            </a:pPr>
            <a:r>
              <a:rPr lang="fr-FR" altLang="en-US" sz="1600" i="1" dirty="0">
                <a:solidFill>
                  <a:prstClr val="black"/>
                </a:solidFill>
                <a:latin typeface="Calibri"/>
                <a:cs typeface="Arial" panose="020B0604020202020204" pitchFamily="34" charset="0"/>
              </a:rPr>
              <a:t>Source</a:t>
            </a:r>
            <a:r>
              <a:rPr lang="fr-FR" altLang="en-US" sz="1600" i="1" dirty="0" smtClean="0">
                <a:solidFill>
                  <a:prstClr val="black"/>
                </a:solidFill>
                <a:latin typeface="Calibri"/>
                <a:cs typeface="Arial" panose="020B0604020202020204" pitchFamily="34" charset="0"/>
              </a:rPr>
              <a:t>: </a:t>
            </a:r>
            <a:r>
              <a:rPr lang="fr-FR" altLang="en-US" sz="1600" i="1" dirty="0" err="1" smtClean="0">
                <a:solidFill>
                  <a:prstClr val="black"/>
                </a:solidFill>
                <a:latin typeface="Calibri"/>
                <a:cs typeface="Arial" panose="020B0604020202020204" pitchFamily="34" charset="0"/>
              </a:rPr>
              <a:t>Soneji</a:t>
            </a:r>
            <a:r>
              <a:rPr lang="fr-FR" altLang="en-US" sz="1600" i="1" dirty="0" smtClean="0">
                <a:solidFill>
                  <a:prstClr val="black"/>
                </a:solidFill>
                <a:latin typeface="Calibri"/>
                <a:cs typeface="Arial" panose="020B0604020202020204" pitchFamily="34" charset="0"/>
              </a:rPr>
              <a:t> </a:t>
            </a:r>
            <a:r>
              <a:rPr lang="fr-FR" altLang="en-US" sz="1600" i="1" dirty="0">
                <a:solidFill>
                  <a:prstClr val="black"/>
                </a:solidFill>
                <a:latin typeface="Calibri"/>
                <a:cs typeface="Arial" panose="020B0604020202020204" pitchFamily="34" charset="0"/>
              </a:rPr>
              <a:t>et al (2017)</a:t>
            </a:r>
          </a:p>
        </p:txBody>
      </p:sp>
      <p:pic>
        <p:nvPicPr>
          <p:cNvPr id="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7704" y="2746674"/>
            <a:ext cx="7416800" cy="2409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91905385"/>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Will e-cigarettes encourage children to start smoking?</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6" name="Footer Placeholder 5"/>
          <p:cNvSpPr>
            <a:spLocks noGrp="1"/>
          </p:cNvSpPr>
          <p:nvPr>
            <p:ph type="ftr" sz="quarter" idx="13"/>
          </p:nvPr>
        </p:nvSpPr>
        <p:spPr>
          <a:xfrm>
            <a:off x="6853382" y="6322022"/>
            <a:ext cx="3611418" cy="383579"/>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smtClean="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
        <p:nvSpPr>
          <p:cNvPr id="7" name="Rectangle 6"/>
          <p:cNvSpPr/>
          <p:nvPr/>
        </p:nvSpPr>
        <p:spPr>
          <a:xfrm>
            <a:off x="1219200" y="1669473"/>
            <a:ext cx="8552873" cy="2984150"/>
          </a:xfrm>
          <a:prstGeom prst="rect">
            <a:avLst/>
          </a:prstGeom>
        </p:spPr>
        <p:txBody>
          <a:bodyPr wrap="square">
            <a:spAutoFit/>
          </a:bodyPr>
          <a:lstStyle/>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In a Welsh survey of 10-11 year olds (2014):</a:t>
            </a:r>
          </a:p>
          <a:p>
            <a:pPr lvl="0" defTabSz="457200" fontAlgn="base">
              <a:lnSpc>
                <a:spcPct val="140000"/>
              </a:lnSpc>
              <a:spcBef>
                <a:spcPct val="20000"/>
              </a:spcBef>
              <a:spcAft>
                <a:spcPct val="0"/>
              </a:spcAft>
              <a:buClr>
                <a:srgbClr val="00303E"/>
              </a:buClr>
              <a:defRPr/>
            </a:pPr>
            <a:r>
              <a:rPr lang="en-GB" b="1" dirty="0" smtClean="0">
                <a:solidFill>
                  <a:srgbClr val="0095D6"/>
                </a:solidFill>
                <a:latin typeface="Arial"/>
                <a:cs typeface="Arial"/>
              </a:rPr>
              <a:t>		- 5.3</a:t>
            </a:r>
            <a:r>
              <a:rPr lang="en-GB" b="1" dirty="0">
                <a:solidFill>
                  <a:srgbClr val="0095D6"/>
                </a:solidFill>
                <a:latin typeface="Arial"/>
                <a:cs typeface="Arial"/>
              </a:rPr>
              <a:t>% of never smokers had used an e-cigarette</a:t>
            </a:r>
          </a:p>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In a Welsh survey of 11-16 year olds (2014):</a:t>
            </a:r>
          </a:p>
          <a:p>
            <a:pPr lvl="0" defTabSz="457200" fontAlgn="base">
              <a:lnSpc>
                <a:spcPct val="140000"/>
              </a:lnSpc>
              <a:spcBef>
                <a:spcPct val="20000"/>
              </a:spcBef>
              <a:spcAft>
                <a:spcPct val="0"/>
              </a:spcAft>
              <a:buClr>
                <a:srgbClr val="00303E"/>
              </a:buClr>
              <a:defRPr/>
            </a:pPr>
            <a:r>
              <a:rPr lang="en-GB" b="1" dirty="0" smtClean="0">
                <a:solidFill>
                  <a:srgbClr val="0095D6"/>
                </a:solidFill>
                <a:latin typeface="Arial"/>
                <a:cs typeface="Arial"/>
              </a:rPr>
              <a:t>		- 0.3</a:t>
            </a:r>
            <a:r>
              <a:rPr lang="en-GB" b="1" dirty="0">
                <a:solidFill>
                  <a:srgbClr val="0095D6"/>
                </a:solidFill>
                <a:latin typeface="Arial"/>
                <a:cs typeface="Arial"/>
              </a:rPr>
              <a:t>% of never smokers reported regular use of e-cigarettes (at least </a:t>
            </a:r>
            <a:r>
              <a:rPr lang="en-GB" b="1" dirty="0" smtClean="0">
                <a:solidFill>
                  <a:srgbClr val="0095D6"/>
                </a:solidFill>
                <a:latin typeface="Arial"/>
                <a:cs typeface="Arial"/>
              </a:rPr>
              <a:t>		once </a:t>
            </a:r>
            <a:r>
              <a:rPr lang="en-GB" b="1" dirty="0">
                <a:solidFill>
                  <a:srgbClr val="0095D6"/>
                </a:solidFill>
                <a:latin typeface="Arial"/>
                <a:cs typeface="Arial"/>
              </a:rPr>
              <a:t>a month)</a:t>
            </a:r>
          </a:p>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Current weekly smokers 100x more likely than non-smokers to report regular e-cigarette use</a:t>
            </a:r>
          </a:p>
        </p:txBody>
      </p:sp>
      <p:sp>
        <p:nvSpPr>
          <p:cNvPr id="15" name="Footer Placeholder 5"/>
          <p:cNvSpPr txBox="1">
            <a:spLocks/>
          </p:cNvSpPr>
          <p:nvPr/>
        </p:nvSpPr>
        <p:spPr>
          <a:xfrm>
            <a:off x="6853382" y="6400801"/>
            <a:ext cx="3611418" cy="383579"/>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rgbClr val="00303E"/>
                </a:solidFill>
                <a:latin typeface="Arial"/>
                <a:ea typeface="+mn-ea"/>
                <a:cs typeface="Aria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srgbClr val="00303E"/>
                </a:solidFill>
                <a:effectLst/>
                <a:uLnTx/>
                <a:uFillTx/>
                <a:latin typeface="Arial"/>
                <a:ea typeface="+mn-ea"/>
                <a:cs typeface="Arial"/>
              </a:rPr>
              <a:t> </a:t>
            </a:r>
            <a:endParaRPr kumimoji="0" lang="en-GB" sz="1200" b="0" i="0" u="none" strike="noStrike" kern="1200" cap="none" spc="0" normalizeH="0" baseline="0" noProof="0" dirty="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
        <p:nvSpPr>
          <p:cNvPr id="9" name="TextBox 2"/>
          <p:cNvSpPr txBox="1">
            <a:spLocks noChangeArrowheads="1"/>
          </p:cNvSpPr>
          <p:nvPr/>
        </p:nvSpPr>
        <p:spPr bwMode="auto">
          <a:xfrm>
            <a:off x="8323262" y="6423521"/>
            <a:ext cx="2141538"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600" b="0" i="1"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Source: </a:t>
            </a:r>
            <a:r>
              <a:rPr kumimoji="0" lang="en-GB" altLang="en-US" sz="1600" b="0" i="1" u="none" strike="noStrike" kern="1200" cap="none" spc="0" normalizeH="0" baseline="0" noProof="0" dirty="0" smtClean="0">
                <a:ln>
                  <a:noFill/>
                </a:ln>
                <a:solidFill>
                  <a:prstClr val="black"/>
                </a:solidFill>
                <a:effectLst/>
                <a:uLnTx/>
                <a:uFillTx/>
                <a:latin typeface="Calibri"/>
                <a:ea typeface="+mn-ea"/>
                <a:cs typeface="Arial" panose="020B0604020202020204" pitchFamily="34" charset="0"/>
              </a:rPr>
              <a:t>Moore 2014/15</a:t>
            </a:r>
            <a:endParaRPr kumimoji="0" lang="en-GB" altLang="en-US" sz="1600" b="0" i="1"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418316834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Will e-cigarettes encourage children to start smoking?</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6" name="Footer Placeholder 5"/>
          <p:cNvSpPr>
            <a:spLocks noGrp="1"/>
          </p:cNvSpPr>
          <p:nvPr>
            <p:ph type="ftr" sz="quarter" idx="13"/>
          </p:nvPr>
        </p:nvSpPr>
        <p:spPr>
          <a:xfrm>
            <a:off x="6853382" y="6322022"/>
            <a:ext cx="3611418" cy="383579"/>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smtClean="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
        <p:nvSpPr>
          <p:cNvPr id="7" name="Rectangle 6"/>
          <p:cNvSpPr/>
          <p:nvPr/>
        </p:nvSpPr>
        <p:spPr>
          <a:xfrm>
            <a:off x="1219200" y="1669473"/>
            <a:ext cx="8552873" cy="2153154"/>
          </a:xfrm>
          <a:prstGeom prst="rect">
            <a:avLst/>
          </a:prstGeom>
        </p:spPr>
        <p:txBody>
          <a:bodyPr wrap="square">
            <a:spAutoFit/>
          </a:bodyPr>
          <a:lstStyle/>
          <a:p>
            <a:pPr lvl="0" defTabSz="457200" fontAlgn="base">
              <a:lnSpc>
                <a:spcPct val="140000"/>
              </a:lnSpc>
              <a:spcBef>
                <a:spcPct val="20000"/>
              </a:spcBef>
              <a:spcAft>
                <a:spcPct val="0"/>
              </a:spcAft>
              <a:buClr>
                <a:srgbClr val="00303E"/>
              </a:buClr>
              <a:defRPr/>
            </a:pPr>
            <a:r>
              <a:rPr lang="en-GB" b="1" dirty="0">
                <a:solidFill>
                  <a:srgbClr val="0095D6"/>
                </a:solidFill>
                <a:latin typeface="Arial"/>
                <a:cs typeface="Arial"/>
              </a:rPr>
              <a:t>Paris, France:</a:t>
            </a:r>
          </a:p>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6.4% of 12-14 year olds had ever tried e-cigs (19% of 17 year olds)</a:t>
            </a:r>
          </a:p>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4.4% of non-smokers had tried e-cigs</a:t>
            </a:r>
          </a:p>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As smoking is rare in 12-14 year olds, 64.4% of all those experimenting are non-smokers </a:t>
            </a:r>
          </a:p>
        </p:txBody>
      </p:sp>
      <p:sp>
        <p:nvSpPr>
          <p:cNvPr id="15" name="Footer Placeholder 5"/>
          <p:cNvSpPr txBox="1">
            <a:spLocks/>
          </p:cNvSpPr>
          <p:nvPr/>
        </p:nvSpPr>
        <p:spPr>
          <a:xfrm>
            <a:off x="6853382" y="6400801"/>
            <a:ext cx="3611418" cy="383579"/>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rgbClr val="00303E"/>
                </a:solidFill>
                <a:latin typeface="Arial"/>
                <a:ea typeface="+mn-ea"/>
                <a:cs typeface="Aria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srgbClr val="00303E"/>
                </a:solidFill>
                <a:effectLst/>
                <a:uLnTx/>
                <a:uFillTx/>
                <a:latin typeface="Arial"/>
                <a:ea typeface="+mn-ea"/>
                <a:cs typeface="Arial"/>
              </a:rPr>
              <a:t> </a:t>
            </a:r>
            <a:endParaRPr kumimoji="0" lang="en-GB" sz="1200" b="0" i="0" u="none" strike="noStrike" kern="1200" cap="none" spc="0" normalizeH="0" baseline="0" noProof="0" dirty="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
        <p:nvSpPr>
          <p:cNvPr id="9" name="TextBox 2"/>
          <p:cNvSpPr txBox="1">
            <a:spLocks noChangeArrowheads="1"/>
          </p:cNvSpPr>
          <p:nvPr/>
        </p:nvSpPr>
        <p:spPr bwMode="auto">
          <a:xfrm>
            <a:off x="8081818" y="6423521"/>
            <a:ext cx="253076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lvl="0" eaLnBrk="1" hangingPunct="1">
              <a:spcBef>
                <a:spcPct val="0"/>
              </a:spcBef>
              <a:buNone/>
              <a:defRPr/>
            </a:pPr>
            <a:r>
              <a:rPr kumimoji="0" lang="en-GB" altLang="en-US" sz="1600" b="0" i="1"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Source: </a:t>
            </a:r>
            <a:r>
              <a:rPr lang="en-GB" altLang="en-US" sz="1600" i="1" dirty="0">
                <a:solidFill>
                  <a:prstClr val="black"/>
                </a:solidFill>
                <a:latin typeface="Calibri"/>
                <a:cs typeface="Arial" panose="020B0604020202020204" pitchFamily="34" charset="0"/>
              </a:rPr>
              <a:t>Dautzenberg (2013)</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altLang="en-US" sz="1600" b="0" i="1"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3939990807"/>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Will e-cigarettes encourage children to start smoking?</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6" name="Footer Placeholder 5"/>
          <p:cNvSpPr>
            <a:spLocks noGrp="1"/>
          </p:cNvSpPr>
          <p:nvPr>
            <p:ph type="ftr" sz="quarter" idx="13"/>
          </p:nvPr>
        </p:nvSpPr>
        <p:spPr>
          <a:xfrm>
            <a:off x="6853382" y="6322022"/>
            <a:ext cx="3611418" cy="383579"/>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smtClean="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
        <p:nvSpPr>
          <p:cNvPr id="7" name="Rectangle 6"/>
          <p:cNvSpPr/>
          <p:nvPr/>
        </p:nvSpPr>
        <p:spPr>
          <a:xfrm>
            <a:off x="1219200" y="1669473"/>
            <a:ext cx="8552873" cy="2153154"/>
          </a:xfrm>
          <a:prstGeom prst="rect">
            <a:avLst/>
          </a:prstGeom>
        </p:spPr>
        <p:txBody>
          <a:bodyPr wrap="square">
            <a:spAutoFit/>
          </a:bodyPr>
          <a:lstStyle/>
          <a:p>
            <a:pPr lvl="0" defTabSz="457200" fontAlgn="base">
              <a:lnSpc>
                <a:spcPct val="140000"/>
              </a:lnSpc>
              <a:spcBef>
                <a:spcPct val="20000"/>
              </a:spcBef>
              <a:spcAft>
                <a:spcPct val="0"/>
              </a:spcAft>
              <a:buClr>
                <a:srgbClr val="00303E"/>
              </a:buClr>
              <a:defRPr/>
            </a:pPr>
            <a:r>
              <a:rPr lang="en-GB" b="1" dirty="0">
                <a:solidFill>
                  <a:srgbClr val="0095D6"/>
                </a:solidFill>
                <a:latin typeface="Arial"/>
                <a:cs typeface="Arial"/>
              </a:rPr>
              <a:t>California, USA:</a:t>
            </a:r>
          </a:p>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2,530 high school  never smokers</a:t>
            </a:r>
          </a:p>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Baseline use of electronic cigarettes associated with 6 and 12 month tobacco use…</a:t>
            </a:r>
          </a:p>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BUT are these young people who would have smoked anyway?</a:t>
            </a:r>
          </a:p>
        </p:txBody>
      </p:sp>
      <p:sp>
        <p:nvSpPr>
          <p:cNvPr id="15" name="Footer Placeholder 5"/>
          <p:cNvSpPr txBox="1">
            <a:spLocks/>
          </p:cNvSpPr>
          <p:nvPr/>
        </p:nvSpPr>
        <p:spPr>
          <a:xfrm>
            <a:off x="6853382" y="6400801"/>
            <a:ext cx="3611418" cy="383579"/>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rgbClr val="00303E"/>
                </a:solidFill>
                <a:latin typeface="Arial"/>
                <a:ea typeface="+mn-ea"/>
                <a:cs typeface="Aria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srgbClr val="00303E"/>
                </a:solidFill>
                <a:effectLst/>
                <a:uLnTx/>
                <a:uFillTx/>
                <a:latin typeface="Arial"/>
                <a:ea typeface="+mn-ea"/>
                <a:cs typeface="Arial"/>
              </a:rPr>
              <a:t> </a:t>
            </a:r>
            <a:endParaRPr kumimoji="0" lang="en-GB" sz="1200" b="0" i="0" u="none" strike="noStrike" kern="1200" cap="none" spc="0" normalizeH="0" baseline="0" noProof="0" dirty="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
        <p:nvSpPr>
          <p:cNvPr id="9" name="TextBox 2"/>
          <p:cNvSpPr txBox="1">
            <a:spLocks noChangeArrowheads="1"/>
          </p:cNvSpPr>
          <p:nvPr/>
        </p:nvSpPr>
        <p:spPr bwMode="auto">
          <a:xfrm>
            <a:off x="8081818" y="6423521"/>
            <a:ext cx="253076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lvl="0" eaLnBrk="1" hangingPunct="1">
              <a:spcBef>
                <a:spcPct val="0"/>
              </a:spcBef>
              <a:buNone/>
              <a:defRPr/>
            </a:pPr>
            <a:r>
              <a:rPr kumimoji="0" lang="en-GB" altLang="en-US" sz="1600" b="0" i="1"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Source: </a:t>
            </a:r>
            <a:r>
              <a:rPr lang="en-GB" altLang="en-US" sz="1600" i="1" dirty="0">
                <a:solidFill>
                  <a:prstClr val="black"/>
                </a:solidFill>
                <a:latin typeface="Calibri"/>
                <a:cs typeface="Arial" panose="020B0604020202020204" pitchFamily="34" charset="0"/>
              </a:rPr>
              <a:t>Leventhal (2015)</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altLang="en-US" sz="1600" b="0" i="1"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3850003463"/>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Will e-cigarettes encourage children to start smoking?</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6" name="Footer Placeholder 5"/>
          <p:cNvSpPr>
            <a:spLocks noGrp="1"/>
          </p:cNvSpPr>
          <p:nvPr>
            <p:ph type="ftr" sz="quarter" idx="13"/>
          </p:nvPr>
        </p:nvSpPr>
        <p:spPr>
          <a:xfrm>
            <a:off x="6853382" y="6322022"/>
            <a:ext cx="3611418" cy="383579"/>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smtClean="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
        <p:nvSpPr>
          <p:cNvPr id="15" name="Footer Placeholder 5"/>
          <p:cNvSpPr txBox="1">
            <a:spLocks/>
          </p:cNvSpPr>
          <p:nvPr/>
        </p:nvSpPr>
        <p:spPr>
          <a:xfrm>
            <a:off x="6853382" y="6400801"/>
            <a:ext cx="3611418" cy="383579"/>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rgbClr val="00303E"/>
                </a:solidFill>
                <a:latin typeface="Arial"/>
                <a:ea typeface="+mn-ea"/>
                <a:cs typeface="Aria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srgbClr val="00303E"/>
                </a:solidFill>
                <a:effectLst/>
                <a:uLnTx/>
                <a:uFillTx/>
                <a:latin typeface="Arial"/>
                <a:ea typeface="+mn-ea"/>
                <a:cs typeface="Arial"/>
              </a:rPr>
              <a:t> </a:t>
            </a:r>
            <a:endParaRPr kumimoji="0" lang="en-GB" sz="1200" b="0" i="0" u="none" strike="noStrike" kern="1200" cap="none" spc="0" normalizeH="0" baseline="0" noProof="0" dirty="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
        <p:nvSpPr>
          <p:cNvPr id="9" name="TextBox 2"/>
          <p:cNvSpPr txBox="1">
            <a:spLocks noChangeArrowheads="1"/>
          </p:cNvSpPr>
          <p:nvPr/>
        </p:nvSpPr>
        <p:spPr bwMode="auto">
          <a:xfrm>
            <a:off x="7259783" y="6423521"/>
            <a:ext cx="33528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lvl="0" eaLnBrk="1" hangingPunct="1">
              <a:spcBef>
                <a:spcPct val="0"/>
              </a:spcBef>
              <a:buNone/>
              <a:defRPr/>
            </a:pPr>
            <a:r>
              <a:rPr kumimoji="0" lang="en-GB" altLang="en-US" sz="1600" b="0" i="1"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Source: </a:t>
            </a:r>
            <a:r>
              <a:rPr lang="en-GB" altLang="en-US" sz="1600" i="1" dirty="0">
                <a:solidFill>
                  <a:prstClr val="black"/>
                </a:solidFill>
                <a:latin typeface="Calibri"/>
                <a:cs typeface="Arial" panose="020B0604020202020204" pitchFamily="34" charset="0"/>
              </a:rPr>
              <a:t>www.smokinginengland.info</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altLang="en-US" sz="1600" b="0" i="1"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graphicFrame>
        <p:nvGraphicFramePr>
          <p:cNvPr id="8" name="Content Placeholder 4"/>
          <p:cNvGraphicFramePr>
            <a:graphicFrameLocks/>
          </p:cNvGraphicFramePr>
          <p:nvPr>
            <p:extLst>
              <p:ext uri="{D42A27DB-BD31-4B8C-83A1-F6EECF244321}">
                <p14:modId xmlns:p14="http://schemas.microsoft.com/office/powerpoint/2010/main" val="1324974566"/>
              </p:ext>
            </p:extLst>
          </p:nvPr>
        </p:nvGraphicFramePr>
        <p:xfrm>
          <a:off x="1352352" y="1526579"/>
          <a:ext cx="7920880" cy="410445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460718528"/>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Will e-cigarettes encourage children to start smoking?</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6" name="Footer Placeholder 5"/>
          <p:cNvSpPr>
            <a:spLocks noGrp="1"/>
          </p:cNvSpPr>
          <p:nvPr>
            <p:ph type="ftr" sz="quarter" idx="13"/>
          </p:nvPr>
        </p:nvSpPr>
        <p:spPr>
          <a:xfrm>
            <a:off x="6853382" y="6322022"/>
            <a:ext cx="3611418" cy="383579"/>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smtClean="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
        <p:nvSpPr>
          <p:cNvPr id="7" name="Rectangle 6"/>
          <p:cNvSpPr/>
          <p:nvPr/>
        </p:nvSpPr>
        <p:spPr>
          <a:xfrm>
            <a:off x="1219200" y="1669473"/>
            <a:ext cx="8552873" cy="2142125"/>
          </a:xfrm>
          <a:prstGeom prst="rect">
            <a:avLst/>
          </a:prstGeom>
        </p:spPr>
        <p:txBody>
          <a:bodyPr wrap="square">
            <a:spAutoFit/>
          </a:bodyPr>
          <a:lstStyle/>
          <a:p>
            <a:pPr lvl="0" defTabSz="457200" fontAlgn="base">
              <a:lnSpc>
                <a:spcPct val="140000"/>
              </a:lnSpc>
              <a:spcBef>
                <a:spcPct val="20000"/>
              </a:spcBef>
              <a:spcAft>
                <a:spcPct val="0"/>
              </a:spcAft>
              <a:buClr>
                <a:srgbClr val="00303E"/>
              </a:buClr>
              <a:defRPr/>
            </a:pPr>
            <a:r>
              <a:rPr lang="en-GB" b="1" dirty="0">
                <a:solidFill>
                  <a:srgbClr val="0095D6"/>
                </a:solidFill>
                <a:latin typeface="Arial"/>
                <a:cs typeface="Arial"/>
              </a:rPr>
              <a:t>Should we ban access to e-cigarettes for young people?</a:t>
            </a:r>
          </a:p>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In one US study, state bans on e-cigarette sales to minors lead to an </a:t>
            </a:r>
            <a:r>
              <a:rPr lang="en-GB" b="1" u="sng" dirty="0">
                <a:solidFill>
                  <a:srgbClr val="0095D6"/>
                </a:solidFill>
                <a:latin typeface="Arial"/>
                <a:cs typeface="Arial"/>
              </a:rPr>
              <a:t>increase</a:t>
            </a:r>
            <a:r>
              <a:rPr lang="en-GB" b="1" dirty="0">
                <a:solidFill>
                  <a:srgbClr val="0095D6"/>
                </a:solidFill>
                <a:latin typeface="Arial"/>
                <a:cs typeface="Arial"/>
              </a:rPr>
              <a:t> in smoking in 12-17 year olds, relative to states without such bans.</a:t>
            </a:r>
          </a:p>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Reducing access may worsen smoking rates</a:t>
            </a:r>
          </a:p>
        </p:txBody>
      </p:sp>
      <p:sp>
        <p:nvSpPr>
          <p:cNvPr id="15" name="Footer Placeholder 5"/>
          <p:cNvSpPr txBox="1">
            <a:spLocks/>
          </p:cNvSpPr>
          <p:nvPr/>
        </p:nvSpPr>
        <p:spPr>
          <a:xfrm>
            <a:off x="6853382" y="6400801"/>
            <a:ext cx="3611418" cy="383579"/>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rgbClr val="00303E"/>
                </a:solidFill>
                <a:latin typeface="Arial"/>
                <a:ea typeface="+mn-ea"/>
                <a:cs typeface="Aria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srgbClr val="00303E"/>
                </a:solidFill>
                <a:effectLst/>
                <a:uLnTx/>
                <a:uFillTx/>
                <a:latin typeface="Arial"/>
                <a:ea typeface="+mn-ea"/>
                <a:cs typeface="Arial"/>
              </a:rPr>
              <a:t> </a:t>
            </a:r>
            <a:endParaRPr kumimoji="0" lang="en-GB" sz="1200" b="0" i="0" u="none" strike="noStrike" kern="1200" cap="none" spc="0" normalizeH="0" baseline="0" noProof="0" dirty="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
        <p:nvSpPr>
          <p:cNvPr id="9" name="TextBox 2"/>
          <p:cNvSpPr txBox="1">
            <a:spLocks noChangeArrowheads="1"/>
          </p:cNvSpPr>
          <p:nvPr/>
        </p:nvSpPr>
        <p:spPr bwMode="auto">
          <a:xfrm>
            <a:off x="8081818" y="6423521"/>
            <a:ext cx="253076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lvl="0" eaLnBrk="1" hangingPunct="1">
              <a:spcBef>
                <a:spcPct val="0"/>
              </a:spcBef>
              <a:buNone/>
              <a:defRPr/>
            </a:pPr>
            <a:r>
              <a:rPr kumimoji="0" lang="en-GB" altLang="en-US" sz="1600" b="0" i="1"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Source: </a:t>
            </a:r>
            <a:r>
              <a:rPr lang="en-GB" altLang="en-US" sz="1600" i="1" dirty="0">
                <a:solidFill>
                  <a:prstClr val="black"/>
                </a:solidFill>
                <a:latin typeface="Calibri"/>
                <a:cs typeface="Arial" panose="020B0604020202020204" pitchFamily="34" charset="0"/>
              </a:rPr>
              <a:t>Friedman (2015)</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altLang="en-US" sz="1600" b="0" i="1"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2954538755"/>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Will e-cigarettes encourage children to start smoking?</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6" name="Footer Placeholder 5"/>
          <p:cNvSpPr>
            <a:spLocks noGrp="1"/>
          </p:cNvSpPr>
          <p:nvPr>
            <p:ph type="ftr" sz="quarter" idx="13"/>
          </p:nvPr>
        </p:nvSpPr>
        <p:spPr>
          <a:xfrm>
            <a:off x="6853382" y="6322022"/>
            <a:ext cx="3611418" cy="383579"/>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smtClean="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
        <p:nvSpPr>
          <p:cNvPr id="7" name="Rectangle 6"/>
          <p:cNvSpPr/>
          <p:nvPr/>
        </p:nvSpPr>
        <p:spPr>
          <a:xfrm>
            <a:off x="1219200" y="1669473"/>
            <a:ext cx="8552873" cy="2142125"/>
          </a:xfrm>
          <a:prstGeom prst="rect">
            <a:avLst/>
          </a:prstGeom>
        </p:spPr>
        <p:txBody>
          <a:bodyPr wrap="square">
            <a:spAutoFit/>
          </a:bodyPr>
          <a:lstStyle/>
          <a:p>
            <a:pPr lvl="0" defTabSz="457200" fontAlgn="base">
              <a:lnSpc>
                <a:spcPct val="140000"/>
              </a:lnSpc>
              <a:spcBef>
                <a:spcPct val="20000"/>
              </a:spcBef>
              <a:spcAft>
                <a:spcPct val="0"/>
              </a:spcAft>
              <a:buClr>
                <a:srgbClr val="00303E"/>
              </a:buClr>
              <a:defRPr/>
            </a:pPr>
            <a:r>
              <a:rPr lang="en-GB" b="1" dirty="0">
                <a:solidFill>
                  <a:srgbClr val="0095D6"/>
                </a:solidFill>
                <a:latin typeface="Arial"/>
                <a:cs typeface="Arial"/>
              </a:rPr>
              <a:t>Overall:</a:t>
            </a:r>
          </a:p>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Regular vaping is not common in never smokers</a:t>
            </a:r>
          </a:p>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err="1">
                <a:solidFill>
                  <a:srgbClr val="0095D6"/>
                </a:solidFill>
                <a:latin typeface="Arial"/>
                <a:cs typeface="Arial"/>
              </a:rPr>
              <a:t>Vapers</a:t>
            </a:r>
            <a:r>
              <a:rPr lang="en-GB" b="1" dirty="0">
                <a:solidFill>
                  <a:srgbClr val="0095D6"/>
                </a:solidFill>
                <a:latin typeface="Arial"/>
                <a:cs typeface="Arial"/>
              </a:rPr>
              <a:t> may be more likely to smoke tobacco but may have become smokers anyway</a:t>
            </a:r>
          </a:p>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Smoking prevalence in the young has remained constant – not increased</a:t>
            </a:r>
          </a:p>
        </p:txBody>
      </p:sp>
      <p:sp>
        <p:nvSpPr>
          <p:cNvPr id="15" name="Footer Placeholder 5"/>
          <p:cNvSpPr txBox="1">
            <a:spLocks/>
          </p:cNvSpPr>
          <p:nvPr/>
        </p:nvSpPr>
        <p:spPr>
          <a:xfrm>
            <a:off x="6853382" y="6400801"/>
            <a:ext cx="3611418" cy="383579"/>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rgbClr val="00303E"/>
                </a:solidFill>
                <a:latin typeface="Arial"/>
                <a:ea typeface="+mn-ea"/>
                <a:cs typeface="Aria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srgbClr val="00303E"/>
                </a:solidFill>
                <a:effectLst/>
                <a:uLnTx/>
                <a:uFillTx/>
                <a:latin typeface="Arial"/>
                <a:ea typeface="+mn-ea"/>
                <a:cs typeface="Arial"/>
              </a:rPr>
              <a:t> </a:t>
            </a:r>
            <a:endParaRPr kumimoji="0" lang="en-GB" sz="1200" b="0" i="0" u="none" strike="noStrike" kern="1200" cap="none" spc="0" normalizeH="0" baseline="0" noProof="0" dirty="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Tree>
    <p:extLst>
      <p:ext uri="{BB962C8B-B14F-4D97-AF65-F5344CB8AC3E}">
        <p14:creationId xmlns:p14="http://schemas.microsoft.com/office/powerpoint/2010/main" val="64431912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Will e-cigarettes ‘re-</a:t>
            </a:r>
            <a:r>
              <a:rPr lang="en-US" dirty="0" err="1" smtClean="0"/>
              <a:t>normalise</a:t>
            </a:r>
            <a:r>
              <a:rPr lang="en-US" dirty="0" smtClean="0"/>
              <a:t>’ smoking?</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6" name="Footer Placeholder 5"/>
          <p:cNvSpPr>
            <a:spLocks noGrp="1"/>
          </p:cNvSpPr>
          <p:nvPr>
            <p:ph type="ftr" sz="quarter" idx="13"/>
          </p:nvPr>
        </p:nvSpPr>
        <p:spPr>
          <a:xfrm>
            <a:off x="6853382" y="6322022"/>
            <a:ext cx="3611418" cy="383579"/>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smtClean="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
        <p:nvSpPr>
          <p:cNvPr id="7" name="Rectangle 6"/>
          <p:cNvSpPr/>
          <p:nvPr/>
        </p:nvSpPr>
        <p:spPr>
          <a:xfrm>
            <a:off x="1219200" y="1669473"/>
            <a:ext cx="8552873" cy="2973122"/>
          </a:xfrm>
          <a:prstGeom prst="rect">
            <a:avLst/>
          </a:prstGeom>
        </p:spPr>
        <p:txBody>
          <a:bodyPr wrap="square">
            <a:spAutoFit/>
          </a:bodyPr>
          <a:lstStyle/>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Encourage those who have stopped due to </a:t>
            </a:r>
            <a:r>
              <a:rPr lang="en-GB" b="1" dirty="0" err="1">
                <a:solidFill>
                  <a:srgbClr val="0095D6"/>
                </a:solidFill>
                <a:latin typeface="Arial"/>
                <a:cs typeface="Arial"/>
              </a:rPr>
              <a:t>smokefree</a:t>
            </a:r>
            <a:r>
              <a:rPr lang="en-GB" b="1" dirty="0">
                <a:solidFill>
                  <a:srgbClr val="0095D6"/>
                </a:solidFill>
                <a:latin typeface="Arial"/>
                <a:cs typeface="Arial"/>
              </a:rPr>
              <a:t> rules to start up again?</a:t>
            </a:r>
          </a:p>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Make ‘smoking behaviour’ more visible to children who might no longer see </a:t>
            </a:r>
            <a:r>
              <a:rPr lang="en-GB" b="1" dirty="0" smtClean="0">
                <a:solidFill>
                  <a:srgbClr val="0095D6"/>
                </a:solidFill>
                <a:latin typeface="Arial"/>
                <a:cs typeface="Arial"/>
              </a:rPr>
              <a:t>it?</a:t>
            </a:r>
          </a:p>
          <a:p>
            <a:pPr lvl="0" defTabSz="457200" fontAlgn="base">
              <a:lnSpc>
                <a:spcPct val="140000"/>
              </a:lnSpc>
              <a:spcBef>
                <a:spcPct val="20000"/>
              </a:spcBef>
              <a:spcAft>
                <a:spcPct val="0"/>
              </a:spcAft>
              <a:buClr>
                <a:srgbClr val="00303E"/>
              </a:buClr>
              <a:defRPr/>
            </a:pPr>
            <a:r>
              <a:rPr lang="en-GB" b="1" dirty="0">
                <a:solidFill>
                  <a:srgbClr val="0095D6"/>
                </a:solidFill>
                <a:latin typeface="Arial"/>
                <a:cs typeface="Arial"/>
              </a:rPr>
              <a:t>	</a:t>
            </a:r>
            <a:r>
              <a:rPr lang="en-GB" b="1" dirty="0" smtClean="0">
                <a:solidFill>
                  <a:srgbClr val="0095D6"/>
                </a:solidFill>
                <a:latin typeface="Arial"/>
                <a:cs typeface="Arial"/>
              </a:rPr>
              <a:t>								vs</a:t>
            </a:r>
            <a:endParaRPr lang="en-GB" b="1" dirty="0">
              <a:solidFill>
                <a:srgbClr val="0095D6"/>
              </a:solidFill>
              <a:latin typeface="Arial"/>
              <a:cs typeface="Arial"/>
            </a:endParaRPr>
          </a:p>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Different to cigarettes – more likely to lead to normalisation of vaping therefore supports </a:t>
            </a:r>
            <a:r>
              <a:rPr lang="en-GB" b="1" dirty="0" err="1">
                <a:solidFill>
                  <a:srgbClr val="0095D6"/>
                </a:solidFill>
                <a:latin typeface="Arial"/>
                <a:cs typeface="Arial"/>
              </a:rPr>
              <a:t>smokefree</a:t>
            </a:r>
            <a:r>
              <a:rPr lang="en-GB" b="1" dirty="0">
                <a:solidFill>
                  <a:srgbClr val="0095D6"/>
                </a:solidFill>
                <a:latin typeface="Arial"/>
                <a:cs typeface="Arial"/>
              </a:rPr>
              <a:t> policies?</a:t>
            </a:r>
          </a:p>
        </p:txBody>
      </p:sp>
      <p:sp>
        <p:nvSpPr>
          <p:cNvPr id="15" name="Footer Placeholder 5"/>
          <p:cNvSpPr txBox="1">
            <a:spLocks/>
          </p:cNvSpPr>
          <p:nvPr/>
        </p:nvSpPr>
        <p:spPr>
          <a:xfrm>
            <a:off x="6853382" y="6400801"/>
            <a:ext cx="3611418" cy="383579"/>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rgbClr val="00303E"/>
                </a:solidFill>
                <a:latin typeface="Arial"/>
                <a:ea typeface="+mn-ea"/>
                <a:cs typeface="Aria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srgbClr val="00303E"/>
                </a:solidFill>
                <a:effectLst/>
                <a:uLnTx/>
                <a:uFillTx/>
                <a:latin typeface="Arial"/>
                <a:ea typeface="+mn-ea"/>
                <a:cs typeface="Arial"/>
              </a:rPr>
              <a:t> </a:t>
            </a:r>
            <a:endParaRPr kumimoji="0" lang="en-GB" sz="1200" b="0" i="0" u="none" strike="noStrike" kern="1200" cap="none" spc="0" normalizeH="0" baseline="0" noProof="0" dirty="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Tree>
    <p:extLst>
      <p:ext uri="{BB962C8B-B14F-4D97-AF65-F5344CB8AC3E}">
        <p14:creationId xmlns:p14="http://schemas.microsoft.com/office/powerpoint/2010/main" val="3724685783"/>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Will e-cigarettes ‘re-</a:t>
            </a:r>
            <a:r>
              <a:rPr lang="en-US" dirty="0" err="1" smtClean="0"/>
              <a:t>normalise</a:t>
            </a:r>
            <a:r>
              <a:rPr lang="en-US" dirty="0" smtClean="0"/>
              <a:t>’ smoking?</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6" name="Footer Placeholder 5"/>
          <p:cNvSpPr>
            <a:spLocks noGrp="1"/>
          </p:cNvSpPr>
          <p:nvPr>
            <p:ph type="ftr" sz="quarter" idx="13"/>
          </p:nvPr>
        </p:nvSpPr>
        <p:spPr>
          <a:xfrm>
            <a:off x="6853382" y="6322022"/>
            <a:ext cx="3611418" cy="383579"/>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smtClean="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
        <p:nvSpPr>
          <p:cNvPr id="15" name="Footer Placeholder 5"/>
          <p:cNvSpPr txBox="1">
            <a:spLocks/>
          </p:cNvSpPr>
          <p:nvPr/>
        </p:nvSpPr>
        <p:spPr>
          <a:xfrm>
            <a:off x="6853382" y="6400801"/>
            <a:ext cx="3611418" cy="383579"/>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rgbClr val="00303E"/>
                </a:solidFill>
                <a:latin typeface="Arial"/>
                <a:ea typeface="+mn-ea"/>
                <a:cs typeface="Aria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srgbClr val="00303E"/>
                </a:solidFill>
                <a:effectLst/>
                <a:uLnTx/>
                <a:uFillTx/>
                <a:latin typeface="Arial"/>
                <a:ea typeface="+mn-ea"/>
                <a:cs typeface="Arial"/>
              </a:rPr>
              <a:t> </a:t>
            </a:r>
            <a:endParaRPr kumimoji="0" lang="en-GB" sz="1200" b="0" i="0" u="none" strike="noStrike" kern="1200" cap="none" spc="0" normalizeH="0" baseline="0" noProof="0" dirty="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pic>
        <p:nvPicPr>
          <p:cNvPr id="2" name="Picture 1"/>
          <p:cNvPicPr>
            <a:picLocks noChangeAspect="1"/>
          </p:cNvPicPr>
          <p:nvPr/>
        </p:nvPicPr>
        <p:blipFill>
          <a:blip r:embed="rId3"/>
          <a:stretch>
            <a:fillRect/>
          </a:stretch>
        </p:blipFill>
        <p:spPr>
          <a:xfrm>
            <a:off x="3171524" y="1447800"/>
            <a:ext cx="5608806" cy="4188315"/>
          </a:xfrm>
          <a:prstGeom prst="rect">
            <a:avLst/>
          </a:prstGeom>
        </p:spPr>
      </p:pic>
    </p:spTree>
    <p:extLst>
      <p:ext uri="{BB962C8B-B14F-4D97-AF65-F5344CB8AC3E}">
        <p14:creationId xmlns:p14="http://schemas.microsoft.com/office/powerpoint/2010/main" val="843868494"/>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Will e-cigarettes ‘re-</a:t>
            </a:r>
            <a:r>
              <a:rPr lang="en-US" dirty="0" err="1" smtClean="0"/>
              <a:t>normalise</a:t>
            </a:r>
            <a:r>
              <a:rPr lang="en-US" dirty="0" smtClean="0"/>
              <a:t>’ smoking?</a:t>
            </a:r>
            <a:endParaRPr lang="en-US" dirty="0"/>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
        <p:nvSpPr>
          <p:cNvPr id="6" name="Footer Placeholder 5"/>
          <p:cNvSpPr>
            <a:spLocks noGrp="1"/>
          </p:cNvSpPr>
          <p:nvPr>
            <p:ph type="ftr" sz="quarter" idx="13"/>
          </p:nvPr>
        </p:nvSpPr>
        <p:spPr>
          <a:xfrm>
            <a:off x="7217884" y="6336269"/>
            <a:ext cx="3611418" cy="383579"/>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sp>
        <p:nvSpPr>
          <p:cNvPr id="7" name="Rectangle 6"/>
          <p:cNvSpPr/>
          <p:nvPr/>
        </p:nvSpPr>
        <p:spPr>
          <a:xfrm>
            <a:off x="1219201" y="1669473"/>
            <a:ext cx="5237018" cy="1809726"/>
          </a:xfrm>
          <a:prstGeom prst="rect">
            <a:avLst/>
          </a:prstGeom>
        </p:spPr>
        <p:txBody>
          <a:bodyPr wrap="square">
            <a:spAutoFit/>
          </a:bodyPr>
          <a:lstStyle/>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Celebrities pictured using e-cigarettes</a:t>
            </a:r>
          </a:p>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Promotions at festivals</a:t>
            </a:r>
          </a:p>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Sponsorship of sports teams and events</a:t>
            </a:r>
          </a:p>
          <a:p>
            <a:pPr marL="285750" lvl="0" indent="-285750" defTabSz="457200" fontAlgn="base">
              <a:lnSpc>
                <a:spcPct val="140000"/>
              </a:lnSpc>
              <a:spcBef>
                <a:spcPct val="20000"/>
              </a:spcBef>
              <a:spcAft>
                <a:spcPct val="0"/>
              </a:spcAft>
              <a:buClr>
                <a:srgbClr val="00303E"/>
              </a:buClr>
              <a:buFont typeface="Arial" panose="020B0604020202020204" pitchFamily="34" charset="0"/>
              <a:buChar char="•"/>
              <a:defRPr/>
            </a:pPr>
            <a:r>
              <a:rPr lang="en-GB" b="1" dirty="0">
                <a:solidFill>
                  <a:srgbClr val="0095D6"/>
                </a:solidFill>
                <a:latin typeface="Arial"/>
                <a:cs typeface="Arial"/>
              </a:rPr>
              <a:t>Television advertising</a:t>
            </a:r>
          </a:p>
        </p:txBody>
      </p:sp>
      <p:sp>
        <p:nvSpPr>
          <p:cNvPr id="15" name="Footer Placeholder 5"/>
          <p:cNvSpPr txBox="1">
            <a:spLocks/>
          </p:cNvSpPr>
          <p:nvPr/>
        </p:nvSpPr>
        <p:spPr>
          <a:xfrm>
            <a:off x="6853382" y="6400801"/>
            <a:ext cx="3611418" cy="383579"/>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rgbClr val="00303E"/>
                </a:solidFill>
                <a:latin typeface="Arial"/>
                <a:ea typeface="+mn-ea"/>
                <a:cs typeface="Aria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srgbClr val="00303E"/>
                </a:solidFill>
                <a:effectLst/>
                <a:uLnTx/>
                <a:uFillTx/>
                <a:latin typeface="Arial"/>
                <a:ea typeface="+mn-ea"/>
                <a:cs typeface="Arial"/>
              </a:rPr>
              <a:t> </a:t>
            </a:r>
            <a:endParaRPr kumimoji="0" lang="en-GB" sz="1200" b="0" i="0" u="none" strike="noStrike" kern="1200" cap="none" spc="0" normalizeH="0" baseline="0" noProof="0" dirty="0">
              <a:ln>
                <a:noFill/>
              </a:ln>
              <a:solidFill>
                <a:srgbClr val="00303E"/>
              </a:solidFill>
              <a:effectLst/>
              <a:uLnTx/>
              <a:uFillTx/>
              <a:latin typeface="Arial"/>
              <a:ea typeface="+mn-ea"/>
              <a:cs typeface="Arial"/>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303E"/>
              </a:solidFill>
              <a:effectLst/>
              <a:uLnTx/>
              <a:uFillTx/>
              <a:latin typeface="Arial"/>
              <a:ea typeface="+mn-ea"/>
              <a:cs typeface="Arial"/>
            </a:endParaRPr>
          </a:p>
        </p:txBody>
      </p:sp>
      <p:pic>
        <p:nvPicPr>
          <p:cNvPr id="8" name="Picture 4" descr="E-Cigarette-A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07359" y="1669473"/>
            <a:ext cx="2303463" cy="324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7475777" y="6336269"/>
            <a:ext cx="2370521" cy="307777"/>
          </a:xfrm>
          <a:prstGeom prst="rect">
            <a:avLst/>
          </a:prstGeom>
        </p:spPr>
        <p:txBody>
          <a:bodyPr wrap="none">
            <a:spAutoFit/>
          </a:bodyPr>
          <a:lstStyle/>
          <a:p>
            <a:pPr>
              <a:spcBef>
                <a:spcPct val="0"/>
              </a:spcBef>
              <a:defRPr/>
            </a:pPr>
            <a:r>
              <a:rPr lang="en-GB" altLang="en-US" sz="1400" i="1" dirty="0"/>
              <a:t>Image: tobacco.standford.edu</a:t>
            </a:r>
          </a:p>
        </p:txBody>
      </p:sp>
    </p:spTree>
    <p:extLst>
      <p:ext uri="{BB962C8B-B14F-4D97-AF65-F5344CB8AC3E}">
        <p14:creationId xmlns:p14="http://schemas.microsoft.com/office/powerpoint/2010/main" val="189859409"/>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pPr marL="0" indent="0">
              <a:buNone/>
            </a:pPr>
            <a:r>
              <a:rPr lang="en-GB" dirty="0"/>
              <a:t>BIG TOBACCO</a:t>
            </a:r>
          </a:p>
          <a:p>
            <a:pPr marL="285750" indent="-285750">
              <a:buFont typeface="Arial" panose="020B0604020202020204" pitchFamily="34" charset="0"/>
              <a:buChar char="•"/>
            </a:pPr>
            <a:r>
              <a:rPr lang="en-GB" dirty="0"/>
              <a:t>British American Tobacco </a:t>
            </a:r>
          </a:p>
          <a:p>
            <a:pPr marL="285750" indent="-285750">
              <a:buFont typeface="Arial" panose="020B0604020202020204" pitchFamily="34" charset="0"/>
              <a:buChar char="•"/>
            </a:pPr>
            <a:r>
              <a:rPr lang="en-GB" dirty="0"/>
              <a:t>Imperial Tobacco</a:t>
            </a:r>
          </a:p>
          <a:p>
            <a:pPr marL="285750" indent="-285750">
              <a:buFont typeface="Arial" panose="020B0604020202020204" pitchFamily="34" charset="0"/>
              <a:buChar char="•"/>
            </a:pPr>
            <a:r>
              <a:rPr lang="en-GB" dirty="0" smtClean="0"/>
              <a:t>Altria </a:t>
            </a:r>
            <a:r>
              <a:rPr lang="en-GB" dirty="0"/>
              <a:t>(Phillip Morris)</a:t>
            </a:r>
          </a:p>
          <a:p>
            <a:pPr marL="285750" indent="-285750">
              <a:buFont typeface="Arial" panose="020B0604020202020204" pitchFamily="34" charset="0"/>
              <a:buChar char="•"/>
            </a:pPr>
            <a:r>
              <a:rPr lang="en-GB" dirty="0"/>
              <a:t>Japan Tobacco International</a:t>
            </a:r>
          </a:p>
          <a:p>
            <a:endParaRPr lang="en-GB" dirty="0"/>
          </a:p>
        </p:txBody>
      </p:sp>
      <p:sp>
        <p:nvSpPr>
          <p:cNvPr id="3" name="Text Placeholder 2"/>
          <p:cNvSpPr>
            <a:spLocks noGrp="1"/>
          </p:cNvSpPr>
          <p:nvPr>
            <p:ph type="body" sz="quarter" idx="11"/>
          </p:nvPr>
        </p:nvSpPr>
        <p:spPr/>
        <p:txBody>
          <a:bodyPr/>
          <a:lstStyle/>
          <a:p>
            <a:pPr marL="0" indent="0">
              <a:buNone/>
            </a:pPr>
            <a:r>
              <a:rPr lang="en-GB" dirty="0"/>
              <a:t>All major tobacco companies are purchasing or developing electronic cigarette companies – should we question their motives?</a:t>
            </a:r>
          </a:p>
          <a:p>
            <a:endParaRPr lang="en-GB" dirty="0"/>
          </a:p>
        </p:txBody>
      </p:sp>
      <p:sp>
        <p:nvSpPr>
          <p:cNvPr id="4" name="Date Placeholder 3"/>
          <p:cNvSpPr>
            <a:spLocks noGrp="1"/>
          </p:cNvSpPr>
          <p:nvPr>
            <p:ph type="dt" sz="half" idx="12"/>
          </p:nvPr>
        </p:nvSpPr>
        <p:spPr/>
        <p:txBody>
          <a:bodyPr/>
          <a:lstStyle/>
          <a:p>
            <a:r>
              <a:rPr lang="en-US" dirty="0" smtClean="0"/>
              <a:t>Dec 2019</a:t>
            </a:r>
            <a:endParaRPr lang="en-US" dirty="0"/>
          </a:p>
        </p:txBody>
      </p:sp>
      <p:sp>
        <p:nvSpPr>
          <p:cNvPr id="6" name="Title 5"/>
          <p:cNvSpPr>
            <a:spLocks noGrp="1"/>
          </p:cNvSpPr>
          <p:nvPr>
            <p:ph type="title"/>
          </p:nvPr>
        </p:nvSpPr>
        <p:spPr/>
        <p:txBody>
          <a:bodyPr/>
          <a:lstStyle/>
          <a:p>
            <a:r>
              <a:rPr lang="en-GB" dirty="0" smtClean="0"/>
              <a:t>Should we fear the tobacco companies?</a:t>
            </a:r>
            <a:endParaRPr lang="en-GB" dirty="0"/>
          </a:p>
        </p:txBody>
      </p:sp>
    </p:spTree>
    <p:extLst>
      <p:ext uri="{BB962C8B-B14F-4D97-AF65-F5344CB8AC3E}">
        <p14:creationId xmlns:p14="http://schemas.microsoft.com/office/powerpoint/2010/main" val="1623971148"/>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279526" y="504032"/>
            <a:ext cx="8229600" cy="1143000"/>
          </a:xfrm>
        </p:spPr>
        <p:txBody>
          <a:bodyPr>
            <a:normAutofit/>
          </a:bodyPr>
          <a:lstStyle/>
          <a:p>
            <a:pPr eaLnBrk="1" hangingPunct="1">
              <a:defRPr/>
            </a:pPr>
            <a:r>
              <a:rPr lang="en-US" altLang="en-US" sz="3300" dirty="0"/>
              <a:t>Should we fear the tobacco companies?</a:t>
            </a:r>
          </a:p>
        </p:txBody>
      </p:sp>
      <p:sp>
        <p:nvSpPr>
          <p:cNvPr id="9" name="Rectangle 3"/>
          <p:cNvSpPr>
            <a:spLocks noGrp="1" noChangeArrowheads="1"/>
          </p:cNvSpPr>
          <p:nvPr>
            <p:ph idx="1"/>
          </p:nvPr>
        </p:nvSpPr>
        <p:spPr>
          <a:xfrm>
            <a:off x="1919289" y="2276476"/>
            <a:ext cx="5184775" cy="3241675"/>
          </a:xfrm>
        </p:spPr>
        <p:txBody>
          <a:bodyPr>
            <a:normAutofit/>
          </a:bodyPr>
          <a:lstStyle/>
          <a:p>
            <a:pPr marL="0" indent="0">
              <a:buClr>
                <a:schemeClr val="accent1">
                  <a:lumMod val="50000"/>
                </a:schemeClr>
              </a:buClr>
              <a:buNone/>
              <a:defRPr/>
            </a:pPr>
            <a:r>
              <a:rPr lang="en-GB" altLang="en-US" sz="1900" dirty="0"/>
              <a:t>BIG TOBACCO</a:t>
            </a:r>
          </a:p>
          <a:p>
            <a:pPr marL="457200" indent="-457200" eaLnBrk="1" hangingPunct="1">
              <a:buClr>
                <a:schemeClr val="accent1">
                  <a:lumMod val="50000"/>
                </a:schemeClr>
              </a:buClr>
              <a:buFont typeface="Arial" panose="020B0604020202020204" pitchFamily="34" charset="0"/>
              <a:buChar char="•"/>
              <a:defRPr/>
            </a:pPr>
            <a:r>
              <a:rPr lang="en-GB" altLang="en-US" sz="1900" dirty="0"/>
              <a:t>British American Tobacco </a:t>
            </a:r>
          </a:p>
          <a:p>
            <a:pPr marL="457200" indent="-457200" eaLnBrk="1" hangingPunct="1">
              <a:buClr>
                <a:schemeClr val="accent1">
                  <a:lumMod val="50000"/>
                </a:schemeClr>
              </a:buClr>
              <a:buFont typeface="Arial" panose="020B0604020202020204" pitchFamily="34" charset="0"/>
              <a:buChar char="•"/>
              <a:defRPr/>
            </a:pPr>
            <a:r>
              <a:rPr lang="en-GB" altLang="en-US" sz="1900" dirty="0"/>
              <a:t>Imperial Tobacco</a:t>
            </a:r>
          </a:p>
          <a:p>
            <a:pPr marL="457200" indent="-457200" eaLnBrk="1" hangingPunct="1">
              <a:buClr>
                <a:schemeClr val="accent1">
                  <a:lumMod val="50000"/>
                </a:schemeClr>
              </a:buClr>
              <a:buFont typeface="Arial" panose="020B0604020202020204" pitchFamily="34" charset="0"/>
              <a:buChar char="•"/>
              <a:defRPr/>
            </a:pPr>
            <a:r>
              <a:rPr lang="en-GB" altLang="en-US" sz="1900" dirty="0"/>
              <a:t>Altria (Phillip Morris)</a:t>
            </a:r>
          </a:p>
          <a:p>
            <a:pPr marL="457200" indent="-457200" eaLnBrk="1" hangingPunct="1">
              <a:buClr>
                <a:schemeClr val="accent1">
                  <a:lumMod val="50000"/>
                </a:schemeClr>
              </a:buClr>
              <a:buFont typeface="Arial" panose="020B0604020202020204" pitchFamily="34" charset="0"/>
              <a:buChar char="•"/>
              <a:defRPr/>
            </a:pPr>
            <a:r>
              <a:rPr lang="en-GB" altLang="en-US" sz="1900" dirty="0"/>
              <a:t>Japan Tobacco International</a:t>
            </a:r>
          </a:p>
        </p:txBody>
      </p:sp>
      <p:sp>
        <p:nvSpPr>
          <p:cNvPr id="67588" name="AutoShape 2" descr="Image result for blu e cig logo"/>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GB" altLang="en-US" sz="1800">
              <a:latin typeface="Arial" panose="020B0604020202020204" pitchFamily="34" charset="0"/>
            </a:endParaRPr>
          </a:p>
        </p:txBody>
      </p:sp>
      <p:pic>
        <p:nvPicPr>
          <p:cNvPr id="193550" name="Picture 14"/>
          <p:cNvPicPr>
            <a:picLocks noChangeAspect="1" noChangeArrowheads="1"/>
          </p:cNvPicPr>
          <p:nvPr/>
        </p:nvPicPr>
        <p:blipFill>
          <a:blip r:embed="rId3">
            <a:extLst>
              <a:ext uri="{28A0092B-C50C-407E-A947-70E740481C1C}">
                <a14:useLocalDpi xmlns:a14="http://schemas.microsoft.com/office/drawing/2010/main" val="0"/>
              </a:ext>
            </a:extLst>
          </a:blip>
          <a:srcRect l="24974" t="7690" r="23390" b="7581"/>
          <a:stretch>
            <a:fillRect/>
          </a:stretch>
        </p:blipFill>
        <p:spPr bwMode="auto">
          <a:xfrm>
            <a:off x="7710489" y="2133601"/>
            <a:ext cx="1798637" cy="2238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a:off x="6527801" y="3284538"/>
            <a:ext cx="1008063" cy="0"/>
          </a:xfrm>
          <a:prstGeom prst="straightConnector1">
            <a:avLst/>
          </a:prstGeom>
          <a:ln w="50800">
            <a:tailEnd type="arrow"/>
          </a:ln>
        </p:spPr>
        <p:style>
          <a:lnRef idx="1">
            <a:schemeClr val="accent1"/>
          </a:lnRef>
          <a:fillRef idx="0">
            <a:schemeClr val="accent1"/>
          </a:fillRef>
          <a:effectRef idx="0">
            <a:schemeClr val="accent1"/>
          </a:effectRef>
          <a:fontRef idx="minor">
            <a:schemeClr val="tx1"/>
          </a:fontRef>
        </p:style>
      </p:cxnSp>
      <p:sp>
        <p:nvSpPr>
          <p:cNvPr id="29" name="Rectangle 28"/>
          <p:cNvSpPr/>
          <p:nvPr/>
        </p:nvSpPr>
        <p:spPr>
          <a:xfrm>
            <a:off x="6451600" y="2133601"/>
            <a:ext cx="3244850" cy="24479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93548" name="Picture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04050" y="2190750"/>
            <a:ext cx="2571750" cy="2571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22" name="Straight Arrow Connector 21"/>
          <p:cNvCxnSpPr/>
          <p:nvPr/>
        </p:nvCxnSpPr>
        <p:spPr>
          <a:xfrm>
            <a:off x="5664200" y="3789363"/>
            <a:ext cx="1760538" cy="0"/>
          </a:xfrm>
          <a:prstGeom prst="straightConnector1">
            <a:avLst/>
          </a:prstGeom>
          <a:ln w="50800">
            <a:tailEnd type="arrow"/>
          </a:ln>
        </p:spPr>
        <p:style>
          <a:lnRef idx="1">
            <a:schemeClr val="accent1"/>
          </a:lnRef>
          <a:fillRef idx="0">
            <a:schemeClr val="accent1"/>
          </a:fillRef>
          <a:effectRef idx="0">
            <a:schemeClr val="accent1"/>
          </a:effectRef>
          <a:fontRef idx="minor">
            <a:schemeClr val="tx1"/>
          </a:fontRef>
        </p:style>
      </p:cxnSp>
      <p:sp>
        <p:nvSpPr>
          <p:cNvPr id="27" name="Rectangle 26"/>
          <p:cNvSpPr/>
          <p:nvPr/>
        </p:nvSpPr>
        <p:spPr>
          <a:xfrm>
            <a:off x="6953251" y="2190751"/>
            <a:ext cx="3313113" cy="29876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 name="Rectangle 10"/>
          <p:cNvSpPr/>
          <p:nvPr/>
        </p:nvSpPr>
        <p:spPr>
          <a:xfrm>
            <a:off x="5519739" y="3573463"/>
            <a:ext cx="2447925" cy="6477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93542"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12000" y="3030538"/>
            <a:ext cx="1924050" cy="2381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32" name="Straight Arrow Connector 31"/>
          <p:cNvCxnSpPr/>
          <p:nvPr/>
        </p:nvCxnSpPr>
        <p:spPr>
          <a:xfrm>
            <a:off x="5856288" y="4235450"/>
            <a:ext cx="1255712" cy="0"/>
          </a:xfrm>
          <a:prstGeom prst="straightConnector1">
            <a:avLst/>
          </a:prstGeom>
          <a:ln w="50800">
            <a:tailEnd type="arrow"/>
          </a:ln>
        </p:spPr>
        <p:style>
          <a:lnRef idx="1">
            <a:schemeClr val="accent1"/>
          </a:lnRef>
          <a:fillRef idx="0">
            <a:schemeClr val="accent1"/>
          </a:fillRef>
          <a:effectRef idx="0">
            <a:schemeClr val="accent1"/>
          </a:effectRef>
          <a:fontRef idx="minor">
            <a:schemeClr val="tx1"/>
          </a:fontRef>
        </p:style>
      </p:cxnSp>
      <p:sp>
        <p:nvSpPr>
          <p:cNvPr id="28" name="Rectangle 27"/>
          <p:cNvSpPr/>
          <p:nvPr/>
        </p:nvSpPr>
        <p:spPr>
          <a:xfrm>
            <a:off x="7061200" y="3119438"/>
            <a:ext cx="1944688" cy="22987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5" name="Rectangle 34"/>
          <p:cNvSpPr/>
          <p:nvPr/>
        </p:nvSpPr>
        <p:spPr>
          <a:xfrm>
            <a:off x="5672139" y="3725863"/>
            <a:ext cx="2447925" cy="6477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93547" name="Picture 1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35913" y="3789363"/>
            <a:ext cx="1905000" cy="1905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33" name="Straight Arrow Connector 32"/>
          <p:cNvCxnSpPr/>
          <p:nvPr/>
        </p:nvCxnSpPr>
        <p:spPr>
          <a:xfrm>
            <a:off x="6953251" y="4808538"/>
            <a:ext cx="1071563" cy="0"/>
          </a:xfrm>
          <a:prstGeom prst="straightConnector1">
            <a:avLst/>
          </a:prstGeom>
          <a:ln w="50800">
            <a:tailEnd type="arrow"/>
          </a:ln>
        </p:spPr>
        <p:style>
          <a:lnRef idx="1">
            <a:schemeClr val="accent1"/>
          </a:lnRef>
          <a:fillRef idx="0">
            <a:schemeClr val="accent1"/>
          </a:fillRef>
          <a:effectRef idx="0">
            <a:schemeClr val="accent1"/>
          </a:effectRef>
          <a:fontRef idx="minor">
            <a:schemeClr val="tx1"/>
          </a:fontRef>
        </p:style>
      </p:cxnSp>
      <p:sp>
        <p:nvSpPr>
          <p:cNvPr id="16" name="Rectangle 15"/>
          <p:cNvSpPr/>
          <p:nvPr/>
        </p:nvSpPr>
        <p:spPr>
          <a:xfrm>
            <a:off x="6743700" y="2276477"/>
            <a:ext cx="3816350" cy="191293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9" name="Rectangle 3"/>
          <p:cNvSpPr txBox="1">
            <a:spLocks noChangeArrowheads="1"/>
          </p:cNvSpPr>
          <p:nvPr/>
        </p:nvSpPr>
        <p:spPr bwMode="auto">
          <a:xfrm>
            <a:off x="6743700" y="2387600"/>
            <a:ext cx="3816350" cy="184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eaLnBrk="1" hangingPunct="1">
              <a:buClr>
                <a:schemeClr val="accent1">
                  <a:lumMod val="50000"/>
                </a:schemeClr>
              </a:buClr>
              <a:buNone/>
              <a:defRPr/>
            </a:pPr>
            <a:r>
              <a:rPr lang="en-GB" altLang="en-US" sz="1900" b="1" dirty="0">
                <a:solidFill>
                  <a:srgbClr val="0095D6"/>
                </a:solidFill>
                <a:latin typeface="Arial"/>
                <a:cs typeface="Arial"/>
              </a:rPr>
              <a:t>All major tobacco companies are purchasing or developing electronic cigarette companies – should we question their motives?</a:t>
            </a:r>
          </a:p>
        </p:txBody>
      </p:sp>
      <p:pic>
        <p:nvPicPr>
          <p:cNvPr id="3" name="Picture 2"/>
          <p:cNvPicPr>
            <a:picLocks noChangeAspect="1"/>
          </p:cNvPicPr>
          <p:nvPr/>
        </p:nvPicPr>
        <p:blipFill>
          <a:blip r:embed="rId7"/>
          <a:stretch>
            <a:fillRect/>
          </a:stretch>
        </p:blipFill>
        <p:spPr>
          <a:xfrm>
            <a:off x="10044113" y="6386284"/>
            <a:ext cx="1450974" cy="329213"/>
          </a:xfrm>
          <a:prstGeom prst="rect">
            <a:avLst/>
          </a:prstGeom>
        </p:spPr>
      </p:pic>
    </p:spTree>
    <p:extLst>
      <p:ext uri="{BB962C8B-B14F-4D97-AF65-F5344CB8AC3E}">
        <p14:creationId xmlns:p14="http://schemas.microsoft.com/office/powerpoint/2010/main" val="412214428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9355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2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9354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9"/>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7"/>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93542"/>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2"/>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33"/>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5"/>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8"/>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93547"/>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6"/>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7" grpId="0" animBg="1"/>
      <p:bldP spid="11" grpId="0" animBg="1"/>
      <p:bldP spid="28" grpId="0" animBg="1"/>
      <p:bldP spid="35" grpId="0" animBg="1"/>
      <p:bldP spid="16" grpId="0" animBg="1"/>
      <p:bldP spid="39"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pPr marL="0" indent="0">
              <a:buNone/>
            </a:pPr>
            <a:r>
              <a:rPr lang="en-GB" dirty="0"/>
              <a:t>EU Tobacco </a:t>
            </a:r>
            <a:r>
              <a:rPr lang="en-GB" dirty="0" smtClean="0"/>
              <a:t>vs Products </a:t>
            </a:r>
            <a:r>
              <a:rPr lang="en-GB" dirty="0"/>
              <a:t>Directive</a:t>
            </a:r>
          </a:p>
          <a:p>
            <a:pPr marL="285750" indent="-285750">
              <a:buFont typeface="Arial" panose="020B0604020202020204" pitchFamily="34" charset="0"/>
              <a:buChar char="•"/>
            </a:pPr>
            <a:r>
              <a:rPr lang="en-GB" dirty="0"/>
              <a:t>Nicotine limits</a:t>
            </a:r>
          </a:p>
          <a:p>
            <a:pPr marL="285750" indent="-285750">
              <a:buFont typeface="Arial" panose="020B0604020202020204" pitchFamily="34" charset="0"/>
              <a:buChar char="•"/>
            </a:pPr>
            <a:r>
              <a:rPr lang="en-GB" dirty="0"/>
              <a:t>Health warnings</a:t>
            </a:r>
          </a:p>
          <a:p>
            <a:pPr marL="285750" indent="-285750">
              <a:buFont typeface="Arial" panose="020B0604020202020204" pitchFamily="34" charset="0"/>
              <a:buChar char="•"/>
            </a:pPr>
            <a:r>
              <a:rPr lang="en-GB" dirty="0"/>
              <a:t>Toxicology data</a:t>
            </a:r>
          </a:p>
          <a:p>
            <a:pPr marL="285750" indent="-285750">
              <a:buFont typeface="Arial" panose="020B0604020202020204" pitchFamily="34" charset="0"/>
              <a:buChar char="•"/>
            </a:pPr>
            <a:r>
              <a:rPr lang="en-GB" dirty="0"/>
              <a:t>May inhibit innovation and restrict choice</a:t>
            </a:r>
          </a:p>
          <a:p>
            <a:pPr marL="0" indent="0">
              <a:buNone/>
            </a:pPr>
            <a:endParaRPr lang="en-US" dirty="0"/>
          </a:p>
        </p:txBody>
      </p:sp>
      <p:pic>
        <p:nvPicPr>
          <p:cNvPr id="7" name="Picture 6"/>
          <p:cNvPicPr>
            <a:picLocks noChangeAspect="1"/>
          </p:cNvPicPr>
          <p:nvPr/>
        </p:nvPicPr>
        <p:blipFill>
          <a:blip r:embed="rId3"/>
          <a:stretch>
            <a:fillRect/>
          </a:stretch>
        </p:blipFill>
        <p:spPr>
          <a:xfrm>
            <a:off x="6585527" y="1752599"/>
            <a:ext cx="2286198" cy="762066"/>
          </a:xfrm>
          <a:prstGeom prst="rect">
            <a:avLst/>
          </a:prstGeom>
        </p:spPr>
      </p:pic>
      <p:sp>
        <p:nvSpPr>
          <p:cNvPr id="3" name="Text Placeholder 2"/>
          <p:cNvSpPr>
            <a:spLocks noGrp="1"/>
          </p:cNvSpPr>
          <p:nvPr>
            <p:ph type="body" sz="quarter" idx="11"/>
          </p:nvPr>
        </p:nvSpPr>
        <p:spPr/>
        <p:txBody>
          <a:bodyPr/>
          <a:lstStyle/>
          <a:p>
            <a:pPr marL="285750" indent="-285750">
              <a:buFont typeface="Arial" panose="020B0604020202020204" pitchFamily="34" charset="0"/>
              <a:buChar char="•"/>
            </a:pPr>
            <a:endParaRPr lang="en-GB" dirty="0" smtClean="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smtClean="0"/>
              <a:t>Like </a:t>
            </a:r>
            <a:r>
              <a:rPr lang="en-GB" dirty="0"/>
              <a:t>NRT</a:t>
            </a:r>
          </a:p>
          <a:p>
            <a:pPr marL="285750" indent="-285750">
              <a:buFont typeface="Arial" panose="020B0604020202020204" pitchFamily="34" charset="0"/>
              <a:buChar char="•"/>
            </a:pPr>
            <a:r>
              <a:rPr lang="en-GB" dirty="0" err="1"/>
              <a:t>Prescribable</a:t>
            </a:r>
            <a:endParaRPr lang="en-GB" dirty="0"/>
          </a:p>
          <a:p>
            <a:pPr marL="285750" indent="-285750">
              <a:buFont typeface="Arial" panose="020B0604020202020204" pitchFamily="34" charset="0"/>
              <a:buChar char="•"/>
            </a:pPr>
            <a:r>
              <a:rPr lang="en-GB" dirty="0"/>
              <a:t>Complex and costly</a:t>
            </a:r>
          </a:p>
          <a:p>
            <a:pPr marL="285750" indent="-285750">
              <a:buFont typeface="Arial" panose="020B0604020202020204" pitchFamily="34" charset="0"/>
              <a:buChar char="•"/>
            </a:pPr>
            <a:r>
              <a:rPr lang="en-GB" dirty="0"/>
              <a:t>Favours tobacco companies</a:t>
            </a:r>
          </a:p>
          <a:p>
            <a:pPr marL="0" indent="0">
              <a:buNone/>
            </a:pPr>
            <a:endParaRPr lang="en-US" dirty="0"/>
          </a:p>
        </p:txBody>
      </p:sp>
      <p:sp>
        <p:nvSpPr>
          <p:cNvPr id="4" name="Title 3"/>
          <p:cNvSpPr>
            <a:spLocks noGrp="1"/>
          </p:cNvSpPr>
          <p:nvPr>
            <p:ph type="title"/>
          </p:nvPr>
        </p:nvSpPr>
        <p:spPr/>
        <p:txBody>
          <a:bodyPr/>
          <a:lstStyle/>
          <a:p>
            <a:r>
              <a:rPr lang="en-US" dirty="0"/>
              <a:t>Regulation – will it work?</a:t>
            </a:r>
          </a:p>
        </p:txBody>
      </p:sp>
      <p:sp>
        <p:nvSpPr>
          <p:cNvPr id="5" name="Date Placeholder 4"/>
          <p:cNvSpPr>
            <a:spLocks noGrp="1"/>
          </p:cNvSpPr>
          <p:nvPr>
            <p:ph type="dt" sz="half"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rgbClr val="0095D6"/>
                </a:solidFill>
                <a:effectLst/>
                <a:uLnTx/>
                <a:uFillTx/>
                <a:latin typeface="Arial"/>
                <a:ea typeface="+mn-ea"/>
                <a:cs typeface="Arial"/>
              </a:rPr>
              <a:t>Dec 2019</a:t>
            </a:r>
            <a:endParaRPr kumimoji="0" lang="en-US" sz="1200" b="0" i="0" u="none" strike="noStrike" kern="1200" cap="none" spc="0" normalizeH="0" baseline="0" noProof="0" dirty="0">
              <a:ln>
                <a:noFill/>
              </a:ln>
              <a:solidFill>
                <a:srgbClr val="0095D6"/>
              </a:solidFill>
              <a:effectLst/>
              <a:uLnTx/>
              <a:uFillTx/>
              <a:latin typeface="Arial"/>
              <a:ea typeface="+mn-ea"/>
              <a:cs typeface="Arial"/>
            </a:endParaRPr>
          </a:p>
        </p:txBody>
      </p:sp>
    </p:spTree>
    <p:extLst>
      <p:ext uri="{BB962C8B-B14F-4D97-AF65-F5344CB8AC3E}">
        <p14:creationId xmlns:p14="http://schemas.microsoft.com/office/powerpoint/2010/main" val="2222650462"/>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pPr marL="0" indent="0">
              <a:buNone/>
            </a:pPr>
            <a:endParaRPr lang="en-GB" dirty="0" smtClean="0"/>
          </a:p>
          <a:p>
            <a:pPr marL="0" indent="0">
              <a:buNone/>
            </a:pPr>
            <a:r>
              <a:rPr lang="en-GB" dirty="0" smtClean="0"/>
              <a:t>Supporters</a:t>
            </a:r>
          </a:p>
          <a:p>
            <a:pPr marL="285750" indent="-285750">
              <a:buFont typeface="Arial" panose="020B0604020202020204" pitchFamily="34" charset="0"/>
              <a:buChar char="•"/>
            </a:pPr>
            <a:r>
              <a:rPr lang="en-GB" dirty="0" smtClean="0"/>
              <a:t>E-cigarettes offer a harm reduction approach to tobacco control</a:t>
            </a:r>
          </a:p>
          <a:p>
            <a:pPr marL="285750" indent="-285750">
              <a:buFont typeface="Arial" panose="020B0604020202020204" pitchFamily="34" charset="0"/>
              <a:buChar char="•"/>
            </a:pPr>
            <a:r>
              <a:rPr lang="en-GB" dirty="0" smtClean="0"/>
              <a:t>Less harmful than conventional cigarettes for smokers</a:t>
            </a:r>
            <a:endParaRPr lang="en-GB" dirty="0"/>
          </a:p>
        </p:txBody>
      </p:sp>
      <p:sp>
        <p:nvSpPr>
          <p:cNvPr id="3" name="Text Placeholder 2"/>
          <p:cNvSpPr>
            <a:spLocks noGrp="1"/>
          </p:cNvSpPr>
          <p:nvPr>
            <p:ph type="body" sz="quarter" idx="11"/>
          </p:nvPr>
        </p:nvSpPr>
        <p:spPr/>
        <p:txBody>
          <a:bodyPr/>
          <a:lstStyle/>
          <a:p>
            <a:pPr marL="0" indent="0">
              <a:buNone/>
            </a:pPr>
            <a:endParaRPr lang="en-GB" dirty="0" smtClean="0"/>
          </a:p>
          <a:p>
            <a:pPr marL="0" indent="0">
              <a:buNone/>
            </a:pPr>
            <a:r>
              <a:rPr lang="en-GB" dirty="0" err="1" smtClean="0"/>
              <a:t>Opposers</a:t>
            </a:r>
            <a:endParaRPr lang="en-GB" dirty="0" smtClean="0"/>
          </a:p>
          <a:p>
            <a:pPr marL="285750" indent="-285750">
              <a:buFont typeface="Arial" panose="020B0604020202020204" pitchFamily="34" charset="0"/>
              <a:buChar char="•"/>
            </a:pPr>
            <a:r>
              <a:rPr lang="en-GB" dirty="0" smtClean="0"/>
              <a:t>Take population view: e-cigarettes could ‘re-normalise’ smoking and reverse and reverse years of progress</a:t>
            </a:r>
          </a:p>
          <a:p>
            <a:pPr marL="285750" indent="-285750">
              <a:buFont typeface="Arial" panose="020B0604020202020204" pitchFamily="34" charset="0"/>
              <a:buChar char="•"/>
            </a:pPr>
            <a:r>
              <a:rPr lang="en-GB" dirty="0" smtClean="0"/>
              <a:t>Suspicious of tobacco industry motives</a:t>
            </a:r>
            <a:endParaRPr lang="en-GB" dirty="0"/>
          </a:p>
        </p:txBody>
      </p:sp>
      <p:sp>
        <p:nvSpPr>
          <p:cNvPr id="4" name="Date Placeholder 3"/>
          <p:cNvSpPr>
            <a:spLocks noGrp="1"/>
          </p:cNvSpPr>
          <p:nvPr>
            <p:ph type="dt" sz="half" idx="12"/>
          </p:nvPr>
        </p:nvSpPr>
        <p:spPr/>
        <p:txBody>
          <a:bodyPr/>
          <a:lstStyle/>
          <a:p>
            <a:r>
              <a:rPr lang="en-US" dirty="0" smtClean="0"/>
              <a:t>Dec 2019</a:t>
            </a:r>
            <a:endParaRPr lang="en-US" dirty="0"/>
          </a:p>
        </p:txBody>
      </p:sp>
      <p:sp>
        <p:nvSpPr>
          <p:cNvPr id="6" name="Title 5"/>
          <p:cNvSpPr>
            <a:spLocks noGrp="1"/>
          </p:cNvSpPr>
          <p:nvPr>
            <p:ph type="title"/>
          </p:nvPr>
        </p:nvSpPr>
        <p:spPr>
          <a:xfrm>
            <a:off x="1219200" y="304799"/>
            <a:ext cx="10439400" cy="1302327"/>
          </a:xfrm>
        </p:spPr>
        <p:txBody>
          <a:bodyPr>
            <a:normAutofit fontScale="90000"/>
          </a:bodyPr>
          <a:lstStyle/>
          <a:p>
            <a:r>
              <a:rPr lang="en-GB" dirty="0" smtClean="0"/>
              <a:t>What do the experts say?</a:t>
            </a:r>
            <a:br>
              <a:rPr lang="en-GB" dirty="0" smtClean="0"/>
            </a:br>
            <a:r>
              <a:rPr lang="en-GB" dirty="0" smtClean="0"/>
              <a:t/>
            </a:r>
            <a:br>
              <a:rPr lang="en-GB" dirty="0" smtClean="0"/>
            </a:br>
            <a:r>
              <a:rPr lang="en-GB" dirty="0" smtClean="0"/>
              <a:t>Two camps:</a:t>
            </a:r>
            <a:endParaRPr lang="en-GB" dirty="0"/>
          </a:p>
        </p:txBody>
      </p:sp>
    </p:spTree>
    <p:extLst>
      <p:ext uri="{BB962C8B-B14F-4D97-AF65-F5344CB8AC3E}">
        <p14:creationId xmlns:p14="http://schemas.microsoft.com/office/powerpoint/2010/main" val="1901880522"/>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do the experts say?</a:t>
            </a:r>
            <a:endParaRPr lang="en-GB" dirty="0"/>
          </a:p>
        </p:txBody>
      </p:sp>
      <p:pic>
        <p:nvPicPr>
          <p:cNvPr id="7" name="Content Placeholder 6"/>
          <p:cNvPicPr>
            <a:picLocks noGrp="1" noChangeAspect="1"/>
          </p:cNvPicPr>
          <p:nvPr>
            <p:ph idx="1"/>
          </p:nvPr>
        </p:nvPicPr>
        <p:blipFill>
          <a:blip r:embed="rId3"/>
          <a:stretch>
            <a:fillRect/>
          </a:stretch>
        </p:blipFill>
        <p:spPr>
          <a:xfrm>
            <a:off x="2345315" y="1651432"/>
            <a:ext cx="7134225" cy="3476625"/>
          </a:xfrm>
          <a:prstGeom prst="rect">
            <a:avLst/>
          </a:prstGeom>
        </p:spPr>
      </p:pic>
      <p:sp>
        <p:nvSpPr>
          <p:cNvPr id="4" name="Date Placeholder 3"/>
          <p:cNvSpPr>
            <a:spLocks noGrp="1"/>
          </p:cNvSpPr>
          <p:nvPr>
            <p:ph type="dt" sz="half" idx="10"/>
          </p:nvPr>
        </p:nvSpPr>
        <p:spPr/>
        <p:txBody>
          <a:bodyPr/>
          <a:lstStyle/>
          <a:p>
            <a:pPr>
              <a:defRPr/>
            </a:pPr>
            <a:r>
              <a:rPr lang="en-GB" dirty="0" smtClean="0"/>
              <a:t>Dec 2019</a:t>
            </a:r>
            <a:endParaRPr lang="en-GB" dirty="0"/>
          </a:p>
        </p:txBody>
      </p:sp>
    </p:spTree>
    <p:extLst>
      <p:ext uri="{BB962C8B-B14F-4D97-AF65-F5344CB8AC3E}">
        <p14:creationId xmlns:p14="http://schemas.microsoft.com/office/powerpoint/2010/main" val="4020346551"/>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everyone else doing?</a:t>
            </a:r>
            <a:endParaRPr lang="en-GB" dirty="0"/>
          </a:p>
        </p:txBody>
      </p:sp>
      <p:sp>
        <p:nvSpPr>
          <p:cNvPr id="3" name="Content Placeholder 2"/>
          <p:cNvSpPr>
            <a:spLocks noGrp="1"/>
          </p:cNvSpPr>
          <p:nvPr>
            <p:ph idx="1"/>
          </p:nvPr>
        </p:nvSpPr>
        <p:spPr/>
        <p:txBody>
          <a:bodyPr/>
          <a:lstStyle/>
          <a:p>
            <a:pPr marL="285750" indent="-285750">
              <a:buFont typeface="Arial" panose="020B0604020202020204" pitchFamily="34" charset="0"/>
              <a:buChar char="•"/>
            </a:pPr>
            <a:r>
              <a:rPr lang="en-GB" dirty="0"/>
              <a:t>Australia – e-cigarette sales </a:t>
            </a:r>
            <a:r>
              <a:rPr lang="en-GB" u="sng" dirty="0"/>
              <a:t>banned</a:t>
            </a:r>
          </a:p>
          <a:p>
            <a:pPr marL="285750" indent="-285750">
              <a:buFont typeface="Arial" panose="020B0604020202020204" pitchFamily="34" charset="0"/>
              <a:buChar char="•"/>
            </a:pPr>
            <a:r>
              <a:rPr lang="en-GB" dirty="0"/>
              <a:t>New York City – use </a:t>
            </a:r>
            <a:r>
              <a:rPr lang="en-GB" u="sng" dirty="0"/>
              <a:t>prohibited</a:t>
            </a:r>
            <a:r>
              <a:rPr lang="en-GB" dirty="0"/>
              <a:t> where smoking is prohibited – </a:t>
            </a:r>
            <a:r>
              <a:rPr lang="en-GB" dirty="0" err="1"/>
              <a:t>eg</a:t>
            </a:r>
            <a:r>
              <a:rPr lang="en-GB" dirty="0"/>
              <a:t> restaurants, parks, beaches</a:t>
            </a:r>
          </a:p>
          <a:p>
            <a:pPr marL="285750" indent="-285750">
              <a:buFont typeface="Arial" panose="020B0604020202020204" pitchFamily="34" charset="0"/>
              <a:buChar char="•"/>
            </a:pPr>
            <a:r>
              <a:rPr lang="en-GB" dirty="0"/>
              <a:t>Wales – a proposed bill to </a:t>
            </a:r>
            <a:r>
              <a:rPr lang="en-GB" u="sng" dirty="0"/>
              <a:t>ban</a:t>
            </a:r>
            <a:r>
              <a:rPr lang="en-GB" dirty="0"/>
              <a:t> use in enclosed public spaces collapsed</a:t>
            </a:r>
          </a:p>
          <a:p>
            <a:endParaRPr lang="en-GB" dirty="0"/>
          </a:p>
        </p:txBody>
      </p:sp>
      <p:sp>
        <p:nvSpPr>
          <p:cNvPr id="4" name="Date Placeholder 3"/>
          <p:cNvSpPr>
            <a:spLocks noGrp="1"/>
          </p:cNvSpPr>
          <p:nvPr>
            <p:ph type="dt" sz="half" idx="10"/>
          </p:nvPr>
        </p:nvSpPr>
        <p:spPr/>
        <p:txBody>
          <a:bodyPr/>
          <a:lstStyle/>
          <a:p>
            <a:pPr>
              <a:defRPr/>
            </a:pPr>
            <a:r>
              <a:rPr lang="en-GB" dirty="0" smtClean="0"/>
              <a:t>Dec 2019</a:t>
            </a:r>
            <a:endParaRPr lang="en-GB" dirty="0"/>
          </a:p>
        </p:txBody>
      </p:sp>
    </p:spTree>
    <p:extLst>
      <p:ext uri="{BB962C8B-B14F-4D97-AF65-F5344CB8AC3E}">
        <p14:creationId xmlns:p14="http://schemas.microsoft.com/office/powerpoint/2010/main" val="1328139754"/>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future</a:t>
            </a:r>
            <a:endParaRPr lang="en-GB" dirty="0"/>
          </a:p>
        </p:txBody>
      </p:sp>
      <p:sp>
        <p:nvSpPr>
          <p:cNvPr id="3" name="Content Placeholder 2"/>
          <p:cNvSpPr>
            <a:spLocks noGrp="1"/>
          </p:cNvSpPr>
          <p:nvPr>
            <p:ph idx="1"/>
          </p:nvPr>
        </p:nvSpPr>
        <p:spPr/>
        <p:txBody>
          <a:bodyPr/>
          <a:lstStyle/>
          <a:p>
            <a:pPr marL="285750" indent="-285750">
              <a:buFont typeface="Arial" panose="020B0604020202020204" pitchFamily="34" charset="0"/>
              <a:buChar char="•"/>
            </a:pPr>
            <a:r>
              <a:rPr lang="en-GB" dirty="0"/>
              <a:t>Regulation: MHRA vs EU TPD</a:t>
            </a:r>
          </a:p>
          <a:p>
            <a:pPr marL="285750" indent="-285750">
              <a:buFont typeface="Arial" panose="020B0604020202020204" pitchFamily="34" charset="0"/>
              <a:buChar char="•"/>
            </a:pPr>
            <a:r>
              <a:rPr lang="en-GB" dirty="0"/>
              <a:t>E-cigarettes in Stop Smoking services?</a:t>
            </a:r>
          </a:p>
          <a:p>
            <a:pPr marL="285750" indent="-285750">
              <a:buFont typeface="Arial" panose="020B0604020202020204" pitchFamily="34" charset="0"/>
              <a:buChar char="•"/>
            </a:pPr>
            <a:r>
              <a:rPr lang="en-GB" dirty="0"/>
              <a:t>More research</a:t>
            </a:r>
          </a:p>
          <a:p>
            <a:pPr marL="0" indent="0">
              <a:buNone/>
            </a:pPr>
            <a:r>
              <a:rPr lang="en-GB" dirty="0" smtClean="0"/>
              <a:t>		- Long-term </a:t>
            </a:r>
            <a:r>
              <a:rPr lang="en-GB" dirty="0"/>
              <a:t>effects of vaping</a:t>
            </a:r>
          </a:p>
          <a:p>
            <a:pPr marL="0" indent="0">
              <a:buNone/>
            </a:pPr>
            <a:r>
              <a:rPr lang="en-GB" dirty="0" smtClean="0"/>
              <a:t>		- Trends </a:t>
            </a:r>
            <a:r>
              <a:rPr lang="en-GB" dirty="0"/>
              <a:t>in vaping and smoking in young people</a:t>
            </a:r>
          </a:p>
          <a:p>
            <a:pPr marL="0" indent="0">
              <a:buNone/>
            </a:pPr>
            <a:r>
              <a:rPr lang="en-GB" dirty="0" smtClean="0"/>
              <a:t>		- Impact </a:t>
            </a:r>
            <a:r>
              <a:rPr lang="en-GB" dirty="0"/>
              <a:t>of newer products</a:t>
            </a:r>
          </a:p>
          <a:p>
            <a:endParaRPr lang="en-GB" dirty="0"/>
          </a:p>
        </p:txBody>
      </p:sp>
      <p:sp>
        <p:nvSpPr>
          <p:cNvPr id="4" name="Date Placeholder 3"/>
          <p:cNvSpPr>
            <a:spLocks noGrp="1"/>
          </p:cNvSpPr>
          <p:nvPr>
            <p:ph type="dt" sz="half" idx="10"/>
          </p:nvPr>
        </p:nvSpPr>
        <p:spPr/>
        <p:txBody>
          <a:bodyPr/>
          <a:lstStyle/>
          <a:p>
            <a:pPr>
              <a:defRPr/>
            </a:pPr>
            <a:r>
              <a:rPr lang="en-GB" dirty="0" smtClean="0"/>
              <a:t>Dec 2019</a:t>
            </a:r>
            <a:endParaRPr lang="en-GB" dirty="0"/>
          </a:p>
        </p:txBody>
      </p:sp>
    </p:spTree>
    <p:extLst>
      <p:ext uri="{BB962C8B-B14F-4D97-AF65-F5344CB8AC3E}">
        <p14:creationId xmlns:p14="http://schemas.microsoft.com/office/powerpoint/2010/main" val="2308774762"/>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should we tell patients?</a:t>
            </a:r>
            <a:endParaRPr lang="en-GB" dirty="0"/>
          </a:p>
        </p:txBody>
      </p:sp>
      <p:sp>
        <p:nvSpPr>
          <p:cNvPr id="3" name="Content Placeholder 2"/>
          <p:cNvSpPr>
            <a:spLocks noGrp="1"/>
          </p:cNvSpPr>
          <p:nvPr>
            <p:ph idx="1"/>
          </p:nvPr>
        </p:nvSpPr>
        <p:spPr/>
        <p:txBody>
          <a:bodyPr/>
          <a:lstStyle/>
          <a:p>
            <a:pPr marL="285750" indent="-285750">
              <a:buFont typeface="Arial" panose="020B0604020202020204" pitchFamily="34" charset="0"/>
              <a:buChar char="•"/>
            </a:pPr>
            <a:r>
              <a:rPr lang="en-GB" dirty="0"/>
              <a:t>E-cigarettes are not harm-free, but likely to be considerably less harmful than tobacco</a:t>
            </a:r>
          </a:p>
          <a:p>
            <a:pPr marL="285750" indent="-285750">
              <a:buFont typeface="Arial" panose="020B0604020202020204" pitchFamily="34" charset="0"/>
              <a:buChar char="•"/>
            </a:pPr>
            <a:r>
              <a:rPr lang="en-GB" dirty="0"/>
              <a:t>They may help you stop smoking, although most evidence is currently with licensed products and behavioural support offered by the NHS</a:t>
            </a:r>
          </a:p>
          <a:p>
            <a:pPr marL="285750" indent="-285750">
              <a:buFont typeface="Arial" panose="020B0604020202020204" pitchFamily="34" charset="0"/>
              <a:buChar char="•"/>
            </a:pPr>
            <a:r>
              <a:rPr lang="en-GB" dirty="0"/>
              <a:t>The best thing you can do for your health is stop smoking: if e-cigarettes can help you do this, then we would encourage this. </a:t>
            </a:r>
          </a:p>
          <a:p>
            <a:pPr marL="0" indent="0">
              <a:buNone/>
            </a:pPr>
            <a:endParaRPr lang="en-GB" dirty="0"/>
          </a:p>
        </p:txBody>
      </p:sp>
      <p:sp>
        <p:nvSpPr>
          <p:cNvPr id="4" name="Date Placeholder 3"/>
          <p:cNvSpPr>
            <a:spLocks noGrp="1"/>
          </p:cNvSpPr>
          <p:nvPr>
            <p:ph type="dt" sz="half" idx="10"/>
          </p:nvPr>
        </p:nvSpPr>
        <p:spPr/>
        <p:txBody>
          <a:bodyPr/>
          <a:lstStyle/>
          <a:p>
            <a:pPr>
              <a:defRPr/>
            </a:pPr>
            <a:r>
              <a:rPr lang="en-GB" dirty="0" smtClean="0"/>
              <a:t>Dec 2019</a:t>
            </a:r>
            <a:endParaRPr lang="en-GB" dirty="0"/>
          </a:p>
        </p:txBody>
      </p:sp>
    </p:spTree>
    <p:extLst>
      <p:ext uri="{BB962C8B-B14F-4D97-AF65-F5344CB8AC3E}">
        <p14:creationId xmlns:p14="http://schemas.microsoft.com/office/powerpoint/2010/main" val="2475027509"/>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Summary</a:t>
            </a:r>
            <a:endParaRPr lang="en-GB" dirty="0"/>
          </a:p>
        </p:txBody>
      </p:sp>
      <p:sp>
        <p:nvSpPr>
          <p:cNvPr id="3" name="Content Placeholder 2"/>
          <p:cNvSpPr>
            <a:spLocks noGrp="1"/>
          </p:cNvSpPr>
          <p:nvPr>
            <p:ph idx="1"/>
          </p:nvPr>
        </p:nvSpPr>
        <p:spPr/>
        <p:txBody>
          <a:bodyPr/>
          <a:lstStyle/>
          <a:p>
            <a:pPr marL="285750" indent="-285750">
              <a:buFont typeface="Arial" panose="020B0604020202020204" pitchFamily="34" charset="0"/>
              <a:buChar char="•"/>
            </a:pPr>
            <a:r>
              <a:rPr lang="en-GB" dirty="0"/>
              <a:t>E-cigarettes are increasing in popularity</a:t>
            </a:r>
          </a:p>
          <a:p>
            <a:pPr marL="285750" indent="-285750">
              <a:buFont typeface="Arial" panose="020B0604020202020204" pitchFamily="34" charset="0"/>
              <a:buChar char="•"/>
            </a:pPr>
            <a:r>
              <a:rPr lang="en-GB" dirty="0"/>
              <a:t>Conflicting views on their role in smoking cessation but likely to be helpful</a:t>
            </a:r>
          </a:p>
          <a:p>
            <a:pPr marL="285750" indent="-285750">
              <a:buFont typeface="Arial" panose="020B0604020202020204" pitchFamily="34" charset="0"/>
              <a:buChar char="•"/>
            </a:pPr>
            <a:r>
              <a:rPr lang="en-GB" dirty="0"/>
              <a:t>Much less harmful than conventional cigarettes</a:t>
            </a:r>
          </a:p>
          <a:p>
            <a:pPr marL="285750" indent="-285750">
              <a:buFont typeface="Arial" panose="020B0604020202020204" pitchFamily="34" charset="0"/>
              <a:buChar char="•"/>
            </a:pPr>
            <a:r>
              <a:rPr lang="en-GB" dirty="0"/>
              <a:t>May form part of harm reduction programmes</a:t>
            </a:r>
          </a:p>
          <a:p>
            <a:pPr marL="285750" indent="-285750">
              <a:buFont typeface="Arial" panose="020B0604020202020204" pitchFamily="34" charset="0"/>
              <a:buChar char="•"/>
            </a:pPr>
            <a:r>
              <a:rPr lang="en-GB" dirty="0"/>
              <a:t>Issues around regulation, advertising and promotion will continue to be debated.</a:t>
            </a:r>
          </a:p>
          <a:p>
            <a:pPr marL="0" indent="0">
              <a:buNone/>
            </a:pPr>
            <a:endParaRPr lang="en-GB" dirty="0"/>
          </a:p>
        </p:txBody>
      </p:sp>
      <p:sp>
        <p:nvSpPr>
          <p:cNvPr id="4" name="Date Placeholder 3"/>
          <p:cNvSpPr>
            <a:spLocks noGrp="1"/>
          </p:cNvSpPr>
          <p:nvPr>
            <p:ph type="dt" sz="half" idx="10"/>
          </p:nvPr>
        </p:nvSpPr>
        <p:spPr/>
        <p:txBody>
          <a:bodyPr/>
          <a:lstStyle/>
          <a:p>
            <a:pPr>
              <a:defRPr/>
            </a:pPr>
            <a:r>
              <a:rPr lang="en-GB" dirty="0" smtClean="0"/>
              <a:t>Dec 2019</a:t>
            </a:r>
            <a:endParaRPr lang="en-GB" dirty="0"/>
          </a:p>
        </p:txBody>
      </p:sp>
    </p:spTree>
    <p:extLst>
      <p:ext uri="{BB962C8B-B14F-4D97-AF65-F5344CB8AC3E}">
        <p14:creationId xmlns:p14="http://schemas.microsoft.com/office/powerpoint/2010/main" val="69905565"/>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Further reading</a:t>
            </a:r>
            <a:endParaRPr lang="en-GB" dirty="0"/>
          </a:p>
        </p:txBody>
      </p:sp>
      <p:sp>
        <p:nvSpPr>
          <p:cNvPr id="3" name="Content Placeholder 2"/>
          <p:cNvSpPr>
            <a:spLocks noGrp="1"/>
          </p:cNvSpPr>
          <p:nvPr>
            <p:ph idx="1"/>
          </p:nvPr>
        </p:nvSpPr>
        <p:spPr/>
        <p:txBody>
          <a:bodyPr/>
          <a:lstStyle/>
          <a:p>
            <a:pPr marL="285750" indent="-285750">
              <a:buFont typeface="Arial" panose="020B0604020202020204" pitchFamily="34" charset="0"/>
              <a:buChar char="•"/>
            </a:pPr>
            <a:r>
              <a:rPr lang="en-GB" dirty="0"/>
              <a:t>Public Health England reports</a:t>
            </a:r>
          </a:p>
          <a:p>
            <a:pPr marL="285750" indent="-285750">
              <a:buFont typeface="Arial" panose="020B0604020202020204" pitchFamily="34" charset="0"/>
              <a:buChar char="•"/>
            </a:pPr>
            <a:r>
              <a:rPr lang="en-GB" dirty="0"/>
              <a:t>ASH reports / surveys</a:t>
            </a:r>
          </a:p>
          <a:p>
            <a:pPr marL="285750" indent="-285750">
              <a:buFont typeface="Arial" panose="020B0604020202020204" pitchFamily="34" charset="0"/>
              <a:buChar char="•"/>
            </a:pPr>
            <a:r>
              <a:rPr lang="en-GB" dirty="0"/>
              <a:t>Smoking Toolkit Study </a:t>
            </a:r>
            <a:r>
              <a:rPr lang="en-GB" dirty="0" smtClean="0"/>
              <a:t>surveys</a:t>
            </a:r>
          </a:p>
          <a:p>
            <a:pPr marL="285750" indent="-285750">
              <a:buFont typeface="Arial" panose="020B0604020202020204" pitchFamily="34" charset="0"/>
              <a:buChar char="•"/>
            </a:pPr>
            <a:r>
              <a:rPr lang="en-GB" dirty="0" smtClean="0"/>
              <a:t>Further </a:t>
            </a:r>
            <a:r>
              <a:rPr lang="en-GB" dirty="0"/>
              <a:t>references available in slide notes</a:t>
            </a:r>
          </a:p>
          <a:p>
            <a:pPr marL="0" indent="0">
              <a:buNone/>
            </a:pPr>
            <a:endParaRPr lang="en-GB" dirty="0" smtClean="0"/>
          </a:p>
          <a:p>
            <a:pPr marL="0" indent="0">
              <a:buNone/>
            </a:pPr>
            <a:endParaRPr lang="en-GB" dirty="0" smtClean="0"/>
          </a:p>
          <a:p>
            <a:pPr marL="0" indent="0">
              <a:buNone/>
            </a:pPr>
            <a:endParaRPr lang="en-GB" dirty="0" smtClean="0"/>
          </a:p>
          <a:p>
            <a:pPr marL="285750" indent="-285750">
              <a:buFont typeface="Arial" panose="020B0604020202020204" pitchFamily="34" charset="0"/>
              <a:buChar char="•"/>
            </a:pPr>
            <a:r>
              <a:rPr lang="en-GB" dirty="0"/>
              <a:t>BTS Position Statement on Tobacco and Smoking</a:t>
            </a:r>
          </a:p>
          <a:p>
            <a:pPr marL="0" indent="0">
              <a:spcAft>
                <a:spcPts val="0"/>
              </a:spcAft>
              <a:buNone/>
            </a:pPr>
            <a:r>
              <a:rPr lang="en-GB" u="sng" dirty="0">
                <a:solidFill>
                  <a:srgbClr val="0000FF"/>
                </a:solidFill>
                <a:latin typeface="Calibri" panose="020F0502020204030204" pitchFamily="34" charset="0"/>
                <a:ea typeface="Calibri" panose="020F0502020204030204" pitchFamily="34" charset="0"/>
                <a:cs typeface="Times New Roman" panose="02020603050405020304" pitchFamily="18" charset="0"/>
                <a:hlinkClick r:id="rId3"/>
              </a:rPr>
              <a:t>https://www.brit-thoracic.org.uk/document-library/governance-and-policy-documents/position-statements/tobacco-and-smoking-january-2018/</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p:sp>
        <p:nvSpPr>
          <p:cNvPr id="4" name="Date Placeholder 3"/>
          <p:cNvSpPr>
            <a:spLocks noGrp="1"/>
          </p:cNvSpPr>
          <p:nvPr>
            <p:ph type="dt" sz="half" idx="10"/>
          </p:nvPr>
        </p:nvSpPr>
        <p:spPr/>
        <p:txBody>
          <a:bodyPr/>
          <a:lstStyle/>
          <a:p>
            <a:pPr>
              <a:defRPr/>
            </a:pPr>
            <a:r>
              <a:rPr lang="en-GB" dirty="0" smtClean="0"/>
              <a:t>Dec 2019</a:t>
            </a:r>
            <a:endParaRPr lang="en-GB" dirty="0"/>
          </a:p>
        </p:txBody>
      </p:sp>
      <p:pic>
        <p:nvPicPr>
          <p:cNvPr id="6" name="Picture 5"/>
          <p:cNvPicPr>
            <a:picLocks noChangeAspect="1"/>
          </p:cNvPicPr>
          <p:nvPr/>
        </p:nvPicPr>
        <p:blipFill>
          <a:blip r:embed="rId4"/>
          <a:stretch>
            <a:fillRect/>
          </a:stretch>
        </p:blipFill>
        <p:spPr>
          <a:xfrm>
            <a:off x="9182001" y="1436592"/>
            <a:ext cx="2286198" cy="1767993"/>
          </a:xfrm>
          <a:prstGeom prst="rect">
            <a:avLst/>
          </a:prstGeom>
        </p:spPr>
      </p:pic>
      <p:pic>
        <p:nvPicPr>
          <p:cNvPr id="7" name="Picture 6"/>
          <p:cNvPicPr>
            <a:picLocks noChangeAspect="1"/>
          </p:cNvPicPr>
          <p:nvPr/>
        </p:nvPicPr>
        <p:blipFill>
          <a:blip r:embed="rId5"/>
          <a:stretch>
            <a:fillRect/>
          </a:stretch>
        </p:blipFill>
        <p:spPr>
          <a:xfrm>
            <a:off x="6217680" y="1436592"/>
            <a:ext cx="2773920" cy="2834886"/>
          </a:xfrm>
          <a:prstGeom prst="rect">
            <a:avLst/>
          </a:prstGeom>
        </p:spPr>
      </p:pic>
    </p:spTree>
    <p:extLst>
      <p:ext uri="{BB962C8B-B14F-4D97-AF65-F5344CB8AC3E}">
        <p14:creationId xmlns:p14="http://schemas.microsoft.com/office/powerpoint/2010/main" val="502181130"/>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End of </a:t>
            </a:r>
            <a:r>
              <a:rPr lang="en-US" dirty="0" smtClean="0"/>
              <a:t>slides</a:t>
            </a:r>
            <a:br>
              <a:rPr lang="en-US" dirty="0" smtClean="0"/>
            </a:br>
            <a:r>
              <a:rPr lang="en-US" sz="2700" dirty="0" smtClean="0"/>
              <a:t>Due for review mid 2020</a:t>
            </a:r>
            <a:endParaRPr lang="en-US" sz="2700" dirty="0"/>
          </a:p>
        </p:txBody>
      </p:sp>
    </p:spTree>
    <p:extLst>
      <p:ext uri="{BB962C8B-B14F-4D97-AF65-F5344CB8AC3E}">
        <p14:creationId xmlns:p14="http://schemas.microsoft.com/office/powerpoint/2010/main" val="934783896"/>
      </p:ext>
    </p:extLst>
  </p:cSld>
  <p:clrMapOvr>
    <a:masterClrMapping/>
  </p:clrMapOvr>
  <p:timing>
    <p:tnLst>
      <p:par>
        <p:cTn id="1" dur="indefinite" restart="never" nodeType="tmRoot"/>
      </p:par>
    </p:tnLst>
  </p:timing>
</p:sld>
</file>

<file path=ppt/theme/theme1.xml><?xml version="1.0" encoding="utf-8"?>
<a:theme xmlns:a="http://schemas.openxmlformats.org/drawingml/2006/main" name="MAIN TITLE PAG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CONTENTS LAYOUT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CLOSING PAGE LAYOUT">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325</TotalTime>
  <Words>13178</Words>
  <Application>Microsoft Office PowerPoint</Application>
  <PresentationFormat>Widescreen</PresentationFormat>
  <Paragraphs>1175</Paragraphs>
  <Slides>74</Slides>
  <Notes>71</Notes>
  <HiddenSlides>0</HiddenSlides>
  <MMClips>0</MMClips>
  <ScaleCrop>false</ScaleCrop>
  <HeadingPairs>
    <vt:vector size="8" baseType="variant">
      <vt:variant>
        <vt:lpstr>Fonts Used</vt:lpstr>
      </vt:variant>
      <vt:variant>
        <vt:i4>4</vt:i4>
      </vt:variant>
      <vt:variant>
        <vt:lpstr>Theme</vt:lpstr>
      </vt:variant>
      <vt:variant>
        <vt:i4>3</vt:i4>
      </vt:variant>
      <vt:variant>
        <vt:lpstr>Embedded OLE Servers</vt:lpstr>
      </vt:variant>
      <vt:variant>
        <vt:i4>1</vt:i4>
      </vt:variant>
      <vt:variant>
        <vt:lpstr>Slide Titles</vt:lpstr>
      </vt:variant>
      <vt:variant>
        <vt:i4>74</vt:i4>
      </vt:variant>
    </vt:vector>
  </HeadingPairs>
  <TitlesOfParts>
    <vt:vector size="82" baseType="lpstr">
      <vt:lpstr>Arial</vt:lpstr>
      <vt:lpstr>Calibri</vt:lpstr>
      <vt:lpstr>Times New Roman</vt:lpstr>
      <vt:lpstr>Wingdings</vt:lpstr>
      <vt:lpstr>MAIN TITLE PAGE</vt:lpstr>
      <vt:lpstr>CONTENTS LAYOUTS</vt:lpstr>
      <vt:lpstr>CLOSING PAGE LAYOUT</vt:lpstr>
      <vt:lpstr>Microsoft Excel Chart</vt:lpstr>
      <vt:lpstr>PowerPoint Presentation</vt:lpstr>
      <vt:lpstr>Aims and objectives</vt:lpstr>
      <vt:lpstr>BTS Position Statement on           Tobacco 2017</vt:lpstr>
      <vt:lpstr>Overview</vt:lpstr>
      <vt:lpstr>The context</vt:lpstr>
      <vt:lpstr>Stopping smoking works</vt:lpstr>
      <vt:lpstr>What about electronic cigarettes?</vt:lpstr>
      <vt:lpstr>What are electronic cigarettes?</vt:lpstr>
      <vt:lpstr>Evolution of electronic cigarettes</vt:lpstr>
      <vt:lpstr>Evolution of electronic cigarettes</vt:lpstr>
      <vt:lpstr>Use of e-cigarettes in the UK</vt:lpstr>
      <vt:lpstr>Use of electronic cigarettes in the UK by smoking status</vt:lpstr>
      <vt:lpstr>Use of electronic cigarettes in the UK amongst current smokers</vt:lpstr>
      <vt:lpstr>Use of electronic cigarettes in the UK</vt:lpstr>
      <vt:lpstr>Main reasons for electronic cigarettes in the UK</vt:lpstr>
      <vt:lpstr>What are the benefits?</vt:lpstr>
      <vt:lpstr>What are the benefits?</vt:lpstr>
      <vt:lpstr>Relative nicotine harms</vt:lpstr>
      <vt:lpstr>Use of nicotine products in recent       ex-smokers</vt:lpstr>
      <vt:lpstr>Aids used by smokers in most recent stop attempt</vt:lpstr>
      <vt:lpstr>What are the benefits?</vt:lpstr>
      <vt:lpstr>Can e-cigarettes help people to stop smoking?</vt:lpstr>
      <vt:lpstr>Can e-cigarettes help people to stop smoking?</vt:lpstr>
      <vt:lpstr>Can e-cigarettes help people to stop smoking?</vt:lpstr>
      <vt:lpstr>Can e-cigarettes help people to stop smoking?</vt:lpstr>
      <vt:lpstr>Can e-cigarettes help people to stop smoking?</vt:lpstr>
      <vt:lpstr>What are the risks of e-cigarettes?</vt:lpstr>
      <vt:lpstr>PowerPoint Presentation</vt:lpstr>
      <vt:lpstr>Are e-cigarettes safe?</vt:lpstr>
      <vt:lpstr>Are e-cigarettes safe?</vt:lpstr>
      <vt:lpstr>Are e-cigarettes safe?</vt:lpstr>
      <vt:lpstr>Are e-cigarettes safe?</vt:lpstr>
      <vt:lpstr>Are e-cigarettes safe?</vt:lpstr>
      <vt:lpstr>Are e-cigarettes safe?</vt:lpstr>
      <vt:lpstr>Are e-cigarettes safe?</vt:lpstr>
      <vt:lpstr>Are e-cigarettes safe?</vt:lpstr>
      <vt:lpstr>Are e-cigarettes safe?</vt:lpstr>
      <vt:lpstr>Are e-cigarettes safe?</vt:lpstr>
      <vt:lpstr>Are e-cigarettes safe?</vt:lpstr>
      <vt:lpstr>Are e-cigarettes safe?</vt:lpstr>
      <vt:lpstr>Are e-cigarettes safe?</vt:lpstr>
      <vt:lpstr>Are e-cigarettes safe?</vt:lpstr>
      <vt:lpstr>Are e-cigarettes safe?</vt:lpstr>
      <vt:lpstr>Are e-cigarettes safe?</vt:lpstr>
      <vt:lpstr>Are e-cigarettes harmful to others?</vt:lpstr>
      <vt:lpstr>Levels of nicotine and aerosol particles produced by e-cigarettes compared to baseline/tobacco cigarettes </vt:lpstr>
      <vt:lpstr>Levels of aerosol particles produced in experiment by e-cigarettes, then tobacco cigarettes</vt:lpstr>
      <vt:lpstr>Are e-cigarettes harmful to others?</vt:lpstr>
      <vt:lpstr>Are e-cigarettes harmful to others?</vt:lpstr>
      <vt:lpstr>Will e-cigarettes encourage children to start smoking?</vt:lpstr>
      <vt:lpstr>Will e-cigarettes encourage children to start smoking?</vt:lpstr>
      <vt:lpstr>Will e-cigarettes encourage children to start smoking?</vt:lpstr>
      <vt:lpstr>Will e-cigarettes encourage children to start smoking?</vt:lpstr>
      <vt:lpstr>Will e-cigarettes encourage children to start smoking?</vt:lpstr>
      <vt:lpstr>Will e-cigarettes encourage children to start smoking?</vt:lpstr>
      <vt:lpstr>Will e-cigarettes encourage children to start smoking?</vt:lpstr>
      <vt:lpstr>Will e-cigarettes encourage children to start smoking?</vt:lpstr>
      <vt:lpstr>Will e-cigarettes encourage children to start smoking?</vt:lpstr>
      <vt:lpstr>Will e-cigarettes encourage children to start smoking?</vt:lpstr>
      <vt:lpstr>Will e-cigarettes encourage children to start smoking?</vt:lpstr>
      <vt:lpstr>Will e-cigarettes ‘re-normalise’ smoking?</vt:lpstr>
      <vt:lpstr>Will e-cigarettes ‘re-normalise’ smoking?</vt:lpstr>
      <vt:lpstr>Will e-cigarettes ‘re-normalise’ smoking?</vt:lpstr>
      <vt:lpstr>Should we fear the tobacco companies?</vt:lpstr>
      <vt:lpstr>Should we fear the tobacco companies?</vt:lpstr>
      <vt:lpstr>Regulation – will it work?</vt:lpstr>
      <vt:lpstr>What do the experts say?  Two camps:</vt:lpstr>
      <vt:lpstr>What do the experts say?</vt:lpstr>
      <vt:lpstr>What is everyone else doing?</vt:lpstr>
      <vt:lpstr>The future</vt:lpstr>
      <vt:lpstr>What should we tell patients?</vt:lpstr>
      <vt:lpstr>Summary</vt:lpstr>
      <vt:lpstr>Further reading</vt:lpstr>
      <vt:lpstr>End of slides Due for review mid 2020</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Louise Preston</dc:creator>
  <cp:lastModifiedBy>Louise Preston</cp:lastModifiedBy>
  <cp:revision>48</cp:revision>
  <dcterms:created xsi:type="dcterms:W3CDTF">2019-12-10T16:57:10Z</dcterms:created>
  <dcterms:modified xsi:type="dcterms:W3CDTF">2019-12-12T09:13:04Z</dcterms:modified>
</cp:coreProperties>
</file>