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1"/>
  </p:notesMasterIdLst>
  <p:sldIdLst>
    <p:sldId id="265" r:id="rId2"/>
    <p:sldId id="267" r:id="rId3"/>
    <p:sldId id="268" r:id="rId4"/>
    <p:sldId id="269" r:id="rId5"/>
    <p:sldId id="270" r:id="rId6"/>
    <p:sldId id="271" r:id="rId7"/>
    <p:sldId id="272" r:id="rId8"/>
    <p:sldId id="273" r:id="rId9"/>
    <p:sldId id="274" r:id="rId10"/>
    <p:sldId id="275" r:id="rId11"/>
    <p:sldId id="276" r:id="rId12"/>
    <p:sldId id="277" r:id="rId13"/>
    <p:sldId id="257" r:id="rId14"/>
    <p:sldId id="258" r:id="rId15"/>
    <p:sldId id="259" r:id="rId16"/>
    <p:sldId id="263" r:id="rId17"/>
    <p:sldId id="261" r:id="rId18"/>
    <p:sldId id="262" r:id="rId19"/>
    <p:sldId id="264"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04"/>
    <p:restoredTop sz="94704"/>
  </p:normalViewPr>
  <p:slideViewPr>
    <p:cSldViewPr snapToGrid="0" snapToObjects="1">
      <p:cViewPr varScale="1">
        <p:scale>
          <a:sx n="77" d="100"/>
          <a:sy n="77" d="100"/>
        </p:scale>
        <p:origin x="68" y="49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microsoft.com/office/2016/11/relationships/changesInfo" Target="changesInfos/changesInfo1.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lian Legg" userId="f66cea95d5125c66" providerId="LiveId" clId="{E02F18E8-8565-4302-BE27-6665095A3E44}"/>
    <pc:docChg chg="modSld">
      <pc:chgData name="Julian Legg" userId="f66cea95d5125c66" providerId="LiveId" clId="{E02F18E8-8565-4302-BE27-6665095A3E44}" dt="2019-08-13T06:18:23.150" v="0" actId="20577"/>
      <pc:docMkLst>
        <pc:docMk/>
      </pc:docMkLst>
      <pc:sldChg chg="modSp">
        <pc:chgData name="Julian Legg" userId="f66cea95d5125c66" providerId="LiveId" clId="{E02F18E8-8565-4302-BE27-6665095A3E44}" dt="2019-08-13T06:18:23.150" v="0" actId="20577"/>
        <pc:sldMkLst>
          <pc:docMk/>
          <pc:sldMk cId="2410196069" sldId="265"/>
        </pc:sldMkLst>
        <pc:spChg chg="mod">
          <ac:chgData name="Julian Legg" userId="f66cea95d5125c66" providerId="LiveId" clId="{E02F18E8-8565-4302-BE27-6665095A3E44}" dt="2019-08-13T06:18:23.150" v="0" actId="20577"/>
          <ac:spMkLst>
            <pc:docMk/>
            <pc:sldMk cId="2410196069" sldId="265"/>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13BCEFA-3681-40D7-8BF2-D0E79AFF5A17}" type="datetimeFigureOut">
              <a:rPr lang="en-GB" smtClean="0"/>
              <a:t>13/08/2019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533071-1BCC-4212-941B-3301FDAD02F3}" type="slidenum">
              <a:rPr lang="en-GB" smtClean="0"/>
              <a:t>‹#›</a:t>
            </a:fld>
            <a:endParaRPr lang="en-GB"/>
          </a:p>
        </p:txBody>
      </p:sp>
    </p:spTree>
    <p:extLst>
      <p:ext uri="{BB962C8B-B14F-4D97-AF65-F5344CB8AC3E}">
        <p14:creationId xmlns:p14="http://schemas.microsoft.com/office/powerpoint/2010/main" val="332325163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714625" y="515938"/>
            <a:ext cx="4592638" cy="258445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F5E98B8C-8314-F141-B148-C828D4C50B13}" type="slidenum">
              <a:rPr lang="en-US" smtClean="0"/>
              <a:t>1</a:t>
            </a:fld>
            <a:endParaRPr lang="en-US"/>
          </a:p>
        </p:txBody>
      </p:sp>
    </p:spTree>
    <p:extLst>
      <p:ext uri="{BB962C8B-B14F-4D97-AF65-F5344CB8AC3E}">
        <p14:creationId xmlns:p14="http://schemas.microsoft.com/office/powerpoint/2010/main" val="41802166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982FD-5A38-674D-B1ED-EE917F2C978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58A090E-717E-344D-9E3A-8620C417A16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29084467-B0AD-6043-9AE0-B8227FE7A22F}"/>
              </a:ext>
            </a:extLst>
          </p:cNvPr>
          <p:cNvSpPr>
            <a:spLocks noGrp="1"/>
          </p:cNvSpPr>
          <p:nvPr>
            <p:ph type="dt" sz="half" idx="10"/>
          </p:nvPr>
        </p:nvSpPr>
        <p:spPr/>
        <p:txBody>
          <a:bodyPr/>
          <a:lstStyle/>
          <a:p>
            <a:fld id="{FE7EA5E7-3D1B-CC43-9C0E-C581F8264DF5}" type="datetimeFigureOut">
              <a:rPr lang="en-US" smtClean="0"/>
              <a:t>8/13/2019</a:t>
            </a:fld>
            <a:endParaRPr lang="en-US"/>
          </a:p>
        </p:txBody>
      </p:sp>
      <p:sp>
        <p:nvSpPr>
          <p:cNvPr id="5" name="Footer Placeholder 4">
            <a:extLst>
              <a:ext uri="{FF2B5EF4-FFF2-40B4-BE49-F238E27FC236}">
                <a16:creationId xmlns:a16="http://schemas.microsoft.com/office/drawing/2014/main" id="{B85A1D37-317E-4148-8746-4B142D577B5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92E1B1-0040-EA46-9762-F61A1BAD653A}"/>
              </a:ext>
            </a:extLst>
          </p:cNvPr>
          <p:cNvSpPr>
            <a:spLocks noGrp="1"/>
          </p:cNvSpPr>
          <p:nvPr>
            <p:ph type="sldNum" sz="quarter" idx="12"/>
          </p:nvPr>
        </p:nvSpPr>
        <p:spPr/>
        <p:txBody>
          <a:bodyPr/>
          <a:lstStyle/>
          <a:p>
            <a:fld id="{6C165B60-BC72-CF42-B2A8-088E020F6B85}" type="slidenum">
              <a:rPr lang="en-US" smtClean="0"/>
              <a:t>‹#›</a:t>
            </a:fld>
            <a:endParaRPr lang="en-US"/>
          </a:p>
        </p:txBody>
      </p:sp>
    </p:spTree>
    <p:extLst>
      <p:ext uri="{BB962C8B-B14F-4D97-AF65-F5344CB8AC3E}">
        <p14:creationId xmlns:p14="http://schemas.microsoft.com/office/powerpoint/2010/main" val="39027830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45E68E-682C-C441-952F-30E9C676DF4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1BB6AE14-C7EF-6D4E-9256-9F3FA93709B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8EFE550-133A-DB41-92C3-7053FCA36181}"/>
              </a:ext>
            </a:extLst>
          </p:cNvPr>
          <p:cNvSpPr>
            <a:spLocks noGrp="1"/>
          </p:cNvSpPr>
          <p:nvPr>
            <p:ph type="dt" sz="half" idx="10"/>
          </p:nvPr>
        </p:nvSpPr>
        <p:spPr/>
        <p:txBody>
          <a:bodyPr/>
          <a:lstStyle/>
          <a:p>
            <a:fld id="{FE7EA5E7-3D1B-CC43-9C0E-C581F8264DF5}" type="datetimeFigureOut">
              <a:rPr lang="en-US" smtClean="0"/>
              <a:t>8/13/2019</a:t>
            </a:fld>
            <a:endParaRPr lang="en-US"/>
          </a:p>
        </p:txBody>
      </p:sp>
      <p:sp>
        <p:nvSpPr>
          <p:cNvPr id="5" name="Footer Placeholder 4">
            <a:extLst>
              <a:ext uri="{FF2B5EF4-FFF2-40B4-BE49-F238E27FC236}">
                <a16:creationId xmlns:a16="http://schemas.microsoft.com/office/drawing/2014/main" id="{79D144CD-D181-5C46-9D0C-D21BB2F0E44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C34922-83E8-8449-8B49-B274F36C3795}"/>
              </a:ext>
            </a:extLst>
          </p:cNvPr>
          <p:cNvSpPr>
            <a:spLocks noGrp="1"/>
          </p:cNvSpPr>
          <p:nvPr>
            <p:ph type="sldNum" sz="quarter" idx="12"/>
          </p:nvPr>
        </p:nvSpPr>
        <p:spPr/>
        <p:txBody>
          <a:bodyPr/>
          <a:lstStyle/>
          <a:p>
            <a:fld id="{6C165B60-BC72-CF42-B2A8-088E020F6B85}" type="slidenum">
              <a:rPr lang="en-US" smtClean="0"/>
              <a:t>‹#›</a:t>
            </a:fld>
            <a:endParaRPr lang="en-US"/>
          </a:p>
        </p:txBody>
      </p:sp>
    </p:spTree>
    <p:extLst>
      <p:ext uri="{BB962C8B-B14F-4D97-AF65-F5344CB8AC3E}">
        <p14:creationId xmlns:p14="http://schemas.microsoft.com/office/powerpoint/2010/main" val="19965446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054DE-4024-8144-A354-3212E5AC1D8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8086C86-7CF4-FD44-A9E2-71E7A550593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BF76FC9-AE17-1E43-9841-AB99DB299CC3}"/>
              </a:ext>
            </a:extLst>
          </p:cNvPr>
          <p:cNvSpPr>
            <a:spLocks noGrp="1"/>
          </p:cNvSpPr>
          <p:nvPr>
            <p:ph type="dt" sz="half" idx="10"/>
          </p:nvPr>
        </p:nvSpPr>
        <p:spPr/>
        <p:txBody>
          <a:bodyPr/>
          <a:lstStyle/>
          <a:p>
            <a:fld id="{FE7EA5E7-3D1B-CC43-9C0E-C581F8264DF5}" type="datetimeFigureOut">
              <a:rPr lang="en-US" smtClean="0"/>
              <a:t>8/13/2019</a:t>
            </a:fld>
            <a:endParaRPr lang="en-US"/>
          </a:p>
        </p:txBody>
      </p:sp>
      <p:sp>
        <p:nvSpPr>
          <p:cNvPr id="5" name="Footer Placeholder 4">
            <a:extLst>
              <a:ext uri="{FF2B5EF4-FFF2-40B4-BE49-F238E27FC236}">
                <a16:creationId xmlns:a16="http://schemas.microsoft.com/office/drawing/2014/main" id="{F0237D40-8832-6F4A-B816-4FA38053D07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FFEDA1C-DFF8-C843-9986-8400E141639F}"/>
              </a:ext>
            </a:extLst>
          </p:cNvPr>
          <p:cNvSpPr>
            <a:spLocks noGrp="1"/>
          </p:cNvSpPr>
          <p:nvPr>
            <p:ph type="sldNum" sz="quarter" idx="12"/>
          </p:nvPr>
        </p:nvSpPr>
        <p:spPr/>
        <p:txBody>
          <a:bodyPr/>
          <a:lstStyle/>
          <a:p>
            <a:fld id="{6C165B60-BC72-CF42-B2A8-088E020F6B85}" type="slidenum">
              <a:rPr lang="en-US" smtClean="0"/>
              <a:t>‹#›</a:t>
            </a:fld>
            <a:endParaRPr lang="en-US"/>
          </a:p>
        </p:txBody>
      </p:sp>
    </p:spTree>
    <p:extLst>
      <p:ext uri="{BB962C8B-B14F-4D97-AF65-F5344CB8AC3E}">
        <p14:creationId xmlns:p14="http://schemas.microsoft.com/office/powerpoint/2010/main" val="138456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F466A-4CBB-CB48-B16D-B5E440384AB9}"/>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E38B4BD-AED0-5547-ACC3-9B59A1FB9F9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8D0E7A7-7E27-064A-BC8C-2205FFB67A5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2E1D0B3-8609-1E42-904D-9DFEDD5B52EF}"/>
              </a:ext>
            </a:extLst>
          </p:cNvPr>
          <p:cNvSpPr>
            <a:spLocks noGrp="1"/>
          </p:cNvSpPr>
          <p:nvPr>
            <p:ph type="dt" sz="half" idx="10"/>
          </p:nvPr>
        </p:nvSpPr>
        <p:spPr/>
        <p:txBody>
          <a:bodyPr/>
          <a:lstStyle/>
          <a:p>
            <a:fld id="{FE7EA5E7-3D1B-CC43-9C0E-C581F8264DF5}" type="datetimeFigureOut">
              <a:rPr lang="en-US" smtClean="0"/>
              <a:t>8/13/2019</a:t>
            </a:fld>
            <a:endParaRPr lang="en-US"/>
          </a:p>
        </p:txBody>
      </p:sp>
      <p:sp>
        <p:nvSpPr>
          <p:cNvPr id="6" name="Footer Placeholder 5">
            <a:extLst>
              <a:ext uri="{FF2B5EF4-FFF2-40B4-BE49-F238E27FC236}">
                <a16:creationId xmlns:a16="http://schemas.microsoft.com/office/drawing/2014/main" id="{17E7D617-5B9A-344B-B08C-ED5DDCE2260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82A4939-7390-7F46-A5E2-35AF01227928}"/>
              </a:ext>
            </a:extLst>
          </p:cNvPr>
          <p:cNvSpPr>
            <a:spLocks noGrp="1"/>
          </p:cNvSpPr>
          <p:nvPr>
            <p:ph type="sldNum" sz="quarter" idx="12"/>
          </p:nvPr>
        </p:nvSpPr>
        <p:spPr/>
        <p:txBody>
          <a:bodyPr/>
          <a:lstStyle/>
          <a:p>
            <a:fld id="{6C165B60-BC72-CF42-B2A8-088E020F6B85}" type="slidenum">
              <a:rPr lang="en-US" smtClean="0"/>
              <a:t>‹#›</a:t>
            </a:fld>
            <a:endParaRPr lang="en-US"/>
          </a:p>
        </p:txBody>
      </p:sp>
    </p:spTree>
    <p:extLst>
      <p:ext uri="{BB962C8B-B14F-4D97-AF65-F5344CB8AC3E}">
        <p14:creationId xmlns:p14="http://schemas.microsoft.com/office/powerpoint/2010/main" val="4212087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5D2B-9985-CA4A-994E-8CAFEDC2356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76CC8482-C7B4-264B-B8D8-8D3A69DF2B9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AC8A258-3BFD-3447-85F5-3FF53D389843}"/>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B164F3CD-920B-9149-9CA3-276B3F28B27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194E54A-A488-CF48-A4AD-B2F6FFA6196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B28853F7-B689-DB47-9644-B7BE0BD9BD00}"/>
              </a:ext>
            </a:extLst>
          </p:cNvPr>
          <p:cNvSpPr>
            <a:spLocks noGrp="1"/>
          </p:cNvSpPr>
          <p:nvPr>
            <p:ph type="dt" sz="half" idx="10"/>
          </p:nvPr>
        </p:nvSpPr>
        <p:spPr/>
        <p:txBody>
          <a:bodyPr/>
          <a:lstStyle/>
          <a:p>
            <a:fld id="{FE7EA5E7-3D1B-CC43-9C0E-C581F8264DF5}" type="datetimeFigureOut">
              <a:rPr lang="en-US" smtClean="0"/>
              <a:t>8/13/2019</a:t>
            </a:fld>
            <a:endParaRPr lang="en-US"/>
          </a:p>
        </p:txBody>
      </p:sp>
      <p:sp>
        <p:nvSpPr>
          <p:cNvPr id="8" name="Footer Placeholder 7">
            <a:extLst>
              <a:ext uri="{FF2B5EF4-FFF2-40B4-BE49-F238E27FC236}">
                <a16:creationId xmlns:a16="http://schemas.microsoft.com/office/drawing/2014/main" id="{D2538BEE-6C22-2441-A24D-4A70824DF77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B9EA0AF-DAF2-C04F-BE5F-88203FD0B9A4}"/>
              </a:ext>
            </a:extLst>
          </p:cNvPr>
          <p:cNvSpPr>
            <a:spLocks noGrp="1"/>
          </p:cNvSpPr>
          <p:nvPr>
            <p:ph type="sldNum" sz="quarter" idx="12"/>
          </p:nvPr>
        </p:nvSpPr>
        <p:spPr/>
        <p:txBody>
          <a:bodyPr/>
          <a:lstStyle/>
          <a:p>
            <a:fld id="{6C165B60-BC72-CF42-B2A8-088E020F6B85}" type="slidenum">
              <a:rPr lang="en-US" smtClean="0"/>
              <a:t>‹#›</a:t>
            </a:fld>
            <a:endParaRPr lang="en-US"/>
          </a:p>
        </p:txBody>
      </p:sp>
    </p:spTree>
    <p:extLst>
      <p:ext uri="{BB962C8B-B14F-4D97-AF65-F5344CB8AC3E}">
        <p14:creationId xmlns:p14="http://schemas.microsoft.com/office/powerpoint/2010/main" val="18258637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6B19-EDBE-394B-B35E-8C7E7709E7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411FD91-7B39-6945-9811-B5267F9C5C00}"/>
              </a:ext>
            </a:extLst>
          </p:cNvPr>
          <p:cNvSpPr>
            <a:spLocks noGrp="1"/>
          </p:cNvSpPr>
          <p:nvPr>
            <p:ph type="dt" sz="half" idx="10"/>
          </p:nvPr>
        </p:nvSpPr>
        <p:spPr/>
        <p:txBody>
          <a:bodyPr/>
          <a:lstStyle/>
          <a:p>
            <a:fld id="{FE7EA5E7-3D1B-CC43-9C0E-C581F8264DF5}" type="datetimeFigureOut">
              <a:rPr lang="en-US" smtClean="0"/>
              <a:t>8/13/2019</a:t>
            </a:fld>
            <a:endParaRPr lang="en-US"/>
          </a:p>
        </p:txBody>
      </p:sp>
      <p:sp>
        <p:nvSpPr>
          <p:cNvPr id="4" name="Footer Placeholder 3">
            <a:extLst>
              <a:ext uri="{FF2B5EF4-FFF2-40B4-BE49-F238E27FC236}">
                <a16:creationId xmlns:a16="http://schemas.microsoft.com/office/drawing/2014/main" id="{310A644B-EA4B-F449-A3DE-6BA60A3E76DD}"/>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B6B47C35-9829-B04A-85D9-F2434E33840D}"/>
              </a:ext>
            </a:extLst>
          </p:cNvPr>
          <p:cNvSpPr>
            <a:spLocks noGrp="1"/>
          </p:cNvSpPr>
          <p:nvPr>
            <p:ph type="sldNum" sz="quarter" idx="12"/>
          </p:nvPr>
        </p:nvSpPr>
        <p:spPr/>
        <p:txBody>
          <a:bodyPr/>
          <a:lstStyle/>
          <a:p>
            <a:fld id="{6C165B60-BC72-CF42-B2A8-088E020F6B85}" type="slidenum">
              <a:rPr lang="en-US" smtClean="0"/>
              <a:t>‹#›</a:t>
            </a:fld>
            <a:endParaRPr lang="en-US"/>
          </a:p>
        </p:txBody>
      </p:sp>
    </p:spTree>
    <p:extLst>
      <p:ext uri="{BB962C8B-B14F-4D97-AF65-F5344CB8AC3E}">
        <p14:creationId xmlns:p14="http://schemas.microsoft.com/office/powerpoint/2010/main" val="19788913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619D3D-1D77-7E4C-87B9-4A88E2EA10F5}"/>
              </a:ext>
            </a:extLst>
          </p:cNvPr>
          <p:cNvSpPr>
            <a:spLocks noGrp="1"/>
          </p:cNvSpPr>
          <p:nvPr>
            <p:ph type="dt" sz="half" idx="10"/>
          </p:nvPr>
        </p:nvSpPr>
        <p:spPr/>
        <p:txBody>
          <a:bodyPr/>
          <a:lstStyle/>
          <a:p>
            <a:fld id="{FE7EA5E7-3D1B-CC43-9C0E-C581F8264DF5}" type="datetimeFigureOut">
              <a:rPr lang="en-US" smtClean="0"/>
              <a:t>8/13/2019</a:t>
            </a:fld>
            <a:endParaRPr lang="en-US"/>
          </a:p>
        </p:txBody>
      </p:sp>
      <p:sp>
        <p:nvSpPr>
          <p:cNvPr id="3" name="Footer Placeholder 2">
            <a:extLst>
              <a:ext uri="{FF2B5EF4-FFF2-40B4-BE49-F238E27FC236}">
                <a16:creationId xmlns:a16="http://schemas.microsoft.com/office/drawing/2014/main" id="{CAFC6143-1E25-C249-B7ED-2EDD32D635B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3C34E30-07A2-434D-A372-F6EC64C026C2}"/>
              </a:ext>
            </a:extLst>
          </p:cNvPr>
          <p:cNvSpPr>
            <a:spLocks noGrp="1"/>
          </p:cNvSpPr>
          <p:nvPr>
            <p:ph type="sldNum" sz="quarter" idx="12"/>
          </p:nvPr>
        </p:nvSpPr>
        <p:spPr/>
        <p:txBody>
          <a:bodyPr/>
          <a:lstStyle/>
          <a:p>
            <a:fld id="{6C165B60-BC72-CF42-B2A8-088E020F6B85}" type="slidenum">
              <a:rPr lang="en-US" smtClean="0"/>
              <a:t>‹#›</a:t>
            </a:fld>
            <a:endParaRPr lang="en-US"/>
          </a:p>
        </p:txBody>
      </p:sp>
    </p:spTree>
    <p:extLst>
      <p:ext uri="{BB962C8B-B14F-4D97-AF65-F5344CB8AC3E}">
        <p14:creationId xmlns:p14="http://schemas.microsoft.com/office/powerpoint/2010/main" val="21293838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016D08-BE66-AE4E-BEE9-DD2F9F89828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5EB7B936-E147-064A-876A-FF3FB22BC62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D955228-7504-B941-AC24-23EC6C2605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A676584-D799-DE49-BA55-D25AEEAF9606}"/>
              </a:ext>
            </a:extLst>
          </p:cNvPr>
          <p:cNvSpPr>
            <a:spLocks noGrp="1"/>
          </p:cNvSpPr>
          <p:nvPr>
            <p:ph type="dt" sz="half" idx="10"/>
          </p:nvPr>
        </p:nvSpPr>
        <p:spPr/>
        <p:txBody>
          <a:bodyPr/>
          <a:lstStyle/>
          <a:p>
            <a:fld id="{FE7EA5E7-3D1B-CC43-9C0E-C581F8264DF5}" type="datetimeFigureOut">
              <a:rPr lang="en-US" smtClean="0"/>
              <a:t>8/13/2019</a:t>
            </a:fld>
            <a:endParaRPr lang="en-US"/>
          </a:p>
        </p:txBody>
      </p:sp>
      <p:sp>
        <p:nvSpPr>
          <p:cNvPr id="6" name="Footer Placeholder 5">
            <a:extLst>
              <a:ext uri="{FF2B5EF4-FFF2-40B4-BE49-F238E27FC236}">
                <a16:creationId xmlns:a16="http://schemas.microsoft.com/office/drawing/2014/main" id="{FA935C12-A2CC-4B49-B071-E28DDC16D5D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D1C69D3-1F98-9A4F-B7CB-A02FF71129B8}"/>
              </a:ext>
            </a:extLst>
          </p:cNvPr>
          <p:cNvSpPr>
            <a:spLocks noGrp="1"/>
          </p:cNvSpPr>
          <p:nvPr>
            <p:ph type="sldNum" sz="quarter" idx="12"/>
          </p:nvPr>
        </p:nvSpPr>
        <p:spPr/>
        <p:txBody>
          <a:bodyPr/>
          <a:lstStyle/>
          <a:p>
            <a:fld id="{6C165B60-BC72-CF42-B2A8-088E020F6B85}" type="slidenum">
              <a:rPr lang="en-US" smtClean="0"/>
              <a:t>‹#›</a:t>
            </a:fld>
            <a:endParaRPr lang="en-US"/>
          </a:p>
        </p:txBody>
      </p:sp>
    </p:spTree>
    <p:extLst>
      <p:ext uri="{BB962C8B-B14F-4D97-AF65-F5344CB8AC3E}">
        <p14:creationId xmlns:p14="http://schemas.microsoft.com/office/powerpoint/2010/main" val="338664189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DE1178-735E-584C-BB31-4B9242C86F7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0C4909E-A893-DA4B-A087-6E210A9DA3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5780419-E4CC-9145-AAF4-C9666321597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8687B80-CF48-FD4D-B75E-E649FF81BE50}"/>
              </a:ext>
            </a:extLst>
          </p:cNvPr>
          <p:cNvSpPr>
            <a:spLocks noGrp="1"/>
          </p:cNvSpPr>
          <p:nvPr>
            <p:ph type="dt" sz="half" idx="10"/>
          </p:nvPr>
        </p:nvSpPr>
        <p:spPr/>
        <p:txBody>
          <a:bodyPr/>
          <a:lstStyle/>
          <a:p>
            <a:fld id="{FE7EA5E7-3D1B-CC43-9C0E-C581F8264DF5}" type="datetimeFigureOut">
              <a:rPr lang="en-US" smtClean="0"/>
              <a:t>8/13/2019</a:t>
            </a:fld>
            <a:endParaRPr lang="en-US"/>
          </a:p>
        </p:txBody>
      </p:sp>
      <p:sp>
        <p:nvSpPr>
          <p:cNvPr id="6" name="Footer Placeholder 5">
            <a:extLst>
              <a:ext uri="{FF2B5EF4-FFF2-40B4-BE49-F238E27FC236}">
                <a16:creationId xmlns:a16="http://schemas.microsoft.com/office/drawing/2014/main" id="{673FA8F9-7556-074B-A706-EF5662826C2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2B50794-77F3-1D49-893D-69309B192A5D}"/>
              </a:ext>
            </a:extLst>
          </p:cNvPr>
          <p:cNvSpPr>
            <a:spLocks noGrp="1"/>
          </p:cNvSpPr>
          <p:nvPr>
            <p:ph type="sldNum" sz="quarter" idx="12"/>
          </p:nvPr>
        </p:nvSpPr>
        <p:spPr/>
        <p:txBody>
          <a:bodyPr/>
          <a:lstStyle/>
          <a:p>
            <a:fld id="{6C165B60-BC72-CF42-B2A8-088E020F6B85}" type="slidenum">
              <a:rPr lang="en-US" smtClean="0"/>
              <a:t>‹#›</a:t>
            </a:fld>
            <a:endParaRPr lang="en-US"/>
          </a:p>
        </p:txBody>
      </p:sp>
    </p:spTree>
    <p:extLst>
      <p:ext uri="{BB962C8B-B14F-4D97-AF65-F5344CB8AC3E}">
        <p14:creationId xmlns:p14="http://schemas.microsoft.com/office/powerpoint/2010/main" val="16385146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5F9557-916A-4744-9EE2-688DEFDABC1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7AC0832-F601-7D43-9429-05AC914A8BB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86426DD-3F65-F84C-92F8-B8E4150E7CDC}"/>
              </a:ext>
            </a:extLst>
          </p:cNvPr>
          <p:cNvSpPr>
            <a:spLocks noGrp="1"/>
          </p:cNvSpPr>
          <p:nvPr>
            <p:ph type="dt" sz="half" idx="10"/>
          </p:nvPr>
        </p:nvSpPr>
        <p:spPr/>
        <p:txBody>
          <a:bodyPr/>
          <a:lstStyle/>
          <a:p>
            <a:fld id="{FE7EA5E7-3D1B-CC43-9C0E-C581F8264DF5}" type="datetimeFigureOut">
              <a:rPr lang="en-US" smtClean="0"/>
              <a:t>8/13/2019</a:t>
            </a:fld>
            <a:endParaRPr lang="en-US"/>
          </a:p>
        </p:txBody>
      </p:sp>
      <p:sp>
        <p:nvSpPr>
          <p:cNvPr id="5" name="Footer Placeholder 4">
            <a:extLst>
              <a:ext uri="{FF2B5EF4-FFF2-40B4-BE49-F238E27FC236}">
                <a16:creationId xmlns:a16="http://schemas.microsoft.com/office/drawing/2014/main" id="{9946552C-D230-064D-88CC-092D29439BF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1DB3E0-4A55-0445-B8D3-7DF15967270C}"/>
              </a:ext>
            </a:extLst>
          </p:cNvPr>
          <p:cNvSpPr>
            <a:spLocks noGrp="1"/>
          </p:cNvSpPr>
          <p:nvPr>
            <p:ph type="sldNum" sz="quarter" idx="12"/>
          </p:nvPr>
        </p:nvSpPr>
        <p:spPr/>
        <p:txBody>
          <a:bodyPr/>
          <a:lstStyle/>
          <a:p>
            <a:fld id="{6C165B60-BC72-CF42-B2A8-088E020F6B85}" type="slidenum">
              <a:rPr lang="en-US" smtClean="0"/>
              <a:t>‹#›</a:t>
            </a:fld>
            <a:endParaRPr lang="en-US"/>
          </a:p>
        </p:txBody>
      </p:sp>
    </p:spTree>
    <p:extLst>
      <p:ext uri="{BB962C8B-B14F-4D97-AF65-F5344CB8AC3E}">
        <p14:creationId xmlns:p14="http://schemas.microsoft.com/office/powerpoint/2010/main" val="2780233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6C76958-92FB-E647-A9C2-1190D6925D97}"/>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861D3CB-5AF7-904F-AFD5-EEC694005EF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DB77E55-C66A-2948-AD7C-7CEB32CD1483}"/>
              </a:ext>
            </a:extLst>
          </p:cNvPr>
          <p:cNvSpPr>
            <a:spLocks noGrp="1"/>
          </p:cNvSpPr>
          <p:nvPr>
            <p:ph type="dt" sz="half" idx="10"/>
          </p:nvPr>
        </p:nvSpPr>
        <p:spPr/>
        <p:txBody>
          <a:bodyPr/>
          <a:lstStyle/>
          <a:p>
            <a:fld id="{FE7EA5E7-3D1B-CC43-9C0E-C581F8264DF5}" type="datetimeFigureOut">
              <a:rPr lang="en-US" smtClean="0"/>
              <a:t>8/13/2019</a:t>
            </a:fld>
            <a:endParaRPr lang="en-US"/>
          </a:p>
        </p:txBody>
      </p:sp>
      <p:sp>
        <p:nvSpPr>
          <p:cNvPr id="5" name="Footer Placeholder 4">
            <a:extLst>
              <a:ext uri="{FF2B5EF4-FFF2-40B4-BE49-F238E27FC236}">
                <a16:creationId xmlns:a16="http://schemas.microsoft.com/office/drawing/2014/main" id="{7BE6F234-B91C-BE48-AFB3-73575657FE8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CBD152-0E3A-0F40-A3A7-0BE1798815E9}"/>
              </a:ext>
            </a:extLst>
          </p:cNvPr>
          <p:cNvSpPr>
            <a:spLocks noGrp="1"/>
          </p:cNvSpPr>
          <p:nvPr>
            <p:ph type="sldNum" sz="quarter" idx="12"/>
          </p:nvPr>
        </p:nvSpPr>
        <p:spPr/>
        <p:txBody>
          <a:bodyPr/>
          <a:lstStyle/>
          <a:p>
            <a:fld id="{6C165B60-BC72-CF42-B2A8-088E020F6B85}" type="slidenum">
              <a:rPr lang="en-US" smtClean="0"/>
              <a:t>‹#›</a:t>
            </a:fld>
            <a:endParaRPr lang="en-US"/>
          </a:p>
        </p:txBody>
      </p:sp>
    </p:spTree>
    <p:extLst>
      <p:ext uri="{BB962C8B-B14F-4D97-AF65-F5344CB8AC3E}">
        <p14:creationId xmlns:p14="http://schemas.microsoft.com/office/powerpoint/2010/main" val="24764365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Vertical Title and Text">
    <p:spTree>
      <p:nvGrpSpPr>
        <p:cNvPr id="1" name=""/>
        <p:cNvGrpSpPr/>
        <p:nvPr/>
      </p:nvGrpSpPr>
      <p:grpSpPr>
        <a:xfrm>
          <a:off x="0" y="0"/>
          <a:ext cx="0" cy="0"/>
          <a:chOff x="0" y="0"/>
          <a:chExt cx="0" cy="0"/>
        </a:xfrm>
      </p:grpSpPr>
      <p:sp>
        <p:nvSpPr>
          <p:cNvPr id="8" name="object 7"/>
          <p:cNvSpPr txBox="1"/>
          <p:nvPr userDrawn="1"/>
        </p:nvSpPr>
        <p:spPr>
          <a:xfrm>
            <a:off x="-4343400" y="-2362200"/>
            <a:ext cx="4006215" cy="743793"/>
          </a:xfrm>
          <a:prstGeom prst="rect">
            <a:avLst/>
          </a:prstGeom>
        </p:spPr>
        <p:txBody>
          <a:bodyPr vert="horz" wrap="square" lIns="0" tIns="9525" rIns="0" bIns="0" rtlCol="0">
            <a:spAutoFit/>
          </a:bodyPr>
          <a:lstStyle/>
          <a:p>
            <a:pPr marL="9525">
              <a:lnSpc>
                <a:spcPts val="1699"/>
              </a:lnSpc>
              <a:spcBef>
                <a:spcPts val="75"/>
              </a:spcBef>
            </a:pPr>
            <a:r>
              <a:rPr sz="1500" b="1" dirty="0">
                <a:solidFill>
                  <a:srgbClr val="0095D6"/>
                </a:solidFill>
                <a:latin typeface="Arial"/>
                <a:cs typeface="Arial"/>
              </a:rPr>
              <a:t>SUB</a:t>
            </a:r>
            <a:r>
              <a:rPr sz="1500" b="1" spc="-75" dirty="0">
                <a:solidFill>
                  <a:srgbClr val="0095D6"/>
                </a:solidFill>
                <a:latin typeface="Arial"/>
                <a:cs typeface="Arial"/>
              </a:rPr>
              <a:t> </a:t>
            </a:r>
            <a:r>
              <a:rPr sz="1500" b="1" dirty="0">
                <a:solidFill>
                  <a:srgbClr val="0095D6"/>
                </a:solidFill>
                <a:latin typeface="Arial"/>
                <a:cs typeface="Arial"/>
              </a:rPr>
              <a:t>TITLE</a:t>
            </a:r>
            <a:endParaRPr sz="1500" dirty="0">
              <a:solidFill>
                <a:srgbClr val="0095D6"/>
              </a:solidFill>
              <a:latin typeface="Arial"/>
              <a:cs typeface="Arial"/>
            </a:endParaRPr>
          </a:p>
          <a:p>
            <a:pPr marL="9525">
              <a:lnSpc>
                <a:spcPts val="4039"/>
              </a:lnSpc>
            </a:pPr>
            <a:r>
              <a:rPr sz="3450" spc="-15" dirty="0">
                <a:solidFill>
                  <a:srgbClr val="00303E"/>
                </a:solidFill>
                <a:latin typeface="Arial"/>
                <a:cs typeface="Arial"/>
              </a:rPr>
              <a:t>Main </a:t>
            </a:r>
            <a:r>
              <a:rPr lang="en-US" sz="3450" spc="-15" dirty="0">
                <a:solidFill>
                  <a:srgbClr val="00303E"/>
                </a:solidFill>
                <a:latin typeface="Arial"/>
                <a:cs typeface="Arial"/>
              </a:rPr>
              <a:t>t</a:t>
            </a:r>
            <a:r>
              <a:rPr sz="3450" spc="-15" dirty="0">
                <a:solidFill>
                  <a:srgbClr val="00303E"/>
                </a:solidFill>
                <a:latin typeface="Arial"/>
                <a:cs typeface="Arial"/>
              </a:rPr>
              <a:t>itle</a:t>
            </a:r>
            <a:r>
              <a:rPr sz="3450" spc="-127" dirty="0">
                <a:solidFill>
                  <a:srgbClr val="00303E"/>
                </a:solidFill>
                <a:latin typeface="Arial"/>
                <a:cs typeface="Arial"/>
              </a:rPr>
              <a:t> </a:t>
            </a:r>
            <a:r>
              <a:rPr sz="3450" spc="-19" dirty="0">
                <a:solidFill>
                  <a:srgbClr val="00303E"/>
                </a:solidFill>
                <a:latin typeface="Arial"/>
                <a:cs typeface="Arial"/>
              </a:rPr>
              <a:t>would</a:t>
            </a:r>
            <a:endParaRPr sz="3450" dirty="0">
              <a:latin typeface="Arial"/>
              <a:cs typeface="Arial"/>
            </a:endParaRPr>
          </a:p>
        </p:txBody>
      </p:sp>
      <p:sp>
        <p:nvSpPr>
          <p:cNvPr id="4" name="Content Placeholder 3"/>
          <p:cNvSpPr>
            <a:spLocks noGrp="1"/>
          </p:cNvSpPr>
          <p:nvPr>
            <p:ph sz="quarter" idx="10" hasCustomPrompt="1"/>
          </p:nvPr>
        </p:nvSpPr>
        <p:spPr>
          <a:xfrm>
            <a:off x="990600" y="2895600"/>
            <a:ext cx="6248400" cy="533400"/>
          </a:xfrm>
          <a:prstGeom prst="rect">
            <a:avLst/>
          </a:prstGeom>
        </p:spPr>
        <p:txBody>
          <a:bodyPr vert="horz"/>
          <a:lstStyle>
            <a:lvl1pPr marL="0" indent="0">
              <a:buNone/>
              <a:defRPr sz="1500" b="1" baseline="0">
                <a:solidFill>
                  <a:srgbClr val="0095D6"/>
                </a:solidFill>
                <a:latin typeface="Arial"/>
                <a:cs typeface="Arial"/>
              </a:defRPr>
            </a:lvl1pPr>
            <a:lvl2pPr marL="342892" indent="0">
              <a:buNone/>
              <a:defRPr/>
            </a:lvl2pPr>
          </a:lstStyle>
          <a:p>
            <a:pPr lvl="0"/>
            <a:r>
              <a:rPr lang="en-GB" dirty="0"/>
              <a:t>SUB TITLE</a:t>
            </a:r>
          </a:p>
        </p:txBody>
      </p:sp>
      <p:sp>
        <p:nvSpPr>
          <p:cNvPr id="6" name="Text Placeholder 5"/>
          <p:cNvSpPr>
            <a:spLocks noGrp="1"/>
          </p:cNvSpPr>
          <p:nvPr>
            <p:ph type="body" sz="quarter" idx="11" hasCustomPrompt="1"/>
          </p:nvPr>
        </p:nvSpPr>
        <p:spPr>
          <a:xfrm>
            <a:off x="990600" y="3429000"/>
            <a:ext cx="6248400" cy="1600200"/>
          </a:xfrm>
          <a:prstGeom prst="rect">
            <a:avLst/>
          </a:prstGeom>
        </p:spPr>
        <p:txBody>
          <a:bodyPr vert="horz"/>
          <a:lstStyle>
            <a:lvl1pPr marL="0" indent="0">
              <a:buNone/>
              <a:defRPr sz="3450">
                <a:solidFill>
                  <a:srgbClr val="00303E"/>
                </a:solidFill>
                <a:latin typeface="Arial"/>
                <a:cs typeface="Arial"/>
              </a:defRPr>
            </a:lvl1pPr>
          </a:lstStyle>
          <a:p>
            <a:pPr lvl="0"/>
            <a:r>
              <a:rPr lang="en-GB" dirty="0"/>
              <a:t>Main title would be inserted into here</a:t>
            </a:r>
          </a:p>
        </p:txBody>
      </p:sp>
      <p:sp>
        <p:nvSpPr>
          <p:cNvPr id="7" name="Date Placeholder 6"/>
          <p:cNvSpPr>
            <a:spLocks noGrp="1"/>
          </p:cNvSpPr>
          <p:nvPr>
            <p:ph type="dt" sz="half" idx="12"/>
          </p:nvPr>
        </p:nvSpPr>
        <p:spPr/>
        <p:txBody>
          <a:bodyPr/>
          <a:lstStyle/>
          <a:p>
            <a:r>
              <a:rPr lang="en-US"/>
              <a:t>DATE 2017</a:t>
            </a:r>
            <a:endParaRPr lang="en-US" dirty="0"/>
          </a:p>
        </p:txBody>
      </p:sp>
    </p:spTree>
    <p:extLst>
      <p:ext uri="{BB962C8B-B14F-4D97-AF65-F5344CB8AC3E}">
        <p14:creationId xmlns:p14="http://schemas.microsoft.com/office/powerpoint/2010/main" val="94221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71099B9-1066-1246-BD07-EFD345DA3CD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D8B99C6-35CE-A54B-87C7-F8A7D40E4B2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B8E40FB-1A3D-CE41-81B7-CF07CAEDDBC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E7EA5E7-3D1B-CC43-9C0E-C581F8264DF5}" type="datetimeFigureOut">
              <a:rPr lang="en-US" smtClean="0"/>
              <a:t>8/13/2019</a:t>
            </a:fld>
            <a:endParaRPr lang="en-US"/>
          </a:p>
        </p:txBody>
      </p:sp>
      <p:sp>
        <p:nvSpPr>
          <p:cNvPr id="5" name="Footer Placeholder 4">
            <a:extLst>
              <a:ext uri="{FF2B5EF4-FFF2-40B4-BE49-F238E27FC236}">
                <a16:creationId xmlns:a16="http://schemas.microsoft.com/office/drawing/2014/main" id="{9BE8B4E1-7D8B-294C-ABC5-E5676E0303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013F2C33-00BE-6248-8CEE-8221CF8E030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165B60-BC72-CF42-B2A8-088E020F6B85}" type="slidenum">
              <a:rPr lang="en-US" smtClean="0"/>
              <a:t>‹#›</a:t>
            </a:fld>
            <a:endParaRPr lang="en-US"/>
          </a:p>
        </p:txBody>
      </p:sp>
    </p:spTree>
    <p:extLst>
      <p:ext uri="{BB962C8B-B14F-4D97-AF65-F5344CB8AC3E}">
        <p14:creationId xmlns:p14="http://schemas.microsoft.com/office/powerpoint/2010/main" val="335842122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1"/>
          </p:nvPr>
        </p:nvSpPr>
        <p:spPr>
          <a:xfrm>
            <a:off x="1652693" y="2335956"/>
            <a:ext cx="8737600" cy="2057400"/>
          </a:xfrm>
        </p:spPr>
        <p:txBody>
          <a:bodyPr/>
          <a:lstStyle/>
          <a:p>
            <a:r>
              <a:rPr lang="en-US" dirty="0"/>
              <a:t>Paediatric Community Acquired Pneumonia – Clinical Vignettes </a:t>
            </a:r>
          </a:p>
          <a:p>
            <a:r>
              <a:rPr lang="en-US" sz="2400" dirty="0"/>
              <a:t>(based on BTS guidelines for the management of community acquired pneumonia)</a:t>
            </a:r>
            <a:endParaRPr lang="en-US" sz="1800" dirty="0">
              <a:solidFill>
                <a:srgbClr val="0095D6"/>
              </a:solidFill>
            </a:endParaRPr>
          </a:p>
          <a:p>
            <a:endParaRPr lang="en-US" sz="1500" dirty="0">
              <a:solidFill>
                <a:srgbClr val="0095D6"/>
              </a:solidFill>
            </a:endParaRPr>
          </a:p>
        </p:txBody>
      </p:sp>
    </p:spTree>
    <p:extLst>
      <p:ext uri="{BB962C8B-B14F-4D97-AF65-F5344CB8AC3E}">
        <p14:creationId xmlns:p14="http://schemas.microsoft.com/office/powerpoint/2010/main" val="24101960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Background</a:t>
            </a:r>
          </a:p>
        </p:txBody>
      </p:sp>
      <p:sp>
        <p:nvSpPr>
          <p:cNvPr id="3" name="Content Placeholder 2"/>
          <p:cNvSpPr>
            <a:spLocks noGrp="1"/>
          </p:cNvSpPr>
          <p:nvPr>
            <p:ph idx="1"/>
          </p:nvPr>
        </p:nvSpPr>
        <p:spPr/>
        <p:txBody>
          <a:bodyPr/>
          <a:lstStyle/>
          <a:p>
            <a:r>
              <a:rPr lang="en-GB" dirty="0"/>
              <a:t>Paediatric pneumonia is the biggest cause of childhood mortality globally</a:t>
            </a:r>
          </a:p>
          <a:p>
            <a:endParaRPr lang="en-GB" dirty="0"/>
          </a:p>
          <a:p>
            <a:r>
              <a:rPr lang="en-GB" dirty="0"/>
              <a:t>In the UK the majority of cases are clinically straightforward and can be managed safely with oral antibiotics</a:t>
            </a:r>
          </a:p>
          <a:p>
            <a:endParaRPr lang="en-GB" dirty="0"/>
          </a:p>
          <a:p>
            <a:r>
              <a:rPr lang="en-GB" dirty="0"/>
              <a:t>In line with the findings of the BTS audit </a:t>
            </a:r>
          </a:p>
        </p:txBody>
      </p:sp>
    </p:spTree>
    <p:extLst>
      <p:ext uri="{BB962C8B-B14F-4D97-AF65-F5344CB8AC3E}">
        <p14:creationId xmlns:p14="http://schemas.microsoft.com/office/powerpoint/2010/main" val="20141036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Learning objectives</a:t>
            </a:r>
          </a:p>
        </p:txBody>
      </p:sp>
      <p:sp>
        <p:nvSpPr>
          <p:cNvPr id="3" name="Content Placeholder 2"/>
          <p:cNvSpPr>
            <a:spLocks noGrp="1"/>
          </p:cNvSpPr>
          <p:nvPr>
            <p:ph idx="1"/>
          </p:nvPr>
        </p:nvSpPr>
        <p:spPr/>
        <p:txBody>
          <a:bodyPr>
            <a:normAutofit/>
          </a:bodyPr>
          <a:lstStyle/>
          <a:p>
            <a:pPr>
              <a:defRPr/>
            </a:pPr>
            <a:r>
              <a:rPr lang="en-GB" dirty="0"/>
              <a:t>The learning objectives for these clinical case scenarios are to improve knowledge on:</a:t>
            </a:r>
          </a:p>
          <a:p>
            <a:pPr marL="685800">
              <a:defRPr/>
            </a:pPr>
            <a:r>
              <a:rPr lang="en-GB" dirty="0"/>
              <a:t>How to manage paediatric pneumonia</a:t>
            </a:r>
          </a:p>
          <a:p>
            <a:pPr marL="685800">
              <a:defRPr/>
            </a:pPr>
            <a:r>
              <a:rPr lang="en-GB" dirty="0"/>
              <a:t>Promote discussion of areas for quality improvement in the care of paediatric pneumonia</a:t>
            </a:r>
          </a:p>
          <a:p>
            <a:pPr marL="685800">
              <a:defRPr/>
            </a:pPr>
            <a:r>
              <a:rPr lang="en-GB" dirty="0"/>
              <a:t>Highlight intersection with NICE sepsis guidelines</a:t>
            </a:r>
          </a:p>
          <a:p>
            <a:pPr marL="685800">
              <a:defRPr/>
            </a:pPr>
            <a:r>
              <a:rPr lang="en-GB" dirty="0"/>
              <a:t>Discuss the diagnosis of severe pneumonia</a:t>
            </a:r>
          </a:p>
          <a:p>
            <a:pPr marL="685800">
              <a:defRPr/>
            </a:pPr>
            <a:endParaRPr lang="en-GB" dirty="0"/>
          </a:p>
          <a:p>
            <a:endParaRPr lang="en-GB" dirty="0"/>
          </a:p>
        </p:txBody>
      </p:sp>
    </p:spTree>
    <p:extLst>
      <p:ext uri="{BB962C8B-B14F-4D97-AF65-F5344CB8AC3E}">
        <p14:creationId xmlns:p14="http://schemas.microsoft.com/office/powerpoint/2010/main" val="31618581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Vignette – Case 1</a:t>
            </a:r>
          </a:p>
        </p:txBody>
      </p:sp>
      <p:sp>
        <p:nvSpPr>
          <p:cNvPr id="3" name="Content Placeholder 2"/>
          <p:cNvSpPr>
            <a:spLocks noGrp="1"/>
          </p:cNvSpPr>
          <p:nvPr>
            <p:ph idx="1"/>
          </p:nvPr>
        </p:nvSpPr>
        <p:spPr>
          <a:xfrm>
            <a:off x="1097280" y="1476581"/>
            <a:ext cx="10256520" cy="4791817"/>
          </a:xfrm>
        </p:spPr>
        <p:txBody>
          <a:bodyPr>
            <a:noAutofit/>
          </a:bodyPr>
          <a:lstStyle/>
          <a:p>
            <a:pPr>
              <a:spcBef>
                <a:spcPts val="1800"/>
              </a:spcBef>
            </a:pPr>
            <a:r>
              <a:rPr lang="en-GB" dirty="0"/>
              <a:t>Martha is a three year old girl who has been brought to children’s A&amp;E by her father, Malcolm. Malcolm has been concerned about Martha’s breathing for the last two days. While things began with a cold which seemed milder, he describes it has having become increasingly laboured, particularly over the evening. </a:t>
            </a:r>
          </a:p>
          <a:p>
            <a:pPr>
              <a:spcBef>
                <a:spcPts val="1800"/>
              </a:spcBef>
            </a:pPr>
            <a:r>
              <a:rPr lang="en-GB" dirty="0"/>
              <a:t>She seems uncomfortable particularly when coughing, which she has been doing increasingly. She has been having temperatures for the last three days.</a:t>
            </a:r>
          </a:p>
          <a:p>
            <a:pPr>
              <a:spcBef>
                <a:spcPts val="1800"/>
              </a:spcBef>
            </a:pPr>
            <a:r>
              <a:rPr lang="en-GB" dirty="0"/>
              <a:t>At triage her observations are: Heart Rate 155 bpm, Respiratory Rate 52 bpm, Oxygen Saturation 90% in room air, Temperature 39 </a:t>
            </a:r>
            <a:r>
              <a:rPr lang="en-GB" baseline="30000" dirty="0" err="1"/>
              <a:t>o</a:t>
            </a:r>
            <a:r>
              <a:rPr lang="en-GB" dirty="0" err="1"/>
              <a:t>C</a:t>
            </a:r>
            <a:endParaRPr lang="en-GB" dirty="0"/>
          </a:p>
          <a:p>
            <a:endParaRPr lang="en-GB" dirty="0"/>
          </a:p>
          <a:p>
            <a:pPr marL="0" indent="0">
              <a:buNone/>
            </a:pPr>
            <a:endParaRPr lang="en-GB" dirty="0"/>
          </a:p>
        </p:txBody>
      </p:sp>
    </p:spTree>
    <p:extLst>
      <p:ext uri="{BB962C8B-B14F-4D97-AF65-F5344CB8AC3E}">
        <p14:creationId xmlns:p14="http://schemas.microsoft.com/office/powerpoint/2010/main" val="9507700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Q1</a:t>
            </a:r>
          </a:p>
        </p:txBody>
      </p:sp>
      <p:sp>
        <p:nvSpPr>
          <p:cNvPr id="3" name="Content Placeholder 2"/>
          <p:cNvSpPr>
            <a:spLocks noGrp="1"/>
          </p:cNvSpPr>
          <p:nvPr>
            <p:ph idx="1"/>
          </p:nvPr>
        </p:nvSpPr>
        <p:spPr/>
        <p:txBody>
          <a:bodyPr/>
          <a:lstStyle/>
          <a:p>
            <a:pPr marL="0" indent="0">
              <a:buNone/>
            </a:pPr>
            <a:r>
              <a:rPr lang="en-GB" dirty="0"/>
              <a:t>Clinically you suspect an acute bacterial pneumonia. </a:t>
            </a:r>
          </a:p>
          <a:p>
            <a:pPr marL="0" indent="0">
              <a:buNone/>
            </a:pPr>
            <a:endParaRPr lang="en-GB" dirty="0"/>
          </a:p>
          <a:p>
            <a:pPr marL="0" indent="0">
              <a:buNone/>
            </a:pPr>
            <a:r>
              <a:rPr lang="en-GB" dirty="0"/>
              <a:t>1.1) What is her sepsis risk &amp; what actions should it trigger?</a:t>
            </a:r>
          </a:p>
          <a:p>
            <a:pPr marL="0" indent="0">
              <a:buNone/>
            </a:pPr>
            <a:endParaRPr lang="en-GB" dirty="0"/>
          </a:p>
          <a:p>
            <a:pPr marL="0" indent="0">
              <a:buNone/>
            </a:pPr>
            <a:r>
              <a:rPr lang="en-GB" dirty="0"/>
              <a:t>1.2) Using the BTS guideline as tool do you feel that Martha’s pneumonia is severe?</a:t>
            </a:r>
          </a:p>
        </p:txBody>
      </p:sp>
    </p:spTree>
    <p:extLst>
      <p:ext uri="{BB962C8B-B14F-4D97-AF65-F5344CB8AC3E}">
        <p14:creationId xmlns:p14="http://schemas.microsoft.com/office/powerpoint/2010/main" val="21956303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A1.1</a:t>
            </a:r>
          </a:p>
        </p:txBody>
      </p:sp>
      <p:sp>
        <p:nvSpPr>
          <p:cNvPr id="3" name="Content Placeholder 2"/>
          <p:cNvSpPr>
            <a:spLocks noGrp="1"/>
          </p:cNvSpPr>
          <p:nvPr>
            <p:ph idx="1"/>
          </p:nvPr>
        </p:nvSpPr>
        <p:spPr/>
        <p:txBody>
          <a:bodyPr/>
          <a:lstStyle/>
          <a:p>
            <a:r>
              <a:rPr lang="en-GB" dirty="0"/>
              <a:t>Her triage observations meet the high risk criteria using the NICE sepsis tool</a:t>
            </a:r>
          </a:p>
          <a:p>
            <a:endParaRPr lang="en-GB" dirty="0"/>
          </a:p>
          <a:p>
            <a:r>
              <a:rPr lang="en-GB" dirty="0"/>
              <a:t>This should lead to her being: </a:t>
            </a:r>
          </a:p>
          <a:p>
            <a:pPr>
              <a:buFontTx/>
              <a:buChar char="-"/>
            </a:pPr>
            <a:r>
              <a:rPr lang="en-GB" dirty="0"/>
              <a:t>Assessed by a senior decision maker</a:t>
            </a:r>
          </a:p>
          <a:p>
            <a:pPr>
              <a:buFontTx/>
              <a:buChar char="-"/>
            </a:pPr>
            <a:r>
              <a:rPr lang="en-GB" dirty="0"/>
              <a:t>Having blood taken urgently for blood gas &amp; lactate/culture/FBC/CRP/U&amp;E</a:t>
            </a:r>
          </a:p>
          <a:p>
            <a:pPr>
              <a:buFontTx/>
              <a:buChar char="-"/>
            </a:pPr>
            <a:r>
              <a:rPr lang="en-GB" dirty="0"/>
              <a:t>Starting intravenous antibiotics within 1 hour</a:t>
            </a:r>
          </a:p>
        </p:txBody>
      </p:sp>
    </p:spTree>
    <p:extLst>
      <p:ext uri="{BB962C8B-B14F-4D97-AF65-F5344CB8AC3E}">
        <p14:creationId xmlns:p14="http://schemas.microsoft.com/office/powerpoint/2010/main" val="27372503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A1.2</a:t>
            </a:r>
          </a:p>
        </p:txBody>
      </p:sp>
      <p:sp>
        <p:nvSpPr>
          <p:cNvPr id="3" name="Content Placeholder 2"/>
          <p:cNvSpPr>
            <a:spLocks noGrp="1"/>
          </p:cNvSpPr>
          <p:nvPr>
            <p:ph idx="1"/>
          </p:nvPr>
        </p:nvSpPr>
        <p:spPr/>
        <p:txBody>
          <a:bodyPr/>
          <a:lstStyle/>
          <a:p>
            <a:r>
              <a:rPr lang="en-GB" dirty="0"/>
              <a:t>In line with the BTS guideline</a:t>
            </a:r>
          </a:p>
          <a:p>
            <a:endParaRPr lang="en-GB" dirty="0"/>
          </a:p>
          <a:p>
            <a:r>
              <a:rPr lang="en-GB" dirty="0"/>
              <a:t>Her triage observations suggest her pneumonia is severe and she should proceed to have a CXR</a:t>
            </a:r>
          </a:p>
          <a:p>
            <a:endParaRPr lang="en-GB" dirty="0"/>
          </a:p>
          <a:p>
            <a:endParaRPr lang="en-GB" dirty="0"/>
          </a:p>
        </p:txBody>
      </p:sp>
    </p:spTree>
    <p:extLst>
      <p:ext uri="{BB962C8B-B14F-4D97-AF65-F5344CB8AC3E}">
        <p14:creationId xmlns:p14="http://schemas.microsoft.com/office/powerpoint/2010/main" val="40259312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Vignette – Case 2</a:t>
            </a:r>
          </a:p>
        </p:txBody>
      </p:sp>
      <p:sp>
        <p:nvSpPr>
          <p:cNvPr id="3" name="Content Placeholder 2"/>
          <p:cNvSpPr>
            <a:spLocks noGrp="1"/>
          </p:cNvSpPr>
          <p:nvPr>
            <p:ph idx="1"/>
          </p:nvPr>
        </p:nvSpPr>
        <p:spPr/>
        <p:txBody>
          <a:bodyPr>
            <a:normAutofit fontScale="92500" lnSpcReduction="10000"/>
          </a:bodyPr>
          <a:lstStyle/>
          <a:p>
            <a:r>
              <a:rPr lang="en-GB" dirty="0"/>
              <a:t>Caroline is a 2 year old girl brought as an emergency appointment to the afternoon clinic at her local GP practice. She is accompanied by her mother, Sally. </a:t>
            </a:r>
          </a:p>
          <a:p>
            <a:endParaRPr lang="en-GB" dirty="0"/>
          </a:p>
          <a:p>
            <a:r>
              <a:rPr lang="en-GB" dirty="0"/>
              <a:t>Caroline has been unwell for about 24 hours. She came home from nursery the day before with a temperature and a cough. In between her temperatures she has been reasonably bright and interactive. </a:t>
            </a:r>
          </a:p>
          <a:p>
            <a:endParaRPr lang="en-GB" dirty="0"/>
          </a:p>
          <a:p>
            <a:r>
              <a:rPr lang="en-GB" dirty="0"/>
              <a:t>When you assess her, her heart rate is around 110 bpm and respiratory rate 25 bpm. On auscultation you hear coarse crackles in the base of the right lung </a:t>
            </a:r>
          </a:p>
        </p:txBody>
      </p:sp>
    </p:spTree>
    <p:extLst>
      <p:ext uri="{BB962C8B-B14F-4D97-AF65-F5344CB8AC3E}">
        <p14:creationId xmlns:p14="http://schemas.microsoft.com/office/powerpoint/2010/main" val="2984349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Q2.1</a:t>
            </a:r>
          </a:p>
        </p:txBody>
      </p:sp>
      <p:sp>
        <p:nvSpPr>
          <p:cNvPr id="3" name="Content Placeholder 2"/>
          <p:cNvSpPr>
            <a:spLocks noGrp="1"/>
          </p:cNvSpPr>
          <p:nvPr>
            <p:ph idx="1"/>
          </p:nvPr>
        </p:nvSpPr>
        <p:spPr/>
        <p:txBody>
          <a:bodyPr/>
          <a:lstStyle/>
          <a:p>
            <a:r>
              <a:rPr lang="en-GB" dirty="0"/>
              <a:t>You diagnose Amy with pneumonia</a:t>
            </a:r>
          </a:p>
          <a:p>
            <a:endParaRPr lang="en-GB" dirty="0"/>
          </a:p>
          <a:p>
            <a:r>
              <a:rPr lang="en-GB" dirty="0"/>
              <a:t>Using the BTS paediatric pneumonia guideline are blood tests indicated in this scenario?</a:t>
            </a:r>
          </a:p>
          <a:p>
            <a:pPr marL="0" indent="0">
              <a:buNone/>
            </a:pPr>
            <a:endParaRPr lang="en-GB" dirty="0"/>
          </a:p>
          <a:p>
            <a:endParaRPr lang="en-GB" dirty="0"/>
          </a:p>
        </p:txBody>
      </p:sp>
    </p:spTree>
    <p:extLst>
      <p:ext uri="{BB962C8B-B14F-4D97-AF65-F5344CB8AC3E}">
        <p14:creationId xmlns:p14="http://schemas.microsoft.com/office/powerpoint/2010/main" val="140486673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Q2.2</a:t>
            </a:r>
          </a:p>
        </p:txBody>
      </p:sp>
      <p:sp>
        <p:nvSpPr>
          <p:cNvPr id="3" name="Content Placeholder 2"/>
          <p:cNvSpPr>
            <a:spLocks noGrp="1"/>
          </p:cNvSpPr>
          <p:nvPr>
            <p:ph idx="1"/>
          </p:nvPr>
        </p:nvSpPr>
        <p:spPr/>
        <p:txBody>
          <a:bodyPr/>
          <a:lstStyle/>
          <a:p>
            <a:r>
              <a:rPr lang="en-GB" dirty="0"/>
              <a:t>What additional features or findings on examination might change this decision?</a:t>
            </a:r>
          </a:p>
          <a:p>
            <a:endParaRPr lang="en-GB" dirty="0"/>
          </a:p>
        </p:txBody>
      </p:sp>
    </p:spTree>
    <p:extLst>
      <p:ext uri="{BB962C8B-B14F-4D97-AF65-F5344CB8AC3E}">
        <p14:creationId xmlns:p14="http://schemas.microsoft.com/office/powerpoint/2010/main" val="37210293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A2.1</a:t>
            </a:r>
          </a:p>
        </p:txBody>
      </p:sp>
      <p:sp>
        <p:nvSpPr>
          <p:cNvPr id="3" name="Content Placeholder 2"/>
          <p:cNvSpPr>
            <a:spLocks noGrp="1"/>
          </p:cNvSpPr>
          <p:nvPr>
            <p:ph idx="1"/>
          </p:nvPr>
        </p:nvSpPr>
        <p:spPr/>
        <p:txBody>
          <a:bodyPr/>
          <a:lstStyle/>
          <a:p>
            <a:r>
              <a:rPr lang="en-GB" dirty="0"/>
              <a:t>This case should be managed without routine blood investigations. The annual BTS audit has identified high rates of blood testing in children with pneumonia, which can with care be reduced with obvious benefits in terms of resource usage.</a:t>
            </a:r>
          </a:p>
          <a:p>
            <a:endParaRPr lang="en-GB" dirty="0"/>
          </a:p>
        </p:txBody>
      </p:sp>
    </p:spTree>
    <p:extLst>
      <p:ext uri="{BB962C8B-B14F-4D97-AF65-F5344CB8AC3E}">
        <p14:creationId xmlns:p14="http://schemas.microsoft.com/office/powerpoint/2010/main" val="17848555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A2.2</a:t>
            </a:r>
          </a:p>
        </p:txBody>
      </p:sp>
      <p:sp>
        <p:nvSpPr>
          <p:cNvPr id="3" name="Content Placeholder 2"/>
          <p:cNvSpPr>
            <a:spLocks noGrp="1"/>
          </p:cNvSpPr>
          <p:nvPr>
            <p:ph idx="1"/>
          </p:nvPr>
        </p:nvSpPr>
        <p:spPr/>
        <p:txBody>
          <a:bodyPr/>
          <a:lstStyle/>
          <a:p>
            <a:endParaRPr lang="en-GB" dirty="0"/>
          </a:p>
          <a:p>
            <a:r>
              <a:rPr lang="en-GB" dirty="0"/>
              <a:t>Any features not described which trigger on the NICE sepsis tool </a:t>
            </a:r>
          </a:p>
          <a:p>
            <a:pPr marL="0" indent="0">
              <a:buNone/>
            </a:pPr>
            <a:endParaRPr lang="en-GB" dirty="0"/>
          </a:p>
          <a:p>
            <a:r>
              <a:rPr lang="en-GB" dirty="0"/>
              <a:t>Findings suggestive of complicated pneumonia (</a:t>
            </a:r>
            <a:r>
              <a:rPr lang="en-US" dirty="0"/>
              <a:t>absent breath sounds, dull to percussion, decreased chest expansion) should trigger blood testing</a:t>
            </a:r>
            <a:endParaRPr lang="en-GB" dirty="0"/>
          </a:p>
        </p:txBody>
      </p:sp>
    </p:spTree>
    <p:extLst>
      <p:ext uri="{BB962C8B-B14F-4D97-AF65-F5344CB8AC3E}">
        <p14:creationId xmlns:p14="http://schemas.microsoft.com/office/powerpoint/2010/main" val="40913627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399DB0-B94D-D347-8384-FBCCCBBC7414}"/>
              </a:ext>
            </a:extLst>
          </p:cNvPr>
          <p:cNvSpPr>
            <a:spLocks noGrp="1"/>
          </p:cNvSpPr>
          <p:nvPr>
            <p:ph type="title"/>
          </p:nvPr>
        </p:nvSpPr>
        <p:spPr/>
        <p:txBody>
          <a:bodyPr/>
          <a:lstStyle/>
          <a:p>
            <a:r>
              <a:rPr lang="en-US" dirty="0"/>
              <a:t>Vignette – Case 3</a:t>
            </a:r>
          </a:p>
        </p:txBody>
      </p:sp>
      <p:sp>
        <p:nvSpPr>
          <p:cNvPr id="3" name="Content Placeholder 2">
            <a:extLst>
              <a:ext uri="{FF2B5EF4-FFF2-40B4-BE49-F238E27FC236}">
                <a16:creationId xmlns:a16="http://schemas.microsoft.com/office/drawing/2014/main" id="{219317AF-7807-4845-BEA6-06F4E78EDF44}"/>
              </a:ext>
            </a:extLst>
          </p:cNvPr>
          <p:cNvSpPr>
            <a:spLocks noGrp="1"/>
          </p:cNvSpPr>
          <p:nvPr>
            <p:ph idx="1"/>
          </p:nvPr>
        </p:nvSpPr>
        <p:spPr/>
        <p:txBody>
          <a:bodyPr/>
          <a:lstStyle/>
          <a:p>
            <a:pPr>
              <a:spcBef>
                <a:spcPts val="3000"/>
              </a:spcBef>
            </a:pPr>
            <a:r>
              <a:rPr lang="en-US" dirty="0"/>
              <a:t>James is a previously well 4 year old boy</a:t>
            </a:r>
          </a:p>
          <a:p>
            <a:pPr>
              <a:spcBef>
                <a:spcPts val="3000"/>
              </a:spcBef>
            </a:pPr>
            <a:r>
              <a:rPr lang="en-US" dirty="0"/>
              <a:t>He presents to the Emergency Department with a 4 day history of fever, cough and shortness of breath</a:t>
            </a:r>
          </a:p>
          <a:p>
            <a:pPr>
              <a:spcBef>
                <a:spcPts val="3000"/>
              </a:spcBef>
            </a:pPr>
            <a:r>
              <a:rPr lang="en-US" dirty="0"/>
              <a:t>He has been eating less than usual but is drinking ‘good amounts’ and passed urine while in the department</a:t>
            </a:r>
          </a:p>
          <a:p>
            <a:endParaRPr lang="en-US" dirty="0"/>
          </a:p>
        </p:txBody>
      </p:sp>
    </p:spTree>
    <p:extLst>
      <p:ext uri="{BB962C8B-B14F-4D97-AF65-F5344CB8AC3E}">
        <p14:creationId xmlns:p14="http://schemas.microsoft.com/office/powerpoint/2010/main" val="16472354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914943-D261-F840-8CFC-0BEF609CE9DB}"/>
              </a:ext>
            </a:extLst>
          </p:cNvPr>
          <p:cNvSpPr>
            <a:spLocks noGrp="1"/>
          </p:cNvSpPr>
          <p:nvPr>
            <p:ph type="title"/>
          </p:nvPr>
        </p:nvSpPr>
        <p:spPr/>
        <p:txBody>
          <a:bodyPr/>
          <a:lstStyle/>
          <a:p>
            <a:r>
              <a:rPr lang="en-US" dirty="0"/>
              <a:t>Examination – Case 3</a:t>
            </a:r>
          </a:p>
        </p:txBody>
      </p:sp>
      <p:sp>
        <p:nvSpPr>
          <p:cNvPr id="3" name="Content Placeholder 2">
            <a:extLst>
              <a:ext uri="{FF2B5EF4-FFF2-40B4-BE49-F238E27FC236}">
                <a16:creationId xmlns:a16="http://schemas.microsoft.com/office/drawing/2014/main" id="{4224836C-1AAD-AB43-B2B2-1A626EF0310E}"/>
              </a:ext>
            </a:extLst>
          </p:cNvPr>
          <p:cNvSpPr>
            <a:spLocks noGrp="1"/>
          </p:cNvSpPr>
          <p:nvPr>
            <p:ph idx="1"/>
          </p:nvPr>
        </p:nvSpPr>
        <p:spPr/>
        <p:txBody>
          <a:bodyPr/>
          <a:lstStyle/>
          <a:p>
            <a:pPr>
              <a:spcBef>
                <a:spcPts val="3000"/>
              </a:spcBef>
            </a:pPr>
            <a:r>
              <a:rPr lang="en-US" dirty="0"/>
              <a:t>James is alert, has moderate increased work of breathing</a:t>
            </a:r>
          </a:p>
          <a:p>
            <a:pPr>
              <a:spcBef>
                <a:spcPts val="3000"/>
              </a:spcBef>
            </a:pPr>
            <a:r>
              <a:rPr lang="en-US" dirty="0"/>
              <a:t>Oxygen saturations are 94% in room air, respiratory rate 20/minute</a:t>
            </a:r>
          </a:p>
          <a:p>
            <a:pPr>
              <a:spcBef>
                <a:spcPts val="3000"/>
              </a:spcBef>
            </a:pPr>
            <a:r>
              <a:rPr lang="en-US" dirty="0"/>
              <a:t>Temperature 38.4◦C, heart rate 86/minute, well perfused peripherally</a:t>
            </a:r>
          </a:p>
          <a:p>
            <a:pPr>
              <a:spcBef>
                <a:spcPts val="3000"/>
              </a:spcBef>
            </a:pPr>
            <a:r>
              <a:rPr lang="en-US" dirty="0"/>
              <a:t>On auscultation crackles are heard at the left base</a:t>
            </a:r>
          </a:p>
        </p:txBody>
      </p:sp>
    </p:spTree>
    <p:extLst>
      <p:ext uri="{BB962C8B-B14F-4D97-AF65-F5344CB8AC3E}">
        <p14:creationId xmlns:p14="http://schemas.microsoft.com/office/powerpoint/2010/main" val="26294004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3D0927-6511-FA4D-8F9A-157115DA33E2}"/>
              </a:ext>
            </a:extLst>
          </p:cNvPr>
          <p:cNvSpPr>
            <a:spLocks noGrp="1"/>
          </p:cNvSpPr>
          <p:nvPr>
            <p:ph type="title"/>
          </p:nvPr>
        </p:nvSpPr>
        <p:spPr/>
        <p:txBody>
          <a:bodyPr/>
          <a:lstStyle/>
          <a:p>
            <a:r>
              <a:rPr lang="en-US" dirty="0"/>
              <a:t>Clinical questions</a:t>
            </a:r>
          </a:p>
        </p:txBody>
      </p:sp>
      <p:sp>
        <p:nvSpPr>
          <p:cNvPr id="3" name="Content Placeholder 2">
            <a:extLst>
              <a:ext uri="{FF2B5EF4-FFF2-40B4-BE49-F238E27FC236}">
                <a16:creationId xmlns:a16="http://schemas.microsoft.com/office/drawing/2014/main" id="{62088CE7-ACBF-754C-8EAF-57D665296AEE}"/>
              </a:ext>
            </a:extLst>
          </p:cNvPr>
          <p:cNvSpPr>
            <a:spLocks noGrp="1"/>
          </p:cNvSpPr>
          <p:nvPr>
            <p:ph idx="1"/>
          </p:nvPr>
        </p:nvSpPr>
        <p:spPr/>
        <p:txBody>
          <a:bodyPr/>
          <a:lstStyle/>
          <a:p>
            <a:pPr>
              <a:spcBef>
                <a:spcPts val="3000"/>
              </a:spcBef>
            </a:pPr>
            <a:r>
              <a:rPr lang="en-US" dirty="0"/>
              <a:t>Based on the BTS Guideline use the QI tool flow chart to answer</a:t>
            </a:r>
          </a:p>
          <a:p>
            <a:pPr marL="457200" lvl="1" indent="0">
              <a:spcBef>
                <a:spcPts val="4200"/>
              </a:spcBef>
              <a:buNone/>
            </a:pPr>
            <a:r>
              <a:rPr lang="en-US" sz="2800" dirty="0"/>
              <a:t>Q3.1	Which antibiotic is recommended to be prescribed?</a:t>
            </a:r>
          </a:p>
          <a:p>
            <a:pPr marL="457200" lvl="1" indent="0">
              <a:spcBef>
                <a:spcPts val="4200"/>
              </a:spcBef>
              <a:buNone/>
            </a:pPr>
            <a:r>
              <a:rPr lang="en-US" sz="2800" dirty="0"/>
              <a:t>Q3.2	Which route should be used to deliver it?</a:t>
            </a:r>
          </a:p>
          <a:p>
            <a:pPr marL="457200" lvl="1" indent="0">
              <a:spcBef>
                <a:spcPts val="4200"/>
              </a:spcBef>
              <a:buNone/>
            </a:pPr>
            <a:r>
              <a:rPr lang="en-US" sz="2800" dirty="0"/>
              <a:t>Q3.3	Should IV co-amoxiclav be prescribed?</a:t>
            </a:r>
          </a:p>
          <a:p>
            <a:endParaRPr lang="en-US" dirty="0"/>
          </a:p>
        </p:txBody>
      </p:sp>
    </p:spTree>
    <p:extLst>
      <p:ext uri="{BB962C8B-B14F-4D97-AF65-F5344CB8AC3E}">
        <p14:creationId xmlns:p14="http://schemas.microsoft.com/office/powerpoint/2010/main" val="16799312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15949-F645-1744-BD15-F0124285419F}"/>
              </a:ext>
            </a:extLst>
          </p:cNvPr>
          <p:cNvSpPr>
            <a:spLocks noGrp="1"/>
          </p:cNvSpPr>
          <p:nvPr>
            <p:ph type="title"/>
          </p:nvPr>
        </p:nvSpPr>
        <p:spPr/>
        <p:txBody>
          <a:bodyPr/>
          <a:lstStyle/>
          <a:p>
            <a:r>
              <a:rPr lang="en-US" dirty="0"/>
              <a:t>Discussion</a:t>
            </a:r>
          </a:p>
        </p:txBody>
      </p:sp>
      <p:sp>
        <p:nvSpPr>
          <p:cNvPr id="3" name="Content Placeholder 2">
            <a:extLst>
              <a:ext uri="{FF2B5EF4-FFF2-40B4-BE49-F238E27FC236}">
                <a16:creationId xmlns:a16="http://schemas.microsoft.com/office/drawing/2014/main" id="{0904078C-7346-7A4C-939D-C346B4CA12A2}"/>
              </a:ext>
            </a:extLst>
          </p:cNvPr>
          <p:cNvSpPr>
            <a:spLocks noGrp="1"/>
          </p:cNvSpPr>
          <p:nvPr>
            <p:ph idx="1"/>
          </p:nvPr>
        </p:nvSpPr>
        <p:spPr/>
        <p:txBody>
          <a:bodyPr/>
          <a:lstStyle/>
          <a:p>
            <a:pPr marL="0" indent="0">
              <a:spcBef>
                <a:spcPts val="2400"/>
              </a:spcBef>
              <a:buNone/>
            </a:pPr>
            <a:r>
              <a:rPr lang="en-US" dirty="0"/>
              <a:t>A3.1	Recommended antibiotic in this case would be amoxicillin (in 	case of penicillin allergy then azithromycin, erythromycin or 	clarithromycin may be indicated)</a:t>
            </a:r>
          </a:p>
          <a:p>
            <a:pPr marL="0" indent="0">
              <a:spcBef>
                <a:spcPts val="2400"/>
              </a:spcBef>
              <a:buNone/>
            </a:pPr>
            <a:r>
              <a:rPr lang="en-US" dirty="0"/>
              <a:t>A3.2	Recommended route is oral. IV antibiotics should be used if 	unable to tolerate oral fluids or absorb oral antibiotics, e.g. 	vomiting; or if presents with signs of sepsis or complicated 	pneumonia</a:t>
            </a:r>
          </a:p>
          <a:p>
            <a:pPr marL="0" indent="0">
              <a:spcBef>
                <a:spcPts val="2400"/>
              </a:spcBef>
              <a:buNone/>
            </a:pPr>
            <a:r>
              <a:rPr lang="en-US" dirty="0"/>
              <a:t>A3.3	No, see 1 and 2 above </a:t>
            </a:r>
          </a:p>
        </p:txBody>
      </p:sp>
    </p:spTree>
    <p:extLst>
      <p:ext uri="{BB962C8B-B14F-4D97-AF65-F5344CB8AC3E}">
        <p14:creationId xmlns:p14="http://schemas.microsoft.com/office/powerpoint/2010/main" val="1037216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93E854-15F8-AA4F-BAB7-B5E0874E5463}"/>
              </a:ext>
            </a:extLst>
          </p:cNvPr>
          <p:cNvSpPr>
            <a:spLocks noGrp="1"/>
          </p:cNvSpPr>
          <p:nvPr>
            <p:ph type="title"/>
          </p:nvPr>
        </p:nvSpPr>
        <p:spPr/>
        <p:txBody>
          <a:bodyPr/>
          <a:lstStyle/>
          <a:p>
            <a:r>
              <a:rPr lang="en-US" dirty="0"/>
              <a:t>Vignette - Case 4</a:t>
            </a:r>
          </a:p>
        </p:txBody>
      </p:sp>
      <p:sp>
        <p:nvSpPr>
          <p:cNvPr id="3" name="Content Placeholder 2">
            <a:extLst>
              <a:ext uri="{FF2B5EF4-FFF2-40B4-BE49-F238E27FC236}">
                <a16:creationId xmlns:a16="http://schemas.microsoft.com/office/drawing/2014/main" id="{F08FE7C6-0553-F843-A19C-3873BF467FB7}"/>
              </a:ext>
            </a:extLst>
          </p:cNvPr>
          <p:cNvSpPr>
            <a:spLocks noGrp="1"/>
          </p:cNvSpPr>
          <p:nvPr>
            <p:ph idx="1"/>
          </p:nvPr>
        </p:nvSpPr>
        <p:spPr/>
        <p:txBody>
          <a:bodyPr/>
          <a:lstStyle/>
          <a:p>
            <a:pPr>
              <a:spcBef>
                <a:spcPts val="2400"/>
              </a:spcBef>
            </a:pPr>
            <a:r>
              <a:rPr lang="en-US" dirty="0"/>
              <a:t>Jane is an 8 year old girl she is referred to the </a:t>
            </a:r>
            <a:r>
              <a:rPr lang="en-US" dirty="0" err="1"/>
              <a:t>Paediatric</a:t>
            </a:r>
            <a:r>
              <a:rPr lang="en-US" dirty="0"/>
              <a:t> Assessment Unit by her GP</a:t>
            </a:r>
          </a:p>
          <a:p>
            <a:pPr>
              <a:spcBef>
                <a:spcPts val="2400"/>
              </a:spcBef>
            </a:pPr>
            <a:r>
              <a:rPr lang="en-US" dirty="0"/>
              <a:t>She has a 10 day history of progressive cough and was sent home from school yesterday due to shortness of breath</a:t>
            </a:r>
          </a:p>
          <a:p>
            <a:pPr>
              <a:spcBef>
                <a:spcPts val="2400"/>
              </a:spcBef>
            </a:pPr>
            <a:r>
              <a:rPr lang="en-US" dirty="0"/>
              <a:t>Jane is prescribed a regular steroid inhaler by her GP for asthma</a:t>
            </a:r>
          </a:p>
        </p:txBody>
      </p:sp>
    </p:spTree>
    <p:extLst>
      <p:ext uri="{BB962C8B-B14F-4D97-AF65-F5344CB8AC3E}">
        <p14:creationId xmlns:p14="http://schemas.microsoft.com/office/powerpoint/2010/main" val="39717758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72544-A875-624E-8BCE-31433E84CF67}"/>
              </a:ext>
            </a:extLst>
          </p:cNvPr>
          <p:cNvSpPr>
            <a:spLocks noGrp="1"/>
          </p:cNvSpPr>
          <p:nvPr>
            <p:ph type="title"/>
          </p:nvPr>
        </p:nvSpPr>
        <p:spPr/>
        <p:txBody>
          <a:bodyPr/>
          <a:lstStyle/>
          <a:p>
            <a:r>
              <a:rPr lang="en-US" dirty="0"/>
              <a:t>Clinical questions</a:t>
            </a:r>
          </a:p>
        </p:txBody>
      </p:sp>
      <p:sp>
        <p:nvSpPr>
          <p:cNvPr id="3" name="Content Placeholder 2">
            <a:extLst>
              <a:ext uri="{FF2B5EF4-FFF2-40B4-BE49-F238E27FC236}">
                <a16:creationId xmlns:a16="http://schemas.microsoft.com/office/drawing/2014/main" id="{D298A065-2E89-604B-9B65-F2E0A2A6A724}"/>
              </a:ext>
            </a:extLst>
          </p:cNvPr>
          <p:cNvSpPr>
            <a:spLocks noGrp="1"/>
          </p:cNvSpPr>
          <p:nvPr>
            <p:ph idx="1"/>
          </p:nvPr>
        </p:nvSpPr>
        <p:spPr/>
        <p:txBody>
          <a:bodyPr/>
          <a:lstStyle/>
          <a:p>
            <a:pPr>
              <a:spcBef>
                <a:spcPts val="2400"/>
              </a:spcBef>
            </a:pPr>
            <a:r>
              <a:rPr lang="en-US" dirty="0"/>
              <a:t>Based on the BTS Guideline use the QI tool flow chart</a:t>
            </a:r>
          </a:p>
          <a:p>
            <a:pPr marL="457200" lvl="1" indent="0">
              <a:spcBef>
                <a:spcPts val="2400"/>
              </a:spcBef>
              <a:buNone/>
            </a:pPr>
            <a:r>
              <a:rPr lang="en-US" sz="2800" dirty="0"/>
              <a:t>Q4.1	Which criteria would inform your decision about 				performing a CXR or not?</a:t>
            </a:r>
          </a:p>
          <a:p>
            <a:pPr lvl="1">
              <a:spcBef>
                <a:spcPts val="2400"/>
              </a:spcBef>
            </a:pPr>
            <a:endParaRPr lang="en-US" dirty="0"/>
          </a:p>
          <a:p>
            <a:pPr>
              <a:spcBef>
                <a:spcPts val="2400"/>
              </a:spcBef>
            </a:pPr>
            <a:r>
              <a:rPr lang="en-US" dirty="0"/>
              <a:t>Jane responds to treatment and is discharged home 4 days later with a diagnosis of ‘right lower lobe pneumonia’</a:t>
            </a:r>
          </a:p>
          <a:p>
            <a:pPr marL="457200" lvl="1" indent="0">
              <a:spcBef>
                <a:spcPts val="2400"/>
              </a:spcBef>
              <a:buNone/>
            </a:pPr>
            <a:r>
              <a:rPr lang="en-US" sz="2800" dirty="0"/>
              <a:t>Q4.2	Should she have a follow up CXR?</a:t>
            </a:r>
          </a:p>
          <a:p>
            <a:endParaRPr lang="en-US" dirty="0"/>
          </a:p>
        </p:txBody>
      </p:sp>
    </p:spTree>
    <p:extLst>
      <p:ext uri="{BB962C8B-B14F-4D97-AF65-F5344CB8AC3E}">
        <p14:creationId xmlns:p14="http://schemas.microsoft.com/office/powerpoint/2010/main" val="26056079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79521-0524-D142-AD1D-BEB7541FFD02}"/>
              </a:ext>
            </a:extLst>
          </p:cNvPr>
          <p:cNvSpPr>
            <a:spLocks noGrp="1"/>
          </p:cNvSpPr>
          <p:nvPr>
            <p:ph type="title"/>
          </p:nvPr>
        </p:nvSpPr>
        <p:spPr>
          <a:xfrm>
            <a:off x="838200" y="-14183"/>
            <a:ext cx="10515600" cy="1325563"/>
          </a:xfrm>
        </p:spPr>
        <p:txBody>
          <a:bodyPr/>
          <a:lstStyle/>
          <a:p>
            <a:r>
              <a:rPr lang="en-US" dirty="0"/>
              <a:t>Discussion</a:t>
            </a:r>
          </a:p>
        </p:txBody>
      </p:sp>
      <p:sp>
        <p:nvSpPr>
          <p:cNvPr id="3" name="Content Placeholder 2">
            <a:extLst>
              <a:ext uri="{FF2B5EF4-FFF2-40B4-BE49-F238E27FC236}">
                <a16:creationId xmlns:a16="http://schemas.microsoft.com/office/drawing/2014/main" id="{CA45F6FC-79C8-3149-BF7B-518452C2C600}"/>
              </a:ext>
            </a:extLst>
          </p:cNvPr>
          <p:cNvSpPr>
            <a:spLocks noGrp="1"/>
          </p:cNvSpPr>
          <p:nvPr>
            <p:ph idx="1"/>
          </p:nvPr>
        </p:nvSpPr>
        <p:spPr>
          <a:xfrm>
            <a:off x="838200" y="1256685"/>
            <a:ext cx="10515600" cy="4669994"/>
          </a:xfrm>
        </p:spPr>
        <p:txBody>
          <a:bodyPr>
            <a:noAutofit/>
          </a:bodyPr>
          <a:lstStyle/>
          <a:p>
            <a:pPr marL="0" indent="0">
              <a:buNone/>
            </a:pPr>
            <a:r>
              <a:rPr lang="en-US" sz="2600" dirty="0"/>
              <a:t>A4.1	A CXR is not routinely indicated, only recommended if: </a:t>
            </a:r>
          </a:p>
          <a:p>
            <a:pPr marL="893763" lvl="1" indent="542925" defTabSz="719138">
              <a:spcBef>
                <a:spcPts val="1200"/>
              </a:spcBef>
            </a:pPr>
            <a:r>
              <a:rPr lang="en-US" sz="2600" dirty="0"/>
              <a:t>There is clinical suspicion of complicated pneumonia </a:t>
            </a:r>
          </a:p>
          <a:p>
            <a:pPr marL="893763" lvl="2" indent="542925" defTabSz="719138">
              <a:spcBef>
                <a:spcPts val="1200"/>
              </a:spcBef>
            </a:pPr>
            <a:r>
              <a:rPr lang="en-US" sz="2600" dirty="0"/>
              <a:t>absent breath sounds, dullness to percussion, decreased chest 		expansion</a:t>
            </a:r>
          </a:p>
          <a:p>
            <a:pPr marL="893763" lvl="1" indent="542925" defTabSz="719138">
              <a:spcBef>
                <a:spcPts val="1200"/>
              </a:spcBef>
            </a:pPr>
            <a:r>
              <a:rPr lang="en-US" sz="2600" dirty="0"/>
              <a:t>There are features of severe pneumonia </a:t>
            </a:r>
          </a:p>
          <a:p>
            <a:pPr marL="893763" lvl="2" indent="542925" defTabSz="719138">
              <a:spcBef>
                <a:spcPts val="1200"/>
              </a:spcBef>
            </a:pPr>
            <a:r>
              <a:rPr lang="en-US" sz="2600" dirty="0"/>
              <a:t>see flow chart for detail in summary: signs of significant 			respiratory distress, </a:t>
            </a:r>
            <a:r>
              <a:rPr lang="en-US" sz="2600" dirty="0" err="1"/>
              <a:t>apnoea</a:t>
            </a:r>
            <a:r>
              <a:rPr lang="en-US" sz="2600" dirty="0"/>
              <a:t>, SpO</a:t>
            </a:r>
            <a:r>
              <a:rPr lang="en-US" sz="2600" baseline="-25000" dirty="0"/>
              <a:t>2</a:t>
            </a:r>
            <a:r>
              <a:rPr lang="en-US" sz="2600" dirty="0"/>
              <a:t> &lt;92% in air, not feeding or 		signs of dehydration/poor perfusion</a:t>
            </a:r>
          </a:p>
          <a:p>
            <a:pPr marL="0" indent="0">
              <a:buNone/>
            </a:pPr>
            <a:endParaRPr lang="en-US" sz="2600" dirty="0"/>
          </a:p>
          <a:p>
            <a:pPr marL="0" indent="0">
              <a:buNone/>
              <a:tabLst>
                <a:tab pos="893763" algn="l"/>
              </a:tabLst>
            </a:pPr>
            <a:r>
              <a:rPr lang="en-US" sz="2600" dirty="0"/>
              <a:t>A4.2	Follow up CXR not routinely recommended, is indicated however in:</a:t>
            </a:r>
          </a:p>
          <a:p>
            <a:pPr marL="1436688" lvl="1" indent="-542925">
              <a:tabLst>
                <a:tab pos="1436688" algn="l"/>
              </a:tabLst>
            </a:pPr>
            <a:r>
              <a:rPr lang="en-US" sz="2600" dirty="0"/>
              <a:t>Those with a round pneumonia, collapse or persistent symptoms</a:t>
            </a:r>
          </a:p>
        </p:txBody>
      </p:sp>
    </p:spTree>
    <p:extLst>
      <p:ext uri="{BB962C8B-B14F-4D97-AF65-F5344CB8AC3E}">
        <p14:creationId xmlns:p14="http://schemas.microsoft.com/office/powerpoint/2010/main" val="18450092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570</TotalTime>
  <Words>739</Words>
  <Application>Microsoft Office PowerPoint</Application>
  <PresentationFormat>Widescreen</PresentationFormat>
  <Paragraphs>92</Paragraphs>
  <Slides>19</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Arial</vt:lpstr>
      <vt:lpstr>Calibri</vt:lpstr>
      <vt:lpstr>Calibri Light</vt:lpstr>
      <vt:lpstr>Office Theme</vt:lpstr>
      <vt:lpstr>PowerPoint Presentation</vt:lpstr>
      <vt:lpstr>Background</vt:lpstr>
      <vt:lpstr>Learning objectives</vt:lpstr>
      <vt:lpstr>Vignette – Case 1</vt:lpstr>
      <vt:lpstr>Q1</vt:lpstr>
      <vt:lpstr>A1.1</vt:lpstr>
      <vt:lpstr>A1.2</vt:lpstr>
      <vt:lpstr>Vignette – Case 2</vt:lpstr>
      <vt:lpstr>Q2.1</vt:lpstr>
      <vt:lpstr>Q2.2</vt:lpstr>
      <vt:lpstr>A2.1</vt:lpstr>
      <vt:lpstr>A2.2</vt:lpstr>
      <vt:lpstr>Vignette – Case 3</vt:lpstr>
      <vt:lpstr>Examination – Case 3</vt:lpstr>
      <vt:lpstr>Clinical questions</vt:lpstr>
      <vt:lpstr>Discussion</vt:lpstr>
      <vt:lpstr>Vignette - Case 4</vt:lpstr>
      <vt:lpstr>Clinical questions</vt:lpstr>
      <vt:lpstr>Discussion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Case 1</dc:title>
  <dc:creator>Microsoft Office User</dc:creator>
  <cp:lastModifiedBy>Julian Legg</cp:lastModifiedBy>
  <cp:revision>12</cp:revision>
  <dcterms:created xsi:type="dcterms:W3CDTF">2019-03-06T13:30:23Z</dcterms:created>
  <dcterms:modified xsi:type="dcterms:W3CDTF">2019-08-13T06:18:33Z</dcterms:modified>
</cp:coreProperties>
</file>