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4.xml" ContentType="application/vnd.openxmlformats-officedocument.theme+xml"/>
  <Override PartName="/ppt/media/image5.jpg" ContentType="image/jpg"/>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708" r:id="rId2"/>
    <p:sldMasterId id="2147483711" r:id="rId3"/>
    <p:sldMasterId id="2147483687" r:id="rId4"/>
    <p:sldMasterId id="2147483693" r:id="rId5"/>
    <p:sldMasterId id="2147483705" r:id="rId6"/>
  </p:sldMasterIdLst>
  <p:notesMasterIdLst>
    <p:notesMasterId r:id="rId29"/>
  </p:notesMasterIdLst>
  <p:handoutMasterIdLst>
    <p:handoutMasterId r:id="rId30"/>
  </p:handoutMasterIdLst>
  <p:sldIdLst>
    <p:sldId id="256" r:id="rId7"/>
    <p:sldId id="328" r:id="rId8"/>
    <p:sldId id="333" r:id="rId9"/>
    <p:sldId id="791" r:id="rId10"/>
    <p:sldId id="792" r:id="rId11"/>
    <p:sldId id="793" r:id="rId12"/>
    <p:sldId id="794" r:id="rId13"/>
    <p:sldId id="795" r:id="rId14"/>
    <p:sldId id="796" r:id="rId15"/>
    <p:sldId id="797" r:id="rId16"/>
    <p:sldId id="798" r:id="rId17"/>
    <p:sldId id="799" r:id="rId18"/>
    <p:sldId id="800" r:id="rId19"/>
    <p:sldId id="790" r:id="rId20"/>
    <p:sldId id="801" r:id="rId21"/>
    <p:sldId id="802" r:id="rId22"/>
    <p:sldId id="803" r:id="rId23"/>
    <p:sldId id="804" r:id="rId24"/>
    <p:sldId id="806" r:id="rId25"/>
    <p:sldId id="805" r:id="rId26"/>
    <p:sldId id="807" r:id="rId27"/>
    <p:sldId id="808" r:id="rId28"/>
  </p:sldIdLst>
  <p:sldSz cx="9144000" cy="6858000" type="screen4x3"/>
  <p:notesSz cx="10021888" cy="68897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16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3E"/>
    <a:srgbClr val="009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86408" autoAdjust="0"/>
  </p:normalViewPr>
  <p:slideViewPr>
    <p:cSldViewPr>
      <p:cViewPr>
        <p:scale>
          <a:sx n="103" d="100"/>
          <a:sy n="103" d="100"/>
        </p:scale>
        <p:origin x="520" y="64"/>
      </p:cViewPr>
      <p:guideLst>
        <p:guide orient="horz" pos="2880"/>
        <p:guide pos="16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42818"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76460" y="0"/>
            <a:ext cx="4342818" cy="344488"/>
          </a:xfrm>
          <a:prstGeom prst="rect">
            <a:avLst/>
          </a:prstGeom>
        </p:spPr>
        <p:txBody>
          <a:bodyPr vert="horz" lIns="91440" tIns="45720" rIns="91440" bIns="45720" rtlCol="0"/>
          <a:lstStyle>
            <a:lvl1pPr algn="r">
              <a:defRPr sz="1200"/>
            </a:lvl1pPr>
          </a:lstStyle>
          <a:p>
            <a:fld id="{FFC11739-ADD8-C940-AEA0-615E7D3116D5}" type="datetimeFigureOut">
              <a:rPr lang="en-US" smtClean="0"/>
              <a:t>5/13/2019</a:t>
            </a:fld>
            <a:endParaRPr lang="en-US"/>
          </a:p>
        </p:txBody>
      </p:sp>
      <p:sp>
        <p:nvSpPr>
          <p:cNvPr id="4" name="Footer Placeholder 3"/>
          <p:cNvSpPr>
            <a:spLocks noGrp="1"/>
          </p:cNvSpPr>
          <p:nvPr>
            <p:ph type="ftr" sz="quarter" idx="2"/>
          </p:nvPr>
        </p:nvSpPr>
        <p:spPr>
          <a:xfrm>
            <a:off x="0" y="6543668"/>
            <a:ext cx="4342818" cy="3444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76460" y="6543668"/>
            <a:ext cx="4342818" cy="344488"/>
          </a:xfrm>
          <a:prstGeom prst="rect">
            <a:avLst/>
          </a:prstGeom>
        </p:spPr>
        <p:txBody>
          <a:bodyPr vert="horz" lIns="91440" tIns="45720" rIns="91440" bIns="45720" rtlCol="0" anchor="b"/>
          <a:lstStyle>
            <a:lvl1pPr algn="r">
              <a:defRPr sz="1200"/>
            </a:lvl1pPr>
          </a:lstStyle>
          <a:p>
            <a:fld id="{4E7C8BBC-1523-DC49-A92F-33D11FE9D0C9}" type="slidenum">
              <a:rPr lang="en-US" smtClean="0"/>
              <a:t>‹#›</a:t>
            </a:fld>
            <a:endParaRPr lang="en-US"/>
          </a:p>
        </p:txBody>
      </p:sp>
    </p:spTree>
    <p:extLst>
      <p:ext uri="{BB962C8B-B14F-4D97-AF65-F5344CB8AC3E}">
        <p14:creationId xmlns:p14="http://schemas.microsoft.com/office/powerpoint/2010/main" val="14020642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42818"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76460" y="0"/>
            <a:ext cx="4342818" cy="344488"/>
          </a:xfrm>
          <a:prstGeom prst="rect">
            <a:avLst/>
          </a:prstGeom>
        </p:spPr>
        <p:txBody>
          <a:bodyPr vert="horz" lIns="91440" tIns="45720" rIns="91440" bIns="45720" rtlCol="0"/>
          <a:lstStyle>
            <a:lvl1pPr algn="r">
              <a:defRPr sz="1200"/>
            </a:lvl1pPr>
          </a:lstStyle>
          <a:p>
            <a:fld id="{2D4B1F9C-049E-9648-A212-B4C3B1895AE8}" type="datetimeFigureOut">
              <a:rPr lang="en-US" smtClean="0"/>
              <a:t>5/13/2019</a:t>
            </a:fld>
            <a:endParaRPr lang="en-US"/>
          </a:p>
        </p:txBody>
      </p:sp>
      <p:sp>
        <p:nvSpPr>
          <p:cNvPr id="4" name="Slide Image Placeholder 3"/>
          <p:cNvSpPr>
            <a:spLocks noGrp="1" noRot="1" noChangeAspect="1"/>
          </p:cNvSpPr>
          <p:nvPr>
            <p:ph type="sldImg" idx="2"/>
          </p:nvPr>
        </p:nvSpPr>
        <p:spPr>
          <a:xfrm>
            <a:off x="3287713" y="515938"/>
            <a:ext cx="3446462" cy="2584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02189" y="3272631"/>
            <a:ext cx="8017510" cy="31003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43668"/>
            <a:ext cx="4342818" cy="3444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76460" y="6543668"/>
            <a:ext cx="4342818" cy="344488"/>
          </a:xfrm>
          <a:prstGeom prst="rect">
            <a:avLst/>
          </a:prstGeom>
        </p:spPr>
        <p:txBody>
          <a:bodyPr vert="horz" lIns="91440" tIns="45720" rIns="91440" bIns="45720" rtlCol="0" anchor="b"/>
          <a:lstStyle>
            <a:lvl1pPr algn="r">
              <a:defRPr sz="1200"/>
            </a:lvl1pPr>
          </a:lstStyle>
          <a:p>
            <a:fld id="{F5E98B8C-8314-F141-B148-C828D4C50B13}" type="slidenum">
              <a:rPr lang="en-US" smtClean="0"/>
              <a:t>‹#›</a:t>
            </a:fld>
            <a:endParaRPr lang="en-US"/>
          </a:p>
        </p:txBody>
      </p:sp>
    </p:spTree>
    <p:extLst>
      <p:ext uri="{BB962C8B-B14F-4D97-AF65-F5344CB8AC3E}">
        <p14:creationId xmlns:p14="http://schemas.microsoft.com/office/powerpoint/2010/main" val="223706763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5E98B8C-8314-F141-B148-C828D4C50B13}" type="slidenum">
              <a:rPr lang="en-US" smtClean="0"/>
              <a:t>1</a:t>
            </a:fld>
            <a:endParaRPr lang="en-US"/>
          </a:p>
        </p:txBody>
      </p:sp>
    </p:spTree>
    <p:extLst>
      <p:ext uri="{BB962C8B-B14F-4D97-AF65-F5344CB8AC3E}">
        <p14:creationId xmlns:p14="http://schemas.microsoft.com/office/powerpoint/2010/main" val="4180216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3</a:t>
            </a:fld>
            <a:endParaRPr lang="en-US"/>
          </a:p>
        </p:txBody>
      </p:sp>
    </p:spTree>
    <p:extLst>
      <p:ext uri="{BB962C8B-B14F-4D97-AF65-F5344CB8AC3E}">
        <p14:creationId xmlns:p14="http://schemas.microsoft.com/office/powerpoint/2010/main" val="78872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4</a:t>
            </a:fld>
            <a:endParaRPr lang="en-US"/>
          </a:p>
        </p:txBody>
      </p:sp>
    </p:spTree>
    <p:extLst>
      <p:ext uri="{BB962C8B-B14F-4D97-AF65-F5344CB8AC3E}">
        <p14:creationId xmlns:p14="http://schemas.microsoft.com/office/powerpoint/2010/main" val="893409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45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275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0440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1793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831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448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14</a:t>
            </a:fld>
            <a:endParaRPr lang="en-US"/>
          </a:p>
        </p:txBody>
      </p:sp>
    </p:spTree>
    <p:extLst>
      <p:ext uri="{BB962C8B-B14F-4D97-AF65-F5344CB8AC3E}">
        <p14:creationId xmlns:p14="http://schemas.microsoft.com/office/powerpoint/2010/main" val="286890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15</a:t>
            </a:fld>
            <a:endParaRPr lang="en-US"/>
          </a:p>
        </p:txBody>
      </p:sp>
    </p:spTree>
    <p:extLst>
      <p:ext uri="{BB962C8B-B14F-4D97-AF65-F5344CB8AC3E}">
        <p14:creationId xmlns:p14="http://schemas.microsoft.com/office/powerpoint/2010/main" val="2651773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16</a:t>
            </a:fld>
            <a:endParaRPr lang="en-US"/>
          </a:p>
        </p:txBody>
      </p:sp>
    </p:spTree>
    <p:extLst>
      <p:ext uri="{BB962C8B-B14F-4D97-AF65-F5344CB8AC3E}">
        <p14:creationId xmlns:p14="http://schemas.microsoft.com/office/powerpoint/2010/main" val="10608853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17</a:t>
            </a:fld>
            <a:endParaRPr lang="en-US"/>
          </a:p>
        </p:txBody>
      </p:sp>
    </p:spTree>
    <p:extLst>
      <p:ext uri="{BB962C8B-B14F-4D97-AF65-F5344CB8AC3E}">
        <p14:creationId xmlns:p14="http://schemas.microsoft.com/office/powerpoint/2010/main" val="1924215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18</a:t>
            </a:fld>
            <a:endParaRPr lang="en-US"/>
          </a:p>
        </p:txBody>
      </p:sp>
    </p:spTree>
    <p:extLst>
      <p:ext uri="{BB962C8B-B14F-4D97-AF65-F5344CB8AC3E}">
        <p14:creationId xmlns:p14="http://schemas.microsoft.com/office/powerpoint/2010/main" val="3824067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19</a:t>
            </a:fld>
            <a:endParaRPr lang="en-US"/>
          </a:p>
        </p:txBody>
      </p:sp>
    </p:spTree>
    <p:extLst>
      <p:ext uri="{BB962C8B-B14F-4D97-AF65-F5344CB8AC3E}">
        <p14:creationId xmlns:p14="http://schemas.microsoft.com/office/powerpoint/2010/main" val="137679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20</a:t>
            </a:fld>
            <a:endParaRPr lang="en-US"/>
          </a:p>
        </p:txBody>
      </p:sp>
    </p:spTree>
    <p:extLst>
      <p:ext uri="{BB962C8B-B14F-4D97-AF65-F5344CB8AC3E}">
        <p14:creationId xmlns:p14="http://schemas.microsoft.com/office/powerpoint/2010/main" val="2968651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21</a:t>
            </a:fld>
            <a:endParaRPr lang="en-US"/>
          </a:p>
        </p:txBody>
      </p:sp>
    </p:spTree>
    <p:extLst>
      <p:ext uri="{BB962C8B-B14F-4D97-AF65-F5344CB8AC3E}">
        <p14:creationId xmlns:p14="http://schemas.microsoft.com/office/powerpoint/2010/main" val="2034554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87713" y="515938"/>
            <a:ext cx="3446462" cy="2584450"/>
          </a:xfrm>
        </p:spPr>
      </p:sp>
      <p:sp>
        <p:nvSpPr>
          <p:cNvPr id="3" name="Notes Placeholder 2"/>
          <p:cNvSpPr>
            <a:spLocks noGrp="1"/>
          </p:cNvSpPr>
          <p:nvPr>
            <p:ph type="body" idx="1"/>
          </p:nvPr>
        </p:nvSpPr>
        <p:spPr/>
        <p:txBody>
          <a:bodyPr/>
          <a:lstStyle/>
          <a:p>
            <a:r>
              <a:rPr lang="en-GB" baseline="0" dirty="0"/>
              <a:t>Over 76% reduction in worldwide mortality rate due to pneumonia. </a:t>
            </a:r>
          </a:p>
          <a:p>
            <a:endParaRPr lang="en-GB" baseline="0" dirty="0"/>
          </a:p>
          <a:p>
            <a:r>
              <a:rPr lang="en-GB" baseline="0" dirty="0" err="1"/>
              <a:t>Millenium</a:t>
            </a:r>
            <a:r>
              <a:rPr lang="en-GB" baseline="0" dirty="0"/>
              <a:t> development Goals from the United Nations.</a:t>
            </a:r>
          </a:p>
          <a:p>
            <a:r>
              <a:rPr lang="en-GB" baseline="0" dirty="0"/>
              <a:t>One of the 8 aims was a reduction in child mortality particularly </a:t>
            </a:r>
          </a:p>
          <a:p>
            <a:r>
              <a:rPr lang="en-GB" dirty="0"/>
              <a:t>At the beginning of the new millennium, world leaders gathered at the United Nations to shape a broad vision to fight poverty in its many dimensions. That vision, which was translated into eight Millennium Development Goals (MDGs), has remained the overarching development framework for the world for the past 15 years. </a:t>
            </a:r>
            <a:endParaRPr lang="en-GB" baseline="0" dirty="0"/>
          </a:p>
        </p:txBody>
      </p:sp>
      <p:sp>
        <p:nvSpPr>
          <p:cNvPr id="4" name="Slide Number Placeholder 3"/>
          <p:cNvSpPr>
            <a:spLocks noGrp="1"/>
          </p:cNvSpPr>
          <p:nvPr>
            <p:ph type="sldNum" sz="quarter" idx="10"/>
          </p:nvPr>
        </p:nvSpPr>
        <p:spPr/>
        <p:txBody>
          <a:bodyPr/>
          <a:lstStyle/>
          <a:p>
            <a:fld id="{F5E98B8C-8314-F141-B148-C828D4C50B13}" type="slidenum">
              <a:rPr lang="en-US" smtClean="0"/>
              <a:t>22</a:t>
            </a:fld>
            <a:endParaRPr lang="en-US"/>
          </a:p>
        </p:txBody>
      </p:sp>
    </p:spTree>
    <p:extLst>
      <p:ext uri="{BB962C8B-B14F-4D97-AF65-F5344CB8AC3E}">
        <p14:creationId xmlns:p14="http://schemas.microsoft.com/office/powerpoint/2010/main" val="2709570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8" name="object 7"/>
          <p:cNvSpPr txBox="1"/>
          <p:nvPr userDrawn="1"/>
        </p:nvSpPr>
        <p:spPr>
          <a:xfrm>
            <a:off x="-3257550" y="-2362200"/>
            <a:ext cx="3004661" cy="743793"/>
          </a:xfrm>
          <a:prstGeom prst="rect">
            <a:avLst/>
          </a:prstGeom>
        </p:spPr>
        <p:txBody>
          <a:bodyPr vert="horz" wrap="square" lIns="0" tIns="9525" rIns="0" bIns="0" rtlCol="0">
            <a:spAutoFit/>
          </a:bodyPr>
          <a:lstStyle/>
          <a:p>
            <a:pPr marL="9525">
              <a:lnSpc>
                <a:spcPts val="1699"/>
              </a:lnSpc>
              <a:spcBef>
                <a:spcPts val="75"/>
              </a:spcBef>
            </a:pPr>
            <a:r>
              <a:rPr sz="1500" b="1" dirty="0">
                <a:solidFill>
                  <a:srgbClr val="0095D6"/>
                </a:solidFill>
                <a:latin typeface="Arial"/>
                <a:cs typeface="Arial"/>
              </a:rPr>
              <a:t>SUB</a:t>
            </a:r>
            <a:r>
              <a:rPr sz="1500" b="1" spc="-75" dirty="0">
                <a:solidFill>
                  <a:srgbClr val="0095D6"/>
                </a:solidFill>
                <a:latin typeface="Arial"/>
                <a:cs typeface="Arial"/>
              </a:rPr>
              <a:t> </a:t>
            </a:r>
            <a:r>
              <a:rPr sz="1500" b="1" dirty="0">
                <a:solidFill>
                  <a:srgbClr val="0095D6"/>
                </a:solidFill>
                <a:latin typeface="Arial"/>
                <a:cs typeface="Arial"/>
              </a:rPr>
              <a:t>TITLE</a:t>
            </a:r>
            <a:endParaRPr sz="1500" dirty="0">
              <a:solidFill>
                <a:srgbClr val="0095D6"/>
              </a:solidFill>
              <a:latin typeface="Arial"/>
              <a:cs typeface="Arial"/>
            </a:endParaRPr>
          </a:p>
          <a:p>
            <a:pPr marL="9525">
              <a:lnSpc>
                <a:spcPts val="4039"/>
              </a:lnSpc>
            </a:pPr>
            <a:r>
              <a:rPr sz="3450" spc="-15" dirty="0">
                <a:solidFill>
                  <a:srgbClr val="00303E"/>
                </a:solidFill>
                <a:latin typeface="Arial"/>
                <a:cs typeface="Arial"/>
              </a:rPr>
              <a:t>Main </a:t>
            </a:r>
            <a:r>
              <a:rPr lang="en-US" sz="3450" spc="-15" dirty="0">
                <a:solidFill>
                  <a:srgbClr val="00303E"/>
                </a:solidFill>
                <a:latin typeface="Arial"/>
                <a:cs typeface="Arial"/>
              </a:rPr>
              <a:t>t</a:t>
            </a:r>
            <a:r>
              <a:rPr sz="3450" spc="-15" dirty="0">
                <a:solidFill>
                  <a:srgbClr val="00303E"/>
                </a:solidFill>
                <a:latin typeface="Arial"/>
                <a:cs typeface="Arial"/>
              </a:rPr>
              <a:t>itle</a:t>
            </a:r>
            <a:r>
              <a:rPr sz="3450" spc="-127" dirty="0">
                <a:solidFill>
                  <a:srgbClr val="00303E"/>
                </a:solidFill>
                <a:latin typeface="Arial"/>
                <a:cs typeface="Arial"/>
              </a:rPr>
              <a:t> </a:t>
            </a:r>
            <a:r>
              <a:rPr sz="3450" spc="-19" dirty="0">
                <a:solidFill>
                  <a:srgbClr val="00303E"/>
                </a:solidFill>
                <a:latin typeface="Arial"/>
                <a:cs typeface="Arial"/>
              </a:rPr>
              <a:t>would</a:t>
            </a:r>
            <a:endParaRPr sz="3450" dirty="0">
              <a:latin typeface="Arial"/>
              <a:cs typeface="Arial"/>
            </a:endParaRPr>
          </a:p>
        </p:txBody>
      </p:sp>
      <p:sp>
        <p:nvSpPr>
          <p:cNvPr id="4" name="Content Placeholder 3"/>
          <p:cNvSpPr>
            <a:spLocks noGrp="1"/>
          </p:cNvSpPr>
          <p:nvPr>
            <p:ph sz="quarter" idx="10" hasCustomPrompt="1"/>
          </p:nvPr>
        </p:nvSpPr>
        <p:spPr>
          <a:xfrm>
            <a:off x="742950" y="2895600"/>
            <a:ext cx="4686300" cy="533400"/>
          </a:xfrm>
          <a:prstGeom prst="rect">
            <a:avLst/>
          </a:prstGeom>
        </p:spPr>
        <p:txBody>
          <a:bodyPr vert="horz"/>
          <a:lstStyle>
            <a:lvl1pPr marL="0" indent="0">
              <a:buNone/>
              <a:defRPr sz="1500" b="1" baseline="0">
                <a:solidFill>
                  <a:srgbClr val="0095D6"/>
                </a:solidFill>
                <a:latin typeface="Arial"/>
                <a:cs typeface="Arial"/>
              </a:defRPr>
            </a:lvl1pPr>
            <a:lvl2pPr marL="342892" indent="0">
              <a:buNone/>
              <a:defRPr/>
            </a:lvl2pPr>
          </a:lstStyle>
          <a:p>
            <a:pPr lvl="0"/>
            <a:r>
              <a:rPr lang="en-GB" dirty="0"/>
              <a:t>SUB TITLE</a:t>
            </a:r>
          </a:p>
        </p:txBody>
      </p:sp>
      <p:sp>
        <p:nvSpPr>
          <p:cNvPr id="6" name="Text Placeholder 5"/>
          <p:cNvSpPr>
            <a:spLocks noGrp="1"/>
          </p:cNvSpPr>
          <p:nvPr>
            <p:ph type="body" sz="quarter" idx="11" hasCustomPrompt="1"/>
          </p:nvPr>
        </p:nvSpPr>
        <p:spPr>
          <a:xfrm>
            <a:off x="742950" y="3429000"/>
            <a:ext cx="4686300" cy="1600200"/>
          </a:xfrm>
          <a:prstGeom prst="rect">
            <a:avLst/>
          </a:prstGeom>
        </p:spPr>
        <p:txBody>
          <a:bodyPr vert="horz"/>
          <a:lstStyle>
            <a:lvl1pPr marL="0" indent="0">
              <a:buNone/>
              <a:defRPr sz="3450">
                <a:solidFill>
                  <a:srgbClr val="00303E"/>
                </a:solidFill>
                <a:latin typeface="Arial"/>
                <a:cs typeface="Arial"/>
              </a:defRPr>
            </a:lvl1pPr>
          </a:lstStyle>
          <a:p>
            <a:pPr lvl="0"/>
            <a:r>
              <a:rPr lang="en-GB" dirty="0"/>
              <a:t>Main title would be inserted into here</a:t>
            </a:r>
          </a:p>
        </p:txBody>
      </p:sp>
      <p:sp>
        <p:nvSpPr>
          <p:cNvPr id="7" name="Date Placeholder 6"/>
          <p:cNvSpPr>
            <a:spLocks noGrp="1"/>
          </p:cNvSpPr>
          <p:nvPr>
            <p:ph type="dt" sz="half" idx="12"/>
          </p:nvPr>
        </p:nvSpPr>
        <p:spPr/>
        <p:txBody>
          <a:bodyPr/>
          <a:lstStyle/>
          <a:p>
            <a:r>
              <a:rPr lang="en-US"/>
              <a:t>DATE 2017</a:t>
            </a:r>
            <a:endParaRPr lang="en-US" dirty="0"/>
          </a:p>
        </p:txBody>
      </p:sp>
    </p:spTree>
    <p:extLst>
      <p:ext uri="{BB962C8B-B14F-4D97-AF65-F5344CB8AC3E}">
        <p14:creationId xmlns:p14="http://schemas.microsoft.com/office/powerpoint/2010/main" val="342559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COLUMN">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914400" y="1676400"/>
            <a:ext cx="5086350" cy="4267200"/>
          </a:xfrm>
          <a:prstGeom prst="rect">
            <a:avLst/>
          </a:prstGeom>
        </p:spPr>
        <p:txBody>
          <a:bodyPr/>
          <a:lstStyle>
            <a:lvl1pPr marL="257168" indent="-257168" algn="l">
              <a:buClr>
                <a:srgbClr val="00303E"/>
              </a:buClr>
              <a:buSzPct val="100000"/>
              <a:buFont typeface="Wingdings" charset="2"/>
              <a:buAutoNum type="arabicPlain"/>
              <a:defRPr baseline="0">
                <a:solidFill>
                  <a:srgbClr val="0095D6"/>
                </a:solidFill>
              </a:defRPr>
            </a:lvl1pPr>
            <a:lvl2pPr marL="342892" indent="0" algn="ctr">
              <a:buNone/>
              <a:defRPr>
                <a:solidFill>
                  <a:schemeClr val="tx1">
                    <a:tint val="75000"/>
                  </a:schemeClr>
                </a:solidFill>
              </a:defRPr>
            </a:lvl2pPr>
            <a:lvl3pPr marL="685783"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8"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GB" dirty="0"/>
              <a:t>CONTENTS GO HERE</a:t>
            </a:r>
            <a:endParaRPr lang="en-US" dirty="0"/>
          </a:p>
        </p:txBody>
      </p:sp>
      <p:sp>
        <p:nvSpPr>
          <p:cNvPr id="5" name="Footer Placeholder 4"/>
          <p:cNvSpPr>
            <a:spLocks noGrp="1"/>
          </p:cNvSpPr>
          <p:nvPr>
            <p:ph type="ftr" sz="quarter" idx="10"/>
          </p:nvPr>
        </p:nvSpPr>
        <p:spPr>
          <a:xfrm>
            <a:off x="6343650" y="6400800"/>
            <a:ext cx="1314450" cy="304800"/>
          </a:xfrm>
          <a:prstGeom prst="rect">
            <a:avLst/>
          </a:prstGeom>
        </p:spPr>
        <p:txBody>
          <a:bodyPr/>
          <a:lstStyle/>
          <a:p>
            <a:endParaRPr lang="en-US" dirty="0"/>
          </a:p>
        </p:txBody>
      </p:sp>
      <p:sp>
        <p:nvSpPr>
          <p:cNvPr id="6" name="Date Placeholder 5"/>
          <p:cNvSpPr>
            <a:spLocks noGrp="1"/>
          </p:cNvSpPr>
          <p:nvPr>
            <p:ph type="dt" sz="half" idx="11"/>
          </p:nvPr>
        </p:nvSpPr>
        <p:spPr>
          <a:xfrm>
            <a:off x="7658100" y="6400801"/>
            <a:ext cx="1085850" cy="304800"/>
          </a:xfrm>
          <a:prstGeom prst="rect">
            <a:avLst/>
          </a:prstGeom>
        </p:spPr>
        <p:txBody>
          <a:bodyPr/>
          <a:lstStyle/>
          <a:p>
            <a:r>
              <a:rPr lang="en-US"/>
              <a:t>DATE 2017</a:t>
            </a:r>
            <a:endParaRPr lang="en-US" dirty="0"/>
          </a:p>
        </p:txBody>
      </p:sp>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09276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COLUMN">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971550" y="1752600"/>
            <a:ext cx="3726000" cy="4114800"/>
          </a:xfrm>
          <a:prstGeom prst="rect">
            <a:avLst/>
          </a:prstGeom>
        </p:spPr>
        <p:txBody>
          <a:bodyPr vert="horz"/>
          <a:lstStyle>
            <a:lvl1pPr>
              <a:defRPr baseline="0"/>
            </a:lvl1pPr>
          </a:lstStyle>
          <a:p>
            <a:pPr lvl="0"/>
            <a:r>
              <a:rPr lang="en-GB" dirty="0"/>
              <a:t>CONTENTS GO HERE</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Text Placeholder 4"/>
          <p:cNvSpPr>
            <a:spLocks noGrp="1"/>
          </p:cNvSpPr>
          <p:nvPr>
            <p:ph type="body" sz="quarter" idx="11" hasCustomPrompt="1"/>
          </p:nvPr>
        </p:nvSpPr>
        <p:spPr>
          <a:xfrm>
            <a:off x="5029203" y="1752600"/>
            <a:ext cx="3725999" cy="4114800"/>
          </a:xfrm>
          <a:prstGeom prst="rect">
            <a:avLst/>
          </a:prstGeom>
        </p:spPr>
        <p:txBody>
          <a:bodyPr vert="horz"/>
          <a:lstStyle/>
          <a:p>
            <a:pPr lvl="0"/>
            <a:r>
              <a:rPr lang="en-GB" dirty="0"/>
              <a:t>CONTENTS GO HERE</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Date Placeholder 1"/>
          <p:cNvSpPr>
            <a:spLocks noGrp="1"/>
          </p:cNvSpPr>
          <p:nvPr>
            <p:ph type="dt" sz="half" idx="12"/>
          </p:nvPr>
        </p:nvSpPr>
        <p:spPr>
          <a:xfrm>
            <a:off x="7658100" y="6400801"/>
            <a:ext cx="1085850" cy="304800"/>
          </a:xfrm>
          <a:prstGeom prst="rect">
            <a:avLst/>
          </a:prstGeom>
        </p:spPr>
        <p:txBody>
          <a:bodyPr/>
          <a:lstStyle/>
          <a:p>
            <a:r>
              <a:rPr lang="en-US"/>
              <a:t>DATE 2017</a:t>
            </a:r>
            <a:endParaRPr lang="en-US" dirty="0"/>
          </a:p>
        </p:txBody>
      </p:sp>
      <p:sp>
        <p:nvSpPr>
          <p:cNvPr id="4" name="Footer Placeholder 3"/>
          <p:cNvSpPr>
            <a:spLocks noGrp="1"/>
          </p:cNvSpPr>
          <p:nvPr>
            <p:ph type="ftr" sz="quarter" idx="13"/>
          </p:nvPr>
        </p:nvSpPr>
        <p:spPr>
          <a:xfrm>
            <a:off x="6343650" y="6400800"/>
            <a:ext cx="1314450" cy="304800"/>
          </a:xfrm>
          <a:prstGeom prst="rect">
            <a:avLst/>
          </a:prstGeom>
        </p:spPr>
        <p:txBody>
          <a:bodyPr/>
          <a:lstStyle/>
          <a:p>
            <a:endParaRPr lang="en-US" dirty="0"/>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8153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EXT 1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2800"/>
            </a:lvl1pPr>
          </a:lstStyle>
          <a:p>
            <a:r>
              <a:rPr lang="en-US" dirty="0"/>
              <a:t>CLICK TO EDIT MASTER TITLE STYLE</a:t>
            </a:r>
          </a:p>
        </p:txBody>
      </p:sp>
      <p:sp>
        <p:nvSpPr>
          <p:cNvPr id="3" name="Content Placeholder 2"/>
          <p:cNvSpPr>
            <a:spLocks noGrp="1"/>
          </p:cNvSpPr>
          <p:nvPr>
            <p:ph idx="1" hasCustomPrompt="1"/>
          </p:nvPr>
        </p:nvSpPr>
        <p:spPr/>
        <p:txBody>
          <a:bodyPr/>
          <a:lstStyle>
            <a:lvl1pPr>
              <a:defRPr sz="2600"/>
            </a:lvl1pPr>
            <a:lvl2pPr>
              <a:defRPr sz="2200" b="0">
                <a:solidFill>
                  <a:schemeClr val="tx1"/>
                </a:solidFill>
              </a:defRPr>
            </a:lvl2pPr>
            <a:lvl3pPr>
              <a:defRPr sz="22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89907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2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r>
              <a:rPr lang="en-US"/>
              <a:t>DATE 2017</a:t>
            </a:r>
            <a:endParaRPr lang="en-US" dirty="0"/>
          </a:p>
        </p:txBody>
      </p:sp>
      <p:sp>
        <p:nvSpPr>
          <p:cNvPr id="6" name="Content Placeholder 5"/>
          <p:cNvSpPr>
            <a:spLocks noGrp="1"/>
          </p:cNvSpPr>
          <p:nvPr>
            <p:ph sz="quarter" idx="12"/>
          </p:nvPr>
        </p:nvSpPr>
        <p:spPr>
          <a:xfrm>
            <a:off x="914400" y="1600200"/>
            <a:ext cx="37719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p:cNvSpPr>
            <a:spLocks noGrp="1"/>
          </p:cNvSpPr>
          <p:nvPr>
            <p:ph sz="quarter" idx="13"/>
          </p:nvPr>
        </p:nvSpPr>
        <p:spPr>
          <a:xfrm>
            <a:off x="4972050" y="1600200"/>
            <a:ext cx="37719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2906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MAGE AND TEXT">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5600700" y="533400"/>
            <a:ext cx="3143250" cy="5638800"/>
          </a:xfrm>
          <a:prstGeom prst="rect">
            <a:avLst/>
          </a:prstGeom>
        </p:spPr>
        <p:txBody>
          <a:bodyPr vert="horz"/>
          <a:lstStyle/>
          <a:p>
            <a:endParaRPr lang="en-US" dirty="0"/>
          </a:p>
        </p:txBody>
      </p:sp>
      <p:sp>
        <p:nvSpPr>
          <p:cNvPr id="4" name="Title 3"/>
          <p:cNvSpPr>
            <a:spLocks noGrp="1"/>
          </p:cNvSpPr>
          <p:nvPr>
            <p:ph type="title" hasCustomPrompt="1"/>
          </p:nvPr>
        </p:nvSpPr>
        <p:spPr>
          <a:xfrm>
            <a:off x="914400" y="274638"/>
            <a:ext cx="4686300" cy="1143000"/>
          </a:xfrm>
        </p:spPr>
        <p:txBody>
          <a:bodyPr/>
          <a:lstStyle/>
          <a:p>
            <a:r>
              <a:rPr lang="en-US" dirty="0"/>
              <a:t>CLICK TO EDIT MASTER TITLE STYLE</a:t>
            </a:r>
          </a:p>
        </p:txBody>
      </p:sp>
      <p:sp>
        <p:nvSpPr>
          <p:cNvPr id="10" name="Text Placeholder 9"/>
          <p:cNvSpPr>
            <a:spLocks noGrp="1"/>
          </p:cNvSpPr>
          <p:nvPr>
            <p:ph type="body" sz="quarter" idx="14"/>
          </p:nvPr>
        </p:nvSpPr>
        <p:spPr>
          <a:xfrm>
            <a:off x="914400" y="1371600"/>
            <a:ext cx="422910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Footer Placeholder 14"/>
          <p:cNvSpPr>
            <a:spLocks noGrp="1"/>
          </p:cNvSpPr>
          <p:nvPr>
            <p:ph type="ftr" sz="quarter" idx="16"/>
          </p:nvPr>
        </p:nvSpPr>
        <p:spPr/>
        <p:txBody>
          <a:bodyPr/>
          <a:lstStyle/>
          <a:p>
            <a:endParaRPr lang="en-US" dirty="0"/>
          </a:p>
        </p:txBody>
      </p:sp>
      <p:sp>
        <p:nvSpPr>
          <p:cNvPr id="7" name="Date Placeholder 1"/>
          <p:cNvSpPr>
            <a:spLocks noGrp="1"/>
          </p:cNvSpPr>
          <p:nvPr>
            <p:ph type="dt" sz="half" idx="2"/>
          </p:nvPr>
        </p:nvSpPr>
        <p:spPr>
          <a:xfrm>
            <a:off x="7658100" y="6400805"/>
            <a:ext cx="1085850" cy="304799"/>
          </a:xfrm>
          <a:prstGeom prst="rect">
            <a:avLst/>
          </a:prstGeom>
        </p:spPr>
        <p:txBody>
          <a:bodyPr vert="horz" lIns="91440" tIns="45720" rIns="91440" bIns="45720" rtlCol="0" anchor="ctr"/>
          <a:lstStyle>
            <a:lvl1pPr algn="l">
              <a:defRPr sz="900">
                <a:solidFill>
                  <a:srgbClr val="0095D6"/>
                </a:solidFill>
                <a:latin typeface="Arial"/>
                <a:cs typeface="Arial"/>
              </a:defRPr>
            </a:lvl1pPr>
          </a:lstStyle>
          <a:p>
            <a:pPr algn="r"/>
            <a:r>
              <a:rPr lang="en-US"/>
              <a:t>DATE 2017</a:t>
            </a:r>
            <a:endParaRPr lang="en-US" dirty="0"/>
          </a:p>
        </p:txBody>
      </p:sp>
    </p:spTree>
    <p:extLst>
      <p:ext uri="{BB962C8B-B14F-4D97-AF65-F5344CB8AC3E}">
        <p14:creationId xmlns:p14="http://schemas.microsoft.com/office/powerpoint/2010/main" val="1457819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914400" y="1447800"/>
            <a:ext cx="7829550" cy="4876800"/>
          </a:xfrm>
          <a:prstGeom prst="rect">
            <a:avLst/>
          </a:prstGeom>
        </p:spPr>
        <p:txBody>
          <a:bodyPr vert="horz"/>
          <a:lstStyle/>
          <a:p>
            <a:endParaRPr lang="en-US" dirty="0"/>
          </a:p>
        </p:txBody>
      </p:sp>
      <p:sp>
        <p:nvSpPr>
          <p:cNvPr id="2" name="Title 1"/>
          <p:cNvSpPr>
            <a:spLocks noGrp="1"/>
          </p:cNvSpPr>
          <p:nvPr>
            <p:ph type="title" hasCustomPrompt="1"/>
          </p:nvPr>
        </p:nvSpPr>
        <p:spPr/>
        <p:txBody>
          <a:bodyPr/>
          <a:lstStyle/>
          <a:p>
            <a:r>
              <a:rPr lang="en-US" dirty="0"/>
              <a:t>CLICK TO EDIT MASTER TITLE STYLE</a:t>
            </a:r>
          </a:p>
        </p:txBody>
      </p:sp>
    </p:spTree>
    <p:extLst>
      <p:ext uri="{BB962C8B-B14F-4D97-AF65-F5344CB8AC3E}">
        <p14:creationId xmlns:p14="http://schemas.microsoft.com/office/powerpoint/2010/main" val="130351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Date Placeholder 3"/>
          <p:cNvSpPr>
            <a:spLocks noGrp="1"/>
          </p:cNvSpPr>
          <p:nvPr>
            <p:ph type="dt" sz="half" idx="10"/>
          </p:nvPr>
        </p:nvSpPr>
        <p:spPr/>
        <p:txBody>
          <a:bodyPr/>
          <a:lstStyle/>
          <a:p>
            <a:r>
              <a:rPr lang="en-US"/>
              <a:t>DATE 2017</a:t>
            </a:r>
            <a:endParaRPr lang="en-US" dirty="0"/>
          </a:p>
        </p:txBody>
      </p:sp>
      <p:sp>
        <p:nvSpPr>
          <p:cNvPr id="5" name="Slide Number Placeholder 4"/>
          <p:cNvSpPr>
            <a:spLocks noGrp="1"/>
          </p:cNvSpPr>
          <p:nvPr>
            <p:ph type="sldNum" sz="quarter" idx="11"/>
          </p:nvPr>
        </p:nvSpPr>
        <p:spPr/>
        <p:txBody>
          <a:bodyPr/>
          <a:lstStyle/>
          <a:p>
            <a:r>
              <a:rPr lang="en-US"/>
              <a:t>MAIN TITLE /</a:t>
            </a:r>
            <a:endParaRPr lang="en-US" dirty="0"/>
          </a:p>
        </p:txBody>
      </p:sp>
    </p:spTree>
    <p:extLst>
      <p:ext uri="{BB962C8B-B14F-4D97-AF65-F5344CB8AC3E}">
        <p14:creationId xmlns:p14="http://schemas.microsoft.com/office/powerpoint/2010/main" val="2113985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Click to edit Master title style</a:t>
            </a:r>
          </a:p>
        </p:txBody>
      </p:sp>
      <p:sp>
        <p:nvSpPr>
          <p:cNvPr id="5" name="Text Placeholder 4"/>
          <p:cNvSpPr>
            <a:spLocks noGrp="1"/>
          </p:cNvSpPr>
          <p:nvPr>
            <p:ph type="body" sz="quarter" idx="11"/>
          </p:nvPr>
        </p:nvSpPr>
        <p:spPr>
          <a:xfrm>
            <a:off x="628650" y="4572000"/>
            <a:ext cx="35433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32896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6.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 name="object 3"/>
          <p:cNvSpPr/>
          <p:nvPr userDrawn="1"/>
        </p:nvSpPr>
        <p:spPr>
          <a:xfrm>
            <a:off x="702004" y="5973235"/>
            <a:ext cx="7735729" cy="0"/>
          </a:xfrm>
          <a:custGeom>
            <a:avLst/>
            <a:gdLst/>
            <a:ahLst/>
            <a:cxnLst/>
            <a:rect l="l" t="t" r="r" b="b"/>
            <a:pathLst>
              <a:path w="10314305">
                <a:moveTo>
                  <a:pt x="0" y="0"/>
                </a:moveTo>
                <a:lnTo>
                  <a:pt x="10314000" y="0"/>
                </a:lnTo>
              </a:path>
            </a:pathLst>
          </a:custGeom>
          <a:ln w="12484">
            <a:solidFill>
              <a:srgbClr val="00303E"/>
            </a:solidFill>
          </a:ln>
        </p:spPr>
        <p:txBody>
          <a:bodyPr wrap="square" lIns="0" tIns="0" rIns="0" bIns="0" rtlCol="0"/>
          <a:lstStyle/>
          <a:p>
            <a:endParaRPr sz="1350"/>
          </a:p>
        </p:txBody>
      </p:sp>
      <p:sp>
        <p:nvSpPr>
          <p:cNvPr id="9" name="object 4"/>
          <p:cNvSpPr/>
          <p:nvPr userDrawn="1"/>
        </p:nvSpPr>
        <p:spPr>
          <a:xfrm>
            <a:off x="702043" y="936083"/>
            <a:ext cx="840083" cy="1120139"/>
          </a:xfrm>
          <a:prstGeom prst="rect">
            <a:avLst/>
          </a:prstGeom>
          <a:blipFill>
            <a:blip r:embed="rId4" cstate="print"/>
            <a:stretch>
              <a:fillRect/>
            </a:stretch>
          </a:blipFill>
        </p:spPr>
        <p:txBody>
          <a:bodyPr wrap="square" lIns="0" tIns="0" rIns="0" bIns="0" rtlCol="0"/>
          <a:lstStyle/>
          <a:p>
            <a:endParaRPr sz="1350"/>
          </a:p>
        </p:txBody>
      </p:sp>
      <p:sp>
        <p:nvSpPr>
          <p:cNvPr id="10" name="object 5"/>
          <p:cNvSpPr/>
          <p:nvPr userDrawn="1"/>
        </p:nvSpPr>
        <p:spPr>
          <a:xfrm>
            <a:off x="1691747" y="1024586"/>
            <a:ext cx="1018813" cy="1013028"/>
          </a:xfrm>
          <a:prstGeom prst="rect">
            <a:avLst/>
          </a:prstGeom>
          <a:blipFill>
            <a:blip r:embed="rId5" cstate="print"/>
            <a:stretch>
              <a:fillRect/>
            </a:stretch>
          </a:blipFill>
        </p:spPr>
        <p:txBody>
          <a:bodyPr wrap="square" lIns="0" tIns="0" rIns="0" bIns="0" rtlCol="0"/>
          <a:lstStyle/>
          <a:p>
            <a:endParaRPr sz="1350"/>
          </a:p>
        </p:txBody>
      </p:sp>
      <p:sp>
        <p:nvSpPr>
          <p:cNvPr id="14" name="TextBox 13"/>
          <p:cNvSpPr txBox="1"/>
          <p:nvPr userDrawn="1"/>
        </p:nvSpPr>
        <p:spPr>
          <a:xfrm>
            <a:off x="4286539" y="1790813"/>
            <a:ext cx="184731" cy="300082"/>
          </a:xfrm>
          <a:prstGeom prst="rect">
            <a:avLst/>
          </a:prstGeom>
          <a:noFill/>
        </p:spPr>
        <p:txBody>
          <a:bodyPr wrap="none" rtlCol="0">
            <a:spAutoFit/>
          </a:bodyPr>
          <a:lstStyle/>
          <a:p>
            <a:endParaRPr lang="en-US" sz="1350" dirty="0"/>
          </a:p>
        </p:txBody>
      </p:sp>
      <p:sp>
        <p:nvSpPr>
          <p:cNvPr id="12" name="Date Placeholder 2"/>
          <p:cNvSpPr>
            <a:spLocks noGrp="1"/>
          </p:cNvSpPr>
          <p:nvPr>
            <p:ph type="dt" sz="half" idx="2"/>
          </p:nvPr>
        </p:nvSpPr>
        <p:spPr>
          <a:xfrm>
            <a:off x="628650" y="6096005"/>
            <a:ext cx="2133600" cy="365125"/>
          </a:xfrm>
          <a:prstGeom prst="rect">
            <a:avLst/>
          </a:prstGeom>
        </p:spPr>
        <p:txBody>
          <a:bodyPr vert="horz" lIns="91440" tIns="45720" rIns="91440" bIns="45720" rtlCol="0" anchor="ctr"/>
          <a:lstStyle>
            <a:lvl1pPr algn="l">
              <a:defRPr sz="1500" b="1">
                <a:solidFill>
                  <a:srgbClr val="0095D6"/>
                </a:solidFill>
                <a:latin typeface="Arial"/>
                <a:cs typeface="Arial"/>
              </a:defRPr>
            </a:lvl1pPr>
          </a:lstStyle>
          <a:p>
            <a:r>
              <a:rPr lang="en-US"/>
              <a:t>DATE 2017</a:t>
            </a:r>
            <a:endParaRPr lang="en-US" dirty="0"/>
          </a:p>
        </p:txBody>
      </p:sp>
    </p:spTree>
    <p:extLst>
      <p:ext uri="{BB962C8B-B14F-4D97-AF65-F5344CB8AC3E}">
        <p14:creationId xmlns:p14="http://schemas.microsoft.com/office/powerpoint/2010/main" val="2454010369"/>
      </p:ext>
    </p:extLst>
  </p:cSld>
  <p:clrMap bg1="lt1" tx1="dk1" bg2="lt2" tx2="dk2" accent1="accent1" accent2="accent2" accent3="accent3" accent4="accent4" accent5="accent5" accent6="accent6" hlink="hlink" folHlink="folHlink"/>
  <p:sldLayoutIdLst>
    <p:sldLayoutId id="2147483681" r:id="rId1"/>
  </p:sldLayoutIdLst>
  <p:hf sldNum="0" hdr="0"/>
  <p:txStyles>
    <p:titleStyle>
      <a:lvl1pPr algn="ctr" defTabSz="342892" rtl="0" eaLnBrk="1" latinLnBrk="0" hangingPunct="1">
        <a:spcBef>
          <a:spcPct val="0"/>
        </a:spcBef>
        <a:buNone/>
        <a:defRPr sz="3300" kern="1200">
          <a:solidFill>
            <a:schemeClr val="tx1"/>
          </a:solidFill>
          <a:latin typeface="+mj-lt"/>
          <a:ea typeface="+mj-ea"/>
          <a:cs typeface="+mj-cs"/>
        </a:defRPr>
      </a:lvl1pPr>
    </p:titleStyle>
    <p:bodyStyle>
      <a:lvl1pPr marL="257168" indent="-257168" algn="l" defTabSz="342892" rtl="0" eaLnBrk="1" latinLnBrk="0" hangingPunct="1">
        <a:spcBef>
          <a:spcPct val="20000"/>
        </a:spcBef>
        <a:buFont typeface="Arial"/>
        <a:buChar char="•"/>
        <a:defRPr sz="2400" kern="1200">
          <a:solidFill>
            <a:schemeClr val="tx1"/>
          </a:solidFill>
          <a:latin typeface="+mn-lt"/>
          <a:ea typeface="+mn-ea"/>
          <a:cs typeface="+mn-cs"/>
        </a:defRPr>
      </a:lvl1pPr>
      <a:lvl2pPr marL="557199" indent="-214308" algn="l" defTabSz="342892" rtl="0" eaLnBrk="1" latinLnBrk="0" hangingPunct="1">
        <a:spcBef>
          <a:spcPct val="20000"/>
        </a:spcBef>
        <a:buFont typeface="Arial"/>
        <a:buChar char="–"/>
        <a:defRPr sz="2100" kern="1200">
          <a:solidFill>
            <a:schemeClr val="tx1"/>
          </a:solidFill>
          <a:latin typeface="+mn-lt"/>
          <a:ea typeface="+mn-ea"/>
          <a:cs typeface="+mn-cs"/>
        </a:defRPr>
      </a:lvl2pPr>
      <a:lvl3pPr marL="857228" indent="-171446" algn="l" defTabSz="342892" rtl="0" eaLnBrk="1" latinLnBrk="0" hangingPunct="1">
        <a:spcBef>
          <a:spcPct val="20000"/>
        </a:spcBef>
        <a:buFont typeface="Arial"/>
        <a:buChar char="•"/>
        <a:defRPr sz="1800" kern="1200">
          <a:solidFill>
            <a:schemeClr val="tx1"/>
          </a:solidFill>
          <a:latin typeface="+mn-lt"/>
          <a:ea typeface="+mn-ea"/>
          <a:cs typeface="+mn-cs"/>
        </a:defRPr>
      </a:lvl3pPr>
      <a:lvl4pPr marL="1200120" indent="-171446" algn="l" defTabSz="342892" rtl="0" eaLnBrk="1" latinLnBrk="0" hangingPunct="1">
        <a:spcBef>
          <a:spcPct val="20000"/>
        </a:spcBef>
        <a:buFont typeface="Arial"/>
        <a:buChar char="–"/>
        <a:defRPr sz="1500" kern="1200">
          <a:solidFill>
            <a:schemeClr val="tx1"/>
          </a:solidFill>
          <a:latin typeface="+mn-lt"/>
          <a:ea typeface="+mn-ea"/>
          <a:cs typeface="+mn-cs"/>
        </a:defRPr>
      </a:lvl4pPr>
      <a:lvl5pPr marL="1543012" indent="-171446" algn="l" defTabSz="342892" rtl="0" eaLnBrk="1" latinLnBrk="0" hangingPunct="1">
        <a:spcBef>
          <a:spcPct val="20000"/>
        </a:spcBef>
        <a:buFont typeface="Arial"/>
        <a:buChar char="»"/>
        <a:defRPr sz="1500" kern="1200">
          <a:solidFill>
            <a:schemeClr val="tx1"/>
          </a:solidFill>
          <a:latin typeface="+mn-lt"/>
          <a:ea typeface="+mn-ea"/>
          <a:cs typeface="+mn-cs"/>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object 2"/>
          <p:cNvSpPr/>
          <p:nvPr userDrawn="1"/>
        </p:nvSpPr>
        <p:spPr>
          <a:xfrm>
            <a:off x="221102" y="5886373"/>
            <a:ext cx="507801" cy="676910"/>
          </a:xfrm>
          <a:prstGeom prst="rect">
            <a:avLst/>
          </a:prstGeom>
          <a:blipFill>
            <a:blip r:embed="rId5" cstate="print"/>
            <a:stretch>
              <a:fillRect/>
            </a:stretch>
          </a:blipFill>
        </p:spPr>
        <p:txBody>
          <a:bodyPr wrap="square" lIns="0" tIns="0" rIns="0" bIns="0" rtlCol="0"/>
          <a:lstStyle/>
          <a:p>
            <a:endParaRPr sz="1350"/>
          </a:p>
        </p:txBody>
      </p:sp>
      <p:sp>
        <p:nvSpPr>
          <p:cNvPr id="11" name="object 4"/>
          <p:cNvSpPr/>
          <p:nvPr userDrawn="1"/>
        </p:nvSpPr>
        <p:spPr>
          <a:xfrm>
            <a:off x="918003" y="6311753"/>
            <a:ext cx="7816691"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sz="1350"/>
          </a:p>
        </p:txBody>
      </p:sp>
      <p:sp>
        <p:nvSpPr>
          <p:cNvPr id="12" name="object 5"/>
          <p:cNvSpPr/>
          <p:nvPr userDrawn="1"/>
        </p:nvSpPr>
        <p:spPr>
          <a:xfrm>
            <a:off x="918003" y="5"/>
            <a:ext cx="7816691"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sz="1350"/>
          </a:p>
        </p:txBody>
      </p:sp>
      <p:sp>
        <p:nvSpPr>
          <p:cNvPr id="14" name="Text Placeholder 13"/>
          <p:cNvSpPr>
            <a:spLocks noGrp="1"/>
          </p:cNvSpPr>
          <p:nvPr>
            <p:ph type="body" idx="1"/>
          </p:nvPr>
        </p:nvSpPr>
        <p:spPr>
          <a:xfrm>
            <a:off x="914400" y="1447801"/>
            <a:ext cx="7829550" cy="44196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5" name="Title Placeholder 14"/>
          <p:cNvSpPr>
            <a:spLocks noGrp="1"/>
          </p:cNvSpPr>
          <p:nvPr>
            <p:ph type="title"/>
          </p:nvPr>
        </p:nvSpPr>
        <p:spPr>
          <a:xfrm>
            <a:off x="914400" y="304800"/>
            <a:ext cx="7829550" cy="1143000"/>
          </a:xfrm>
          <a:prstGeom prst="rect">
            <a:avLst/>
          </a:prstGeom>
        </p:spPr>
        <p:txBody>
          <a:bodyPr vert="horz" lIns="91440" tIns="45720" rIns="91440" bIns="45720" rtlCol="0" anchor="ctr">
            <a:normAutofit/>
          </a:bodyPr>
          <a:lstStyle/>
          <a:p>
            <a:r>
              <a:rPr lang="en-GB" dirty="0"/>
              <a:t>CLICK TO EDIT MASTER TITLE STYLE</a:t>
            </a:r>
            <a:endParaRPr lang="en-US" dirty="0"/>
          </a:p>
        </p:txBody>
      </p:sp>
    </p:spTree>
    <p:extLst>
      <p:ext uri="{BB962C8B-B14F-4D97-AF65-F5344CB8AC3E}">
        <p14:creationId xmlns:p14="http://schemas.microsoft.com/office/powerpoint/2010/main" val="4094164455"/>
      </p:ext>
    </p:extLst>
  </p:cSld>
  <p:clrMap bg1="lt1" tx1="dk1" bg2="lt2" tx2="dk2" accent1="accent1" accent2="accent2" accent3="accent3" accent4="accent4" accent5="accent5" accent6="accent6" hlink="hlink" folHlink="folHlink"/>
  <p:sldLayoutIdLst>
    <p:sldLayoutId id="2147483709" r:id="rId1"/>
    <p:sldLayoutId id="2147483710" r:id="rId2"/>
  </p:sldLayoutIdLst>
  <p:hf sldNum="0" hdr="0"/>
  <p:txStyles>
    <p:titleStyle>
      <a:lvl1pPr algn="l" defTabSz="342892" rtl="0" eaLnBrk="1" latinLnBrk="0" hangingPunct="1">
        <a:spcBef>
          <a:spcPct val="0"/>
        </a:spcBef>
        <a:buNone/>
        <a:defRPr lang="en-US" sz="2800" b="1" kern="1200" dirty="0">
          <a:solidFill>
            <a:srgbClr val="00303E"/>
          </a:solidFill>
          <a:latin typeface="Arial"/>
          <a:ea typeface="+mj-ea"/>
          <a:cs typeface="Arial"/>
        </a:defRPr>
      </a:lvl1pPr>
    </p:titleStyle>
    <p:bodyStyle>
      <a:lvl1pPr marL="257168" indent="-257168" algn="l" defTabSz="342892" rtl="0" eaLnBrk="1" latinLnBrk="0" hangingPunct="1">
        <a:lnSpc>
          <a:spcPct val="140000"/>
        </a:lnSpc>
        <a:spcBef>
          <a:spcPct val="20000"/>
        </a:spcBef>
        <a:buClr>
          <a:srgbClr val="00303E"/>
        </a:buClr>
        <a:buFont typeface="Wingdings" charset="2"/>
        <a:buAutoNum type="arabicPlain"/>
        <a:defRPr sz="2600" b="1" kern="1200">
          <a:solidFill>
            <a:srgbClr val="0095D6"/>
          </a:solidFill>
          <a:latin typeface="Arial"/>
          <a:ea typeface="+mn-ea"/>
          <a:cs typeface="Arial"/>
        </a:defRPr>
      </a:lvl1pPr>
      <a:lvl2pPr marL="600060" indent="-257168" algn="l" defTabSz="342892" rtl="0" eaLnBrk="1" latinLnBrk="0" hangingPunct="1">
        <a:lnSpc>
          <a:spcPct val="100000"/>
        </a:lnSpc>
        <a:spcBef>
          <a:spcPct val="20000"/>
        </a:spcBef>
        <a:buClr>
          <a:srgbClr val="00303E"/>
        </a:buClr>
        <a:buFont typeface="Wingdings" charset="2"/>
        <a:buAutoNum type="arabicPlain"/>
        <a:defRPr sz="1200" kern="1200">
          <a:solidFill>
            <a:srgbClr val="0095D6"/>
          </a:solidFill>
          <a:latin typeface="Arial"/>
          <a:ea typeface="+mn-ea"/>
          <a:cs typeface="Arial"/>
        </a:defRPr>
      </a:lvl2pPr>
      <a:lvl3pPr marL="942952" indent="-257168" algn="l" defTabSz="342892" rtl="0" eaLnBrk="1" latinLnBrk="0" hangingPunct="1">
        <a:lnSpc>
          <a:spcPct val="100000"/>
        </a:lnSpc>
        <a:spcBef>
          <a:spcPct val="20000"/>
        </a:spcBef>
        <a:buClr>
          <a:srgbClr val="00303E"/>
        </a:buClr>
        <a:buFont typeface="Wingdings" charset="2"/>
        <a:buAutoNum type="arabicPlain"/>
        <a:defRPr sz="1050" kern="1200">
          <a:solidFill>
            <a:srgbClr val="0095D6"/>
          </a:solidFill>
          <a:latin typeface="Arial"/>
          <a:ea typeface="+mn-ea"/>
          <a:cs typeface="Arial"/>
        </a:defRPr>
      </a:lvl3pPr>
      <a:lvl4pPr marL="1200120" indent="-171446" algn="l" defTabSz="342892" rtl="0" eaLnBrk="1" latinLnBrk="0" hangingPunct="1">
        <a:lnSpc>
          <a:spcPct val="100000"/>
        </a:lnSpc>
        <a:spcBef>
          <a:spcPct val="20000"/>
        </a:spcBef>
        <a:buClr>
          <a:srgbClr val="00303E"/>
        </a:buClr>
        <a:buFont typeface="Wingdings" charset="2"/>
        <a:buAutoNum type="arabicPlain"/>
        <a:defRPr sz="900" kern="1200">
          <a:solidFill>
            <a:srgbClr val="0095D6"/>
          </a:solidFill>
          <a:latin typeface="Arial"/>
          <a:ea typeface="+mn-ea"/>
          <a:cs typeface="Arial"/>
        </a:defRPr>
      </a:lvl4pPr>
      <a:lvl5pPr marL="1543012" indent="-171446" algn="l" defTabSz="342892" rtl="0" eaLnBrk="1" latinLnBrk="0" hangingPunct="1">
        <a:lnSpc>
          <a:spcPct val="100000"/>
        </a:lnSpc>
        <a:spcBef>
          <a:spcPct val="20000"/>
        </a:spcBef>
        <a:buClr>
          <a:srgbClr val="00303E"/>
        </a:buClr>
        <a:buFont typeface="Wingdings" charset="2"/>
        <a:buAutoNum type="arabicPlain"/>
        <a:defRPr sz="825" kern="1200">
          <a:solidFill>
            <a:srgbClr val="0095D6"/>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274638"/>
            <a:ext cx="782955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914400" y="1600205"/>
            <a:ext cx="782955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object 5"/>
          <p:cNvSpPr/>
          <p:nvPr userDrawn="1"/>
        </p:nvSpPr>
        <p:spPr>
          <a:xfrm>
            <a:off x="918003" y="5"/>
            <a:ext cx="7816691"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sz="1350"/>
          </a:p>
        </p:txBody>
      </p:sp>
      <p:sp>
        <p:nvSpPr>
          <p:cNvPr id="8" name="object 2"/>
          <p:cNvSpPr/>
          <p:nvPr userDrawn="1"/>
        </p:nvSpPr>
        <p:spPr>
          <a:xfrm>
            <a:off x="221102" y="5886373"/>
            <a:ext cx="507801" cy="676910"/>
          </a:xfrm>
          <a:prstGeom prst="rect">
            <a:avLst/>
          </a:prstGeom>
          <a:blipFill>
            <a:blip r:embed="rId5" cstate="print"/>
            <a:stretch>
              <a:fillRect/>
            </a:stretch>
          </a:blipFill>
        </p:spPr>
        <p:txBody>
          <a:bodyPr wrap="square" lIns="0" tIns="0" rIns="0" bIns="0" rtlCol="0"/>
          <a:lstStyle/>
          <a:p>
            <a:endParaRPr sz="1350"/>
          </a:p>
        </p:txBody>
      </p:sp>
      <p:sp>
        <p:nvSpPr>
          <p:cNvPr id="9" name="object 4"/>
          <p:cNvSpPr/>
          <p:nvPr userDrawn="1"/>
        </p:nvSpPr>
        <p:spPr>
          <a:xfrm>
            <a:off x="918003" y="6311753"/>
            <a:ext cx="7816691"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sz="1350"/>
          </a:p>
        </p:txBody>
      </p:sp>
      <p:sp>
        <p:nvSpPr>
          <p:cNvPr id="11" name="Footer Placeholder 7"/>
          <p:cNvSpPr>
            <a:spLocks noGrp="1"/>
          </p:cNvSpPr>
          <p:nvPr>
            <p:ph type="ftr" sz="quarter" idx="3"/>
          </p:nvPr>
        </p:nvSpPr>
        <p:spPr>
          <a:xfrm>
            <a:off x="6343650" y="6400800"/>
            <a:ext cx="1314450" cy="304800"/>
          </a:xfrm>
          <a:prstGeom prst="rect">
            <a:avLst/>
          </a:prstGeom>
        </p:spPr>
        <p:txBody>
          <a:bodyPr vert="horz" lIns="91440" tIns="45720" rIns="91440" bIns="45720" rtlCol="0" anchor="ctr"/>
          <a:lstStyle>
            <a:lvl1pPr algn="r">
              <a:defRPr sz="900">
                <a:solidFill>
                  <a:srgbClr val="00303E"/>
                </a:solidFill>
                <a:latin typeface="Arial"/>
                <a:cs typeface="Arial"/>
              </a:defRPr>
            </a:lvl1pPr>
          </a:lstStyle>
          <a:p>
            <a:endParaRPr lang="en-US" dirty="0"/>
          </a:p>
        </p:txBody>
      </p:sp>
      <p:sp>
        <p:nvSpPr>
          <p:cNvPr id="12" name="Date Placeholder 11"/>
          <p:cNvSpPr>
            <a:spLocks noGrp="1"/>
          </p:cNvSpPr>
          <p:nvPr>
            <p:ph type="dt" sz="half" idx="2"/>
          </p:nvPr>
        </p:nvSpPr>
        <p:spPr>
          <a:xfrm>
            <a:off x="7658100" y="6400800"/>
            <a:ext cx="1085850" cy="304800"/>
          </a:xfrm>
          <a:prstGeom prst="rect">
            <a:avLst/>
          </a:prstGeom>
        </p:spPr>
        <p:txBody>
          <a:bodyPr vert="horz" lIns="91440" tIns="45720" rIns="91440" bIns="45720" rtlCol="0" anchor="ctr"/>
          <a:lstStyle>
            <a:lvl1pPr algn="r">
              <a:defRPr sz="900">
                <a:solidFill>
                  <a:srgbClr val="0095D6"/>
                </a:solidFill>
                <a:latin typeface="Arial"/>
                <a:cs typeface="Arial"/>
              </a:defRPr>
            </a:lvl1pPr>
          </a:lstStyle>
          <a:p>
            <a:r>
              <a:rPr lang="en-US" dirty="0"/>
              <a:t>DATE 2017</a:t>
            </a:r>
          </a:p>
        </p:txBody>
      </p:sp>
    </p:spTree>
    <p:extLst>
      <p:ext uri="{BB962C8B-B14F-4D97-AF65-F5344CB8AC3E}">
        <p14:creationId xmlns:p14="http://schemas.microsoft.com/office/powerpoint/2010/main" val="2446333592"/>
      </p:ext>
    </p:extLst>
  </p:cSld>
  <p:clrMap bg1="lt1" tx1="dk1" bg2="lt2" tx2="dk2" accent1="accent1" accent2="accent2" accent3="accent3" accent4="accent4" accent5="accent5" accent6="accent6" hlink="hlink" folHlink="folHlink"/>
  <p:sldLayoutIdLst>
    <p:sldLayoutId id="2147483713" r:id="rId1"/>
    <p:sldLayoutId id="2147483714" r:id="rId2"/>
  </p:sldLayoutIdLst>
  <p:hf sldNum="0" hdr="0"/>
  <p:txStyles>
    <p:titleStyle>
      <a:lvl1pPr algn="l" defTabSz="342892" rtl="0" eaLnBrk="1" latinLnBrk="0" hangingPunct="1">
        <a:spcBef>
          <a:spcPct val="0"/>
        </a:spcBef>
        <a:buNone/>
        <a:defRPr sz="2250" b="1" kern="1200">
          <a:solidFill>
            <a:srgbClr val="00303E"/>
          </a:solidFill>
          <a:latin typeface="Arial"/>
          <a:ea typeface="+mj-ea"/>
          <a:cs typeface="Arial"/>
        </a:defRPr>
      </a:lvl1pPr>
    </p:titleStyle>
    <p:bodyStyle>
      <a:lvl1pPr marL="0" indent="0" algn="l" defTabSz="342892" rtl="0" eaLnBrk="1" latinLnBrk="0" hangingPunct="1">
        <a:spcBef>
          <a:spcPct val="20000"/>
        </a:spcBef>
        <a:buFont typeface="Arial"/>
        <a:buNone/>
        <a:defRPr sz="1050" kern="1200">
          <a:solidFill>
            <a:schemeClr val="tx1"/>
          </a:solidFill>
          <a:latin typeface="Arial"/>
          <a:ea typeface="+mn-ea"/>
          <a:cs typeface="Arial"/>
        </a:defRPr>
      </a:lvl1pPr>
      <a:lvl2pPr marL="342892" indent="0" algn="l" defTabSz="342892" rtl="0" eaLnBrk="1" latinLnBrk="0" hangingPunct="1">
        <a:spcBef>
          <a:spcPct val="20000"/>
        </a:spcBef>
        <a:buFont typeface="Arial"/>
        <a:buNone/>
        <a:defRPr sz="1050" b="1" kern="1200">
          <a:solidFill>
            <a:srgbClr val="0095D6"/>
          </a:solidFill>
          <a:latin typeface="Arial"/>
          <a:ea typeface="+mn-ea"/>
          <a:cs typeface="Arial"/>
        </a:defRPr>
      </a:lvl2pPr>
      <a:lvl3pPr marL="857228" indent="-171446" algn="l" defTabSz="342892" rtl="0" eaLnBrk="1" latinLnBrk="0" hangingPunct="1">
        <a:spcBef>
          <a:spcPct val="20000"/>
        </a:spcBef>
        <a:buFont typeface="Arial"/>
        <a:buChar char="•"/>
        <a:defRPr sz="1050" kern="1200">
          <a:solidFill>
            <a:schemeClr val="tx1"/>
          </a:solidFill>
          <a:latin typeface="Arial"/>
          <a:ea typeface="+mn-ea"/>
          <a:cs typeface="Arial"/>
        </a:defRPr>
      </a:lvl3pPr>
      <a:lvl4pPr marL="1200120" indent="-171446" algn="l" defTabSz="342892" rtl="0" eaLnBrk="1" latinLnBrk="0" hangingPunct="1">
        <a:spcBef>
          <a:spcPct val="20000"/>
        </a:spcBef>
        <a:buFont typeface="Arial"/>
        <a:buChar char="–"/>
        <a:defRPr sz="1050" kern="1200">
          <a:solidFill>
            <a:schemeClr val="tx1"/>
          </a:solidFill>
          <a:latin typeface="Arial"/>
          <a:ea typeface="+mn-ea"/>
          <a:cs typeface="Arial"/>
        </a:defRPr>
      </a:lvl4pPr>
      <a:lvl5pPr marL="1543012" indent="-171446" algn="l" defTabSz="342892" rtl="0" eaLnBrk="1" latinLnBrk="0" hangingPunct="1">
        <a:spcBef>
          <a:spcPct val="20000"/>
        </a:spcBef>
        <a:buFont typeface="Arial"/>
        <a:buChar char="»"/>
        <a:defRPr sz="1050" kern="1200">
          <a:solidFill>
            <a:schemeClr val="tx1"/>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 name="object 2"/>
          <p:cNvSpPr/>
          <p:nvPr userDrawn="1"/>
        </p:nvSpPr>
        <p:spPr>
          <a:xfrm>
            <a:off x="221102" y="5886373"/>
            <a:ext cx="507801" cy="676910"/>
          </a:xfrm>
          <a:prstGeom prst="rect">
            <a:avLst/>
          </a:prstGeom>
          <a:blipFill>
            <a:blip r:embed="rId4" cstate="print"/>
            <a:stretch>
              <a:fillRect/>
            </a:stretch>
          </a:blipFill>
        </p:spPr>
        <p:txBody>
          <a:bodyPr wrap="square" lIns="0" tIns="0" rIns="0" bIns="0" rtlCol="0"/>
          <a:lstStyle/>
          <a:p>
            <a:endParaRPr sz="1350"/>
          </a:p>
        </p:txBody>
      </p:sp>
      <p:sp>
        <p:nvSpPr>
          <p:cNvPr id="20" name="object 4"/>
          <p:cNvSpPr/>
          <p:nvPr userDrawn="1"/>
        </p:nvSpPr>
        <p:spPr>
          <a:xfrm>
            <a:off x="918003" y="6311753"/>
            <a:ext cx="7816691"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sz="1350"/>
          </a:p>
        </p:txBody>
      </p:sp>
      <p:sp>
        <p:nvSpPr>
          <p:cNvPr id="21" name="object 5"/>
          <p:cNvSpPr/>
          <p:nvPr userDrawn="1"/>
        </p:nvSpPr>
        <p:spPr>
          <a:xfrm>
            <a:off x="918003" y="5"/>
            <a:ext cx="7816691"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sz="1350"/>
          </a:p>
        </p:txBody>
      </p:sp>
      <p:sp>
        <p:nvSpPr>
          <p:cNvPr id="6" name="Date Placeholder 1"/>
          <p:cNvSpPr>
            <a:spLocks noGrp="1"/>
          </p:cNvSpPr>
          <p:nvPr>
            <p:ph type="dt" sz="half" idx="2"/>
          </p:nvPr>
        </p:nvSpPr>
        <p:spPr>
          <a:xfrm>
            <a:off x="7658100" y="6400805"/>
            <a:ext cx="1085850" cy="304799"/>
          </a:xfrm>
          <a:prstGeom prst="rect">
            <a:avLst/>
          </a:prstGeom>
        </p:spPr>
        <p:txBody>
          <a:bodyPr vert="horz" lIns="91440" tIns="45720" rIns="91440" bIns="45720" rtlCol="0" anchor="ctr"/>
          <a:lstStyle>
            <a:lvl1pPr algn="l">
              <a:defRPr sz="900">
                <a:solidFill>
                  <a:srgbClr val="0095D6"/>
                </a:solidFill>
                <a:latin typeface="Arial"/>
                <a:cs typeface="Arial"/>
              </a:defRPr>
            </a:lvl1pPr>
          </a:lstStyle>
          <a:p>
            <a:pPr algn="r"/>
            <a:r>
              <a:rPr lang="en-US"/>
              <a:t>DATE 2017</a:t>
            </a:r>
            <a:endParaRPr lang="en-US" dirty="0"/>
          </a:p>
        </p:txBody>
      </p:sp>
      <p:sp>
        <p:nvSpPr>
          <p:cNvPr id="2" name="Title Placeholder 1"/>
          <p:cNvSpPr>
            <a:spLocks noGrp="1"/>
          </p:cNvSpPr>
          <p:nvPr>
            <p:ph type="title"/>
          </p:nvPr>
        </p:nvSpPr>
        <p:spPr>
          <a:xfrm>
            <a:off x="914400" y="274638"/>
            <a:ext cx="77724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914400" y="1600205"/>
            <a:ext cx="77724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p:cNvSpPr>
            <a:spLocks noGrp="1"/>
          </p:cNvSpPr>
          <p:nvPr>
            <p:ph type="ftr" sz="quarter" idx="3"/>
          </p:nvPr>
        </p:nvSpPr>
        <p:spPr>
          <a:xfrm>
            <a:off x="6343650" y="6400800"/>
            <a:ext cx="1314450" cy="304800"/>
          </a:xfrm>
          <a:prstGeom prst="rect">
            <a:avLst/>
          </a:prstGeom>
        </p:spPr>
        <p:txBody>
          <a:bodyPr vert="horz" lIns="91440" tIns="45720" rIns="91440" bIns="45720" rtlCol="0" anchor="ctr"/>
          <a:lstStyle>
            <a:lvl1pPr algn="r">
              <a:defRPr sz="900">
                <a:solidFill>
                  <a:srgbClr val="00303E"/>
                </a:solidFill>
                <a:latin typeface="Arial"/>
                <a:cs typeface="Arial"/>
              </a:defRPr>
            </a:lvl1pPr>
          </a:lstStyle>
          <a:p>
            <a:endParaRPr lang="en-US" dirty="0"/>
          </a:p>
        </p:txBody>
      </p:sp>
    </p:spTree>
    <p:extLst>
      <p:ext uri="{BB962C8B-B14F-4D97-AF65-F5344CB8AC3E}">
        <p14:creationId xmlns:p14="http://schemas.microsoft.com/office/powerpoint/2010/main" val="156556440"/>
      </p:ext>
    </p:extLst>
  </p:cSld>
  <p:clrMap bg1="lt1" tx1="dk1" bg2="lt2" tx2="dk2" accent1="accent1" accent2="accent2" accent3="accent3" accent4="accent4" accent5="accent5" accent6="accent6" hlink="hlink" folHlink="folHlink"/>
  <p:sldLayoutIdLst>
    <p:sldLayoutId id="2147483690" r:id="rId1"/>
    <p:sldLayoutId id="2147483691" r:id="rId2"/>
  </p:sldLayoutIdLst>
  <p:hf sldNum="0" hdr="0"/>
  <p:txStyles>
    <p:titleStyle>
      <a:lvl1pPr marL="385754" indent="-385754">
        <a:buClr>
          <a:srgbClr val="00303E"/>
        </a:buClr>
        <a:buFont typeface="Wingdings" charset="2"/>
        <a:buAutoNum type="arabicPlain"/>
        <a:defRPr sz="2250" b="1">
          <a:solidFill>
            <a:srgbClr val="0095D6"/>
          </a:solidFill>
          <a:latin typeface="Arial"/>
          <a:ea typeface="+mj-ea"/>
          <a:cs typeface="Arial"/>
        </a:defRPr>
      </a:lvl1pPr>
    </p:titleStyle>
    <p:bodyStyle>
      <a:lvl1pPr marL="0" indent="0">
        <a:lnSpc>
          <a:spcPct val="130000"/>
        </a:lnSpc>
        <a:buFont typeface="Arial"/>
        <a:buNone/>
        <a:defRPr sz="1050">
          <a:solidFill>
            <a:srgbClr val="00303E"/>
          </a:solidFill>
          <a:latin typeface="Arial"/>
          <a:ea typeface="+mn-ea"/>
          <a:cs typeface="Arial"/>
        </a:defRPr>
      </a:lvl1pPr>
      <a:lvl2pPr marL="557199" indent="-214308">
        <a:lnSpc>
          <a:spcPct val="130000"/>
        </a:lnSpc>
        <a:buFont typeface="Arial"/>
        <a:buChar char="•"/>
        <a:defRPr sz="1050" b="1">
          <a:solidFill>
            <a:srgbClr val="0095D6"/>
          </a:solidFill>
          <a:latin typeface="Arial"/>
          <a:ea typeface="+mn-ea"/>
          <a:cs typeface="Arial"/>
        </a:defRPr>
      </a:lvl2pPr>
      <a:lvl3pPr marL="900091" indent="-214308">
        <a:lnSpc>
          <a:spcPct val="130000"/>
        </a:lnSpc>
        <a:buFont typeface="Arial"/>
        <a:buChar char="•"/>
        <a:defRPr sz="1050">
          <a:solidFill>
            <a:srgbClr val="00303E"/>
          </a:solidFill>
          <a:latin typeface="Arial"/>
          <a:ea typeface="+mn-ea"/>
          <a:cs typeface="Arial"/>
        </a:defRPr>
      </a:lvl3pPr>
      <a:lvl4pPr marL="1242982" indent="-214308">
        <a:buFont typeface="Arial"/>
        <a:buChar char="•"/>
        <a:defRPr sz="1050">
          <a:solidFill>
            <a:srgbClr val="00303E"/>
          </a:solidFill>
          <a:latin typeface="Arial"/>
          <a:ea typeface="+mn-ea"/>
          <a:cs typeface="Arial"/>
        </a:defRPr>
      </a:lvl4pPr>
      <a:lvl5pPr marL="1585874" indent="-214308">
        <a:buFont typeface="Arial"/>
        <a:buChar char="•"/>
        <a:defRPr sz="1050">
          <a:solidFill>
            <a:srgbClr val="00303E"/>
          </a:solidFill>
          <a:latin typeface="Arial"/>
          <a:ea typeface="+mn-ea"/>
          <a:cs typeface="Arial"/>
        </a:defRPr>
      </a:lvl5pPr>
      <a:lvl6pPr marL="1714457">
        <a:defRPr>
          <a:latin typeface="+mn-lt"/>
          <a:ea typeface="+mn-ea"/>
          <a:cs typeface="+mn-cs"/>
        </a:defRPr>
      </a:lvl6pPr>
      <a:lvl7pPr marL="2057348">
        <a:defRPr>
          <a:latin typeface="+mn-lt"/>
          <a:ea typeface="+mn-ea"/>
          <a:cs typeface="+mn-cs"/>
        </a:defRPr>
      </a:lvl7pPr>
      <a:lvl8pPr marL="2400240">
        <a:defRPr>
          <a:latin typeface="+mn-lt"/>
          <a:ea typeface="+mn-ea"/>
          <a:cs typeface="+mn-cs"/>
        </a:defRPr>
      </a:lvl8pPr>
      <a:lvl9pPr marL="2743132">
        <a:defRPr>
          <a:latin typeface="+mn-lt"/>
          <a:ea typeface="+mn-ea"/>
          <a:cs typeface="+mn-cs"/>
        </a:defRPr>
      </a:lvl9pPr>
    </p:bodyStyle>
    <p:otherStyle>
      <a:lvl1pPr marL="0">
        <a:defRPr>
          <a:latin typeface="+mn-lt"/>
          <a:ea typeface="+mn-ea"/>
          <a:cs typeface="+mn-cs"/>
        </a:defRPr>
      </a:lvl1pPr>
      <a:lvl2pPr marL="342892">
        <a:defRPr>
          <a:latin typeface="+mn-lt"/>
          <a:ea typeface="+mn-ea"/>
          <a:cs typeface="+mn-cs"/>
        </a:defRPr>
      </a:lvl2pPr>
      <a:lvl3pPr marL="685783">
        <a:defRPr>
          <a:latin typeface="+mn-lt"/>
          <a:ea typeface="+mn-ea"/>
          <a:cs typeface="+mn-cs"/>
        </a:defRPr>
      </a:lvl3pPr>
      <a:lvl4pPr marL="1028675">
        <a:defRPr>
          <a:latin typeface="+mn-lt"/>
          <a:ea typeface="+mn-ea"/>
          <a:cs typeface="+mn-cs"/>
        </a:defRPr>
      </a:lvl4pPr>
      <a:lvl5pPr marL="1371566">
        <a:defRPr>
          <a:latin typeface="+mn-lt"/>
          <a:ea typeface="+mn-ea"/>
          <a:cs typeface="+mn-cs"/>
        </a:defRPr>
      </a:lvl5pPr>
      <a:lvl6pPr marL="1714457">
        <a:defRPr>
          <a:latin typeface="+mn-lt"/>
          <a:ea typeface="+mn-ea"/>
          <a:cs typeface="+mn-cs"/>
        </a:defRPr>
      </a:lvl6pPr>
      <a:lvl7pPr marL="2057348">
        <a:defRPr>
          <a:latin typeface="+mn-lt"/>
          <a:ea typeface="+mn-ea"/>
          <a:cs typeface="+mn-cs"/>
        </a:defRPr>
      </a:lvl7pPr>
      <a:lvl8pPr marL="2400240">
        <a:defRPr>
          <a:latin typeface="+mn-lt"/>
          <a:ea typeface="+mn-ea"/>
          <a:cs typeface="+mn-cs"/>
        </a:defRPr>
      </a:lvl8pPr>
      <a:lvl9pPr marL="2743132">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bk object 16"/>
          <p:cNvSpPr/>
          <p:nvPr userDrawn="1"/>
        </p:nvSpPr>
        <p:spPr>
          <a:xfrm>
            <a:off x="0" y="0"/>
            <a:ext cx="9139714" cy="6858000"/>
          </a:xfrm>
          <a:custGeom>
            <a:avLst/>
            <a:gdLst/>
            <a:ahLst/>
            <a:cxnLst/>
            <a:rect l="l" t="t" r="r" b="b"/>
            <a:pathLst>
              <a:path w="12186285" h="6858000">
                <a:moveTo>
                  <a:pt x="0" y="6858000"/>
                </a:moveTo>
                <a:lnTo>
                  <a:pt x="12186005" y="6858000"/>
                </a:lnTo>
                <a:lnTo>
                  <a:pt x="12186005" y="0"/>
                </a:lnTo>
                <a:lnTo>
                  <a:pt x="0" y="0"/>
                </a:lnTo>
                <a:lnTo>
                  <a:pt x="0" y="6858000"/>
                </a:lnTo>
                <a:close/>
              </a:path>
            </a:pathLst>
          </a:custGeom>
          <a:solidFill>
            <a:srgbClr val="0095D6"/>
          </a:solidFill>
        </p:spPr>
        <p:txBody>
          <a:bodyPr wrap="square" lIns="0" tIns="0" rIns="0" bIns="0" rtlCol="0"/>
          <a:lstStyle/>
          <a:p>
            <a:endParaRPr sz="1350" dirty="0"/>
          </a:p>
        </p:txBody>
      </p:sp>
      <p:sp>
        <p:nvSpPr>
          <p:cNvPr id="8" name="object 3"/>
          <p:cNvSpPr/>
          <p:nvPr userDrawn="1"/>
        </p:nvSpPr>
        <p:spPr>
          <a:xfrm>
            <a:off x="221102" y="5886373"/>
            <a:ext cx="507801" cy="676910"/>
          </a:xfrm>
          <a:prstGeom prst="rect">
            <a:avLst/>
          </a:prstGeom>
          <a:blipFill>
            <a:blip r:embed="rId3" cstate="print"/>
            <a:stretch>
              <a:fillRect/>
            </a:stretch>
          </a:blipFill>
        </p:spPr>
        <p:txBody>
          <a:bodyPr wrap="square" lIns="0" tIns="0" rIns="0" bIns="0" rtlCol="0"/>
          <a:lstStyle/>
          <a:p>
            <a:endParaRPr sz="1350"/>
          </a:p>
        </p:txBody>
      </p:sp>
      <p:sp>
        <p:nvSpPr>
          <p:cNvPr id="9" name="object 4"/>
          <p:cNvSpPr/>
          <p:nvPr userDrawn="1"/>
        </p:nvSpPr>
        <p:spPr>
          <a:xfrm>
            <a:off x="918003" y="6311760"/>
            <a:ext cx="7816691" cy="0"/>
          </a:xfrm>
          <a:custGeom>
            <a:avLst/>
            <a:gdLst/>
            <a:ahLst/>
            <a:cxnLst/>
            <a:rect l="l" t="t" r="r" b="b"/>
            <a:pathLst>
              <a:path w="10422255">
                <a:moveTo>
                  <a:pt x="0" y="0"/>
                </a:moveTo>
                <a:lnTo>
                  <a:pt x="10422001" y="0"/>
                </a:lnTo>
              </a:path>
            </a:pathLst>
          </a:custGeom>
          <a:ln w="12700">
            <a:solidFill>
              <a:srgbClr val="00303E"/>
            </a:solidFill>
          </a:ln>
        </p:spPr>
        <p:txBody>
          <a:bodyPr wrap="square" lIns="0" tIns="0" rIns="0" bIns="0" rtlCol="0"/>
          <a:lstStyle/>
          <a:p>
            <a:endParaRPr sz="1350"/>
          </a:p>
        </p:txBody>
      </p:sp>
      <p:sp>
        <p:nvSpPr>
          <p:cNvPr id="6" name="Date Placeholder 1"/>
          <p:cNvSpPr>
            <a:spLocks noGrp="1"/>
          </p:cNvSpPr>
          <p:nvPr>
            <p:ph type="dt" sz="half" idx="2"/>
          </p:nvPr>
        </p:nvSpPr>
        <p:spPr>
          <a:xfrm>
            <a:off x="8001000" y="6324605"/>
            <a:ext cx="800100" cy="304799"/>
          </a:xfrm>
          <a:prstGeom prst="rect">
            <a:avLst/>
          </a:prstGeom>
        </p:spPr>
        <p:txBody>
          <a:bodyPr vert="horz" lIns="91440" tIns="45720" rIns="91440" bIns="45720" rtlCol="0" anchor="t"/>
          <a:lstStyle>
            <a:lvl1pPr algn="l">
              <a:defRPr sz="900">
                <a:solidFill>
                  <a:srgbClr val="0095D6"/>
                </a:solidFill>
                <a:latin typeface="Arial"/>
                <a:cs typeface="Arial"/>
              </a:defRPr>
            </a:lvl1pPr>
          </a:lstStyle>
          <a:p>
            <a:r>
              <a:rPr lang="en-US"/>
              <a:t>DATE 2017</a:t>
            </a:r>
            <a:endParaRPr lang="en-US" dirty="0"/>
          </a:p>
        </p:txBody>
      </p:sp>
      <p:sp>
        <p:nvSpPr>
          <p:cNvPr id="7" name="Slide Number Placeholder 3"/>
          <p:cNvSpPr>
            <a:spLocks noGrp="1"/>
          </p:cNvSpPr>
          <p:nvPr>
            <p:ph type="sldNum" sz="quarter" idx="4"/>
          </p:nvPr>
        </p:nvSpPr>
        <p:spPr>
          <a:xfrm>
            <a:off x="7029450" y="6324605"/>
            <a:ext cx="1028700" cy="288925"/>
          </a:xfrm>
          <a:prstGeom prst="rect">
            <a:avLst/>
          </a:prstGeom>
        </p:spPr>
        <p:txBody>
          <a:bodyPr vert="horz" lIns="91440" tIns="45720" rIns="91440" bIns="45720" rtlCol="0" anchor="t"/>
          <a:lstStyle>
            <a:lvl1pPr algn="r">
              <a:defRPr sz="900">
                <a:solidFill>
                  <a:srgbClr val="00303E"/>
                </a:solidFill>
                <a:latin typeface="Arial"/>
                <a:cs typeface="Arial"/>
              </a:defRPr>
            </a:lvl1pPr>
          </a:lstStyle>
          <a:p>
            <a:r>
              <a:rPr lang="en-US" dirty="0"/>
              <a:t>MAIN TITLE /</a:t>
            </a:r>
          </a:p>
        </p:txBody>
      </p:sp>
      <p:sp>
        <p:nvSpPr>
          <p:cNvPr id="2" name="Title Placeholder 1"/>
          <p:cNvSpPr>
            <a:spLocks noGrp="1"/>
          </p:cNvSpPr>
          <p:nvPr>
            <p:ph type="title"/>
          </p:nvPr>
        </p:nvSpPr>
        <p:spPr>
          <a:xfrm>
            <a:off x="1828800" y="2362200"/>
            <a:ext cx="5715000" cy="1524000"/>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929967297"/>
      </p:ext>
    </p:extLst>
  </p:cSld>
  <p:clrMap bg1="lt1" tx1="dk1" bg2="lt2" tx2="dk2" accent1="accent1" accent2="accent2" accent3="accent3" accent4="accent4" accent5="accent5" accent6="accent6" hlink="hlink" folHlink="folHlink"/>
  <p:sldLayoutIdLst>
    <p:sldLayoutId id="2147483704" r:id="rId1"/>
  </p:sldLayoutIdLst>
  <p:hf sldNum="0" hdr="0"/>
  <p:txStyles>
    <p:titleStyle>
      <a:lvl1pPr algn="ctr" defTabSz="342892" rtl="0" eaLnBrk="1" latinLnBrk="0" hangingPunct="1">
        <a:spcBef>
          <a:spcPct val="0"/>
        </a:spcBef>
        <a:buNone/>
        <a:defRPr sz="3450" kern="1200">
          <a:solidFill>
            <a:srgbClr val="FFFFFF"/>
          </a:solidFill>
          <a:latin typeface="Arial"/>
          <a:ea typeface="+mj-ea"/>
          <a:cs typeface="Arial"/>
        </a:defRPr>
      </a:lvl1pPr>
    </p:titleStyle>
    <p:bodyStyle>
      <a:lvl1pPr marL="257168" indent="-257168" algn="l" defTabSz="342892" rtl="0" eaLnBrk="1" latinLnBrk="0" hangingPunct="1">
        <a:spcBef>
          <a:spcPct val="20000"/>
        </a:spcBef>
        <a:buFont typeface="Arial"/>
        <a:buChar char="•"/>
        <a:defRPr sz="2400" kern="1200">
          <a:solidFill>
            <a:schemeClr val="tx1"/>
          </a:solidFill>
          <a:latin typeface="+mn-lt"/>
          <a:ea typeface="+mn-ea"/>
          <a:cs typeface="+mn-cs"/>
        </a:defRPr>
      </a:lvl1pPr>
      <a:lvl2pPr marL="557199" indent="-214308" algn="l" defTabSz="342892" rtl="0" eaLnBrk="1" latinLnBrk="0" hangingPunct="1">
        <a:spcBef>
          <a:spcPct val="20000"/>
        </a:spcBef>
        <a:buFont typeface="Arial"/>
        <a:buChar char="–"/>
        <a:defRPr sz="2100" kern="1200">
          <a:solidFill>
            <a:schemeClr val="tx1"/>
          </a:solidFill>
          <a:latin typeface="+mn-lt"/>
          <a:ea typeface="+mn-ea"/>
          <a:cs typeface="+mn-cs"/>
        </a:defRPr>
      </a:lvl2pPr>
      <a:lvl3pPr marL="857228" indent="-171446" algn="l" defTabSz="342892" rtl="0" eaLnBrk="1" latinLnBrk="0" hangingPunct="1">
        <a:spcBef>
          <a:spcPct val="20000"/>
        </a:spcBef>
        <a:buFont typeface="Arial"/>
        <a:buChar char="•"/>
        <a:defRPr sz="1800" kern="1200">
          <a:solidFill>
            <a:schemeClr val="tx1"/>
          </a:solidFill>
          <a:latin typeface="+mn-lt"/>
          <a:ea typeface="+mn-ea"/>
          <a:cs typeface="+mn-cs"/>
        </a:defRPr>
      </a:lvl3pPr>
      <a:lvl4pPr marL="1200120" indent="-171446" algn="l" defTabSz="342892" rtl="0" eaLnBrk="1" latinLnBrk="0" hangingPunct="1">
        <a:spcBef>
          <a:spcPct val="20000"/>
        </a:spcBef>
        <a:buFont typeface="Arial"/>
        <a:buChar char="–"/>
        <a:defRPr sz="1500" kern="1200">
          <a:solidFill>
            <a:schemeClr val="tx1"/>
          </a:solidFill>
          <a:latin typeface="+mn-lt"/>
          <a:ea typeface="+mn-ea"/>
          <a:cs typeface="+mn-cs"/>
        </a:defRPr>
      </a:lvl4pPr>
      <a:lvl5pPr marL="1543012" indent="-171446" algn="l" defTabSz="342892" rtl="0" eaLnBrk="1" latinLnBrk="0" hangingPunct="1">
        <a:spcBef>
          <a:spcPct val="20000"/>
        </a:spcBef>
        <a:buFont typeface="Arial"/>
        <a:buChar char="»"/>
        <a:defRPr sz="1500" kern="1200">
          <a:solidFill>
            <a:schemeClr val="tx1"/>
          </a:solidFill>
          <a:latin typeface="+mn-lt"/>
          <a:ea typeface="+mn-ea"/>
          <a:cs typeface="+mn-cs"/>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k object 16"/>
          <p:cNvSpPr/>
          <p:nvPr userDrawn="1"/>
        </p:nvSpPr>
        <p:spPr>
          <a:xfrm>
            <a:off x="0" y="0"/>
            <a:ext cx="9139714" cy="6858000"/>
          </a:xfrm>
          <a:custGeom>
            <a:avLst/>
            <a:gdLst/>
            <a:ahLst/>
            <a:cxnLst/>
            <a:rect l="l" t="t" r="r" b="b"/>
            <a:pathLst>
              <a:path w="12186285" h="6858000">
                <a:moveTo>
                  <a:pt x="0" y="6858000"/>
                </a:moveTo>
                <a:lnTo>
                  <a:pt x="12186005" y="6858000"/>
                </a:lnTo>
                <a:lnTo>
                  <a:pt x="12186005" y="0"/>
                </a:lnTo>
                <a:lnTo>
                  <a:pt x="0" y="0"/>
                </a:lnTo>
                <a:lnTo>
                  <a:pt x="0" y="6858000"/>
                </a:lnTo>
                <a:close/>
              </a:path>
            </a:pathLst>
          </a:custGeom>
          <a:solidFill>
            <a:srgbClr val="00303E"/>
          </a:solidFill>
        </p:spPr>
        <p:txBody>
          <a:bodyPr wrap="square" lIns="0" tIns="0" rIns="0" bIns="0" rtlCol="0"/>
          <a:lstStyle/>
          <a:p>
            <a:endParaRPr sz="1350"/>
          </a:p>
        </p:txBody>
      </p:sp>
      <p:sp>
        <p:nvSpPr>
          <p:cNvPr id="8" name="bk object 17"/>
          <p:cNvSpPr/>
          <p:nvPr userDrawn="1"/>
        </p:nvSpPr>
        <p:spPr>
          <a:xfrm>
            <a:off x="702002" y="5973241"/>
            <a:ext cx="7735729" cy="0"/>
          </a:xfrm>
          <a:custGeom>
            <a:avLst/>
            <a:gdLst/>
            <a:ahLst/>
            <a:cxnLst/>
            <a:rect l="l" t="t" r="r" b="b"/>
            <a:pathLst>
              <a:path w="10314305">
                <a:moveTo>
                  <a:pt x="0" y="0"/>
                </a:moveTo>
                <a:lnTo>
                  <a:pt x="10314000" y="0"/>
                </a:lnTo>
              </a:path>
            </a:pathLst>
          </a:custGeom>
          <a:ln w="12484">
            <a:solidFill>
              <a:srgbClr val="0095D6"/>
            </a:solidFill>
          </a:ln>
        </p:spPr>
        <p:txBody>
          <a:bodyPr wrap="square" lIns="0" tIns="0" rIns="0" bIns="0" rtlCol="0"/>
          <a:lstStyle/>
          <a:p>
            <a:endParaRPr sz="1350"/>
          </a:p>
        </p:txBody>
      </p:sp>
      <p:sp>
        <p:nvSpPr>
          <p:cNvPr id="9" name="bk object 18"/>
          <p:cNvSpPr/>
          <p:nvPr userDrawn="1"/>
        </p:nvSpPr>
        <p:spPr>
          <a:xfrm>
            <a:off x="702043" y="936083"/>
            <a:ext cx="840083" cy="1120139"/>
          </a:xfrm>
          <a:prstGeom prst="rect">
            <a:avLst/>
          </a:prstGeom>
          <a:blipFill>
            <a:blip r:embed="rId3" cstate="print"/>
            <a:stretch>
              <a:fillRect/>
            </a:stretch>
          </a:blipFill>
        </p:spPr>
        <p:txBody>
          <a:bodyPr wrap="square" lIns="0" tIns="0" rIns="0" bIns="0" rtlCol="0"/>
          <a:lstStyle/>
          <a:p>
            <a:endParaRPr sz="1350"/>
          </a:p>
        </p:txBody>
      </p:sp>
      <p:sp>
        <p:nvSpPr>
          <p:cNvPr id="2" name="Title Placeholder 1"/>
          <p:cNvSpPr>
            <a:spLocks noGrp="1"/>
          </p:cNvSpPr>
          <p:nvPr>
            <p:ph type="title"/>
          </p:nvPr>
        </p:nvSpPr>
        <p:spPr>
          <a:xfrm>
            <a:off x="628650" y="3429000"/>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4572005"/>
            <a:ext cx="3486150" cy="91439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97280069"/>
      </p:ext>
    </p:extLst>
  </p:cSld>
  <p:clrMap bg1="lt1" tx1="dk1" bg2="lt2" tx2="dk2" accent1="accent1" accent2="accent2" accent3="accent3" accent4="accent4" accent5="accent5" accent6="accent6" hlink="hlink" folHlink="folHlink"/>
  <p:sldLayoutIdLst>
    <p:sldLayoutId id="2147483707" r:id="rId1"/>
  </p:sldLayoutIdLst>
  <p:hf sldNum="0" hdr="0"/>
  <p:txStyles>
    <p:titleStyle>
      <a:lvl1pPr algn="l" defTabSz="342892" rtl="0" eaLnBrk="1" latinLnBrk="0" hangingPunct="1">
        <a:spcBef>
          <a:spcPct val="0"/>
        </a:spcBef>
        <a:buNone/>
        <a:defRPr sz="3450" kern="1200">
          <a:solidFill>
            <a:srgbClr val="0095D6"/>
          </a:solidFill>
          <a:latin typeface="Arial"/>
          <a:ea typeface="+mj-ea"/>
          <a:cs typeface="Arial"/>
        </a:defRPr>
      </a:lvl1pPr>
    </p:titleStyle>
    <p:bodyStyle>
      <a:lvl1pPr marL="0" indent="0" algn="l" defTabSz="342892" rtl="0" eaLnBrk="1" latinLnBrk="0" hangingPunct="1">
        <a:spcBef>
          <a:spcPct val="20000"/>
        </a:spcBef>
        <a:buFont typeface="Arial"/>
        <a:buNone/>
        <a:defRPr sz="1050" kern="1200">
          <a:solidFill>
            <a:schemeClr val="bg1"/>
          </a:solidFill>
          <a:latin typeface="Arial"/>
          <a:ea typeface="+mn-ea"/>
          <a:cs typeface="Arial"/>
        </a:defRPr>
      </a:lvl1pPr>
      <a:lvl2pPr marL="557199" indent="-214308" algn="l" defTabSz="342892" rtl="0" eaLnBrk="1" latinLnBrk="0" hangingPunct="1">
        <a:spcBef>
          <a:spcPct val="20000"/>
        </a:spcBef>
        <a:buFont typeface="Arial"/>
        <a:buChar char="–"/>
        <a:defRPr sz="900" kern="1200">
          <a:solidFill>
            <a:schemeClr val="bg1"/>
          </a:solidFill>
          <a:latin typeface="Arial"/>
          <a:ea typeface="+mn-ea"/>
          <a:cs typeface="Arial"/>
        </a:defRPr>
      </a:lvl2pPr>
      <a:lvl3pPr marL="857228" indent="-171446" algn="l" defTabSz="342892" rtl="0" eaLnBrk="1" latinLnBrk="0" hangingPunct="1">
        <a:spcBef>
          <a:spcPct val="20000"/>
        </a:spcBef>
        <a:buFont typeface="Arial"/>
        <a:buChar char="•"/>
        <a:defRPr sz="825" kern="1200">
          <a:solidFill>
            <a:schemeClr val="bg1"/>
          </a:solidFill>
          <a:latin typeface="Arial"/>
          <a:ea typeface="+mn-ea"/>
          <a:cs typeface="Arial"/>
        </a:defRPr>
      </a:lvl3pPr>
      <a:lvl4pPr marL="1200120" indent="-171446" algn="l" defTabSz="342892" rtl="0" eaLnBrk="1" latinLnBrk="0" hangingPunct="1">
        <a:spcBef>
          <a:spcPct val="20000"/>
        </a:spcBef>
        <a:buFont typeface="Arial"/>
        <a:buChar char="–"/>
        <a:defRPr sz="788" kern="1200">
          <a:solidFill>
            <a:schemeClr val="bg1"/>
          </a:solidFill>
          <a:latin typeface="Arial"/>
          <a:ea typeface="+mn-ea"/>
          <a:cs typeface="Arial"/>
        </a:defRPr>
      </a:lvl4pPr>
      <a:lvl5pPr marL="1543012" indent="-171446" algn="l" defTabSz="342892" rtl="0" eaLnBrk="1" latinLnBrk="0" hangingPunct="1">
        <a:spcBef>
          <a:spcPct val="20000"/>
        </a:spcBef>
        <a:buFont typeface="Arial"/>
        <a:buChar char="»"/>
        <a:defRPr sz="788" kern="1200">
          <a:solidFill>
            <a:schemeClr val="bg1"/>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685800" y="2857500"/>
            <a:ext cx="6743700" cy="2057400"/>
          </a:xfrm>
        </p:spPr>
        <p:txBody>
          <a:bodyPr/>
          <a:lstStyle/>
          <a:p>
            <a:r>
              <a:rPr lang="en-US" dirty="0"/>
              <a:t>Paediatric Community Acquired Pneumonia </a:t>
            </a:r>
          </a:p>
          <a:p>
            <a:r>
              <a:rPr lang="en-US" sz="2400" dirty="0"/>
              <a:t>(based on BTS guidelines for the management of community </a:t>
            </a:r>
            <a:r>
              <a:rPr lang="en-US" sz="2400" dirty="0" err="1"/>
              <a:t>aquired</a:t>
            </a:r>
            <a:r>
              <a:rPr lang="en-US" sz="2400" dirty="0"/>
              <a:t> pneumonia)</a:t>
            </a:r>
            <a:endParaRPr lang="en-US" sz="1800" dirty="0">
              <a:solidFill>
                <a:srgbClr val="0095D6"/>
              </a:solidFill>
            </a:endParaRPr>
          </a:p>
          <a:p>
            <a:endParaRPr lang="en-US" sz="1500" dirty="0">
              <a:solidFill>
                <a:srgbClr val="0095D6"/>
              </a:solidFill>
            </a:endParaRPr>
          </a:p>
        </p:txBody>
      </p:sp>
    </p:spTree>
    <p:extLst>
      <p:ext uri="{BB962C8B-B14F-4D97-AF65-F5344CB8AC3E}">
        <p14:creationId xmlns:p14="http://schemas.microsoft.com/office/powerpoint/2010/main" val="2410196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EB5889-F7AC-4A21-90DA-93A50BADDAEE}"/>
              </a:ext>
            </a:extLst>
          </p:cNvPr>
          <p:cNvSpPr>
            <a:spLocks noGrp="1"/>
          </p:cNvSpPr>
          <p:nvPr>
            <p:ph type="title"/>
          </p:nvPr>
        </p:nvSpPr>
        <p:spPr>
          <a:xfrm>
            <a:off x="942975" y="1885950"/>
            <a:ext cx="7772400" cy="857250"/>
          </a:xfrm>
        </p:spPr>
        <p:txBody>
          <a:bodyPr>
            <a:normAutofit/>
          </a:bodyPr>
          <a:lstStyle/>
          <a:p>
            <a:pPr marL="0" indent="0">
              <a:buNone/>
            </a:pPr>
            <a:r>
              <a:rPr lang="en-GB" sz="3200" dirty="0"/>
              <a:t>PNEUMONIA</a:t>
            </a:r>
          </a:p>
        </p:txBody>
      </p:sp>
      <p:sp>
        <p:nvSpPr>
          <p:cNvPr id="6" name="TextBox 5">
            <a:extLst>
              <a:ext uri="{FF2B5EF4-FFF2-40B4-BE49-F238E27FC236}">
                <a16:creationId xmlns:a16="http://schemas.microsoft.com/office/drawing/2014/main" id="{FF38BC9D-5D7B-46A0-A11C-729CF969CBE6}"/>
              </a:ext>
            </a:extLst>
          </p:cNvPr>
          <p:cNvSpPr txBox="1"/>
          <p:nvPr/>
        </p:nvSpPr>
        <p:spPr>
          <a:xfrm>
            <a:off x="1526828" y="2819400"/>
            <a:ext cx="6604693" cy="1077218"/>
          </a:xfrm>
          <a:prstGeom prst="rect">
            <a:avLst/>
          </a:prstGeom>
          <a:noFill/>
        </p:spPr>
        <p:txBody>
          <a:bodyPr wrap="none" rtlCol="0">
            <a:spAutoFit/>
          </a:bodyPr>
          <a:lstStyle/>
          <a:p>
            <a:r>
              <a:rPr lang="en-GB" sz="3200" dirty="0">
                <a:latin typeface="Arial" panose="020B0604020202020204" pitchFamily="34" charset="0"/>
                <a:cs typeface="Arial" panose="020B0604020202020204" pitchFamily="34" charset="0"/>
              </a:rPr>
              <a:t>“Inflammation of the lung”</a:t>
            </a:r>
          </a:p>
          <a:p>
            <a:r>
              <a:rPr lang="en-GB" sz="3200"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From Greek </a:t>
            </a:r>
            <a:r>
              <a:rPr lang="en-GB" sz="2800" dirty="0" err="1">
                <a:latin typeface="Arial" panose="020B0604020202020204" pitchFamily="34" charset="0"/>
                <a:cs typeface="Arial" panose="020B0604020202020204" pitchFamily="34" charset="0"/>
              </a:rPr>
              <a:t>pneumōn</a:t>
            </a:r>
            <a:r>
              <a:rPr lang="en-GB" sz="2800" dirty="0">
                <a:latin typeface="Arial" panose="020B0604020202020204" pitchFamily="34" charset="0"/>
                <a:cs typeface="Arial" panose="020B0604020202020204" pitchFamily="34" charset="0"/>
              </a:rPr>
              <a:t> meaning ‘lung’</a:t>
            </a:r>
          </a:p>
        </p:txBody>
      </p:sp>
    </p:spTree>
    <p:extLst>
      <p:ext uri="{BB962C8B-B14F-4D97-AF65-F5344CB8AC3E}">
        <p14:creationId xmlns:p14="http://schemas.microsoft.com/office/powerpoint/2010/main" val="2058799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762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Community Acquired Pneumonia</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872728"/>
            <a:ext cx="7467600" cy="3394472"/>
          </a:xfrm>
        </p:spPr>
        <p:txBody>
          <a:bodyPr>
            <a:noAutofit/>
          </a:bodyPr>
          <a:lstStyle/>
          <a:p>
            <a:pPr marL="171450" indent="-171450">
              <a:spcBef>
                <a:spcPts val="800"/>
              </a:spcBef>
              <a:buFont typeface="Arial" panose="020B0604020202020204" pitchFamily="34" charset="0"/>
              <a:buChar char="•"/>
            </a:pPr>
            <a:r>
              <a:rPr lang="en-GB" sz="2400" dirty="0"/>
              <a:t>Defined as the presence of signs and symptoms of pneumonia in a previously healthy child due to an infection which has been acquired outside hospital</a:t>
            </a:r>
          </a:p>
          <a:p>
            <a:pPr marL="171450" indent="-171450">
              <a:spcBef>
                <a:spcPts val="800"/>
              </a:spcBef>
              <a:buFont typeface="Arial" panose="020B0604020202020204" pitchFamily="34" charset="0"/>
              <a:buChar char="•"/>
            </a:pPr>
            <a:r>
              <a:rPr lang="en-GB" sz="2400" dirty="0"/>
              <a:t>120 million annual worldwide incidence of pneumonia in children &lt;5 years old</a:t>
            </a:r>
          </a:p>
          <a:p>
            <a:pPr marL="171450" indent="-171450">
              <a:spcBef>
                <a:spcPts val="800"/>
              </a:spcBef>
              <a:buFont typeface="Arial" panose="020B0604020202020204" pitchFamily="34" charset="0"/>
              <a:buChar char="•"/>
            </a:pPr>
            <a:r>
              <a:rPr lang="en-GB" sz="2400" dirty="0"/>
              <a:t>mortality rate 8.7% severe pneumonia</a:t>
            </a:r>
          </a:p>
          <a:p>
            <a:pPr marL="171450" indent="-171450">
              <a:spcBef>
                <a:spcPts val="800"/>
              </a:spcBef>
              <a:buFont typeface="Arial" panose="020B0604020202020204" pitchFamily="34" charset="0"/>
              <a:buChar char="•"/>
            </a:pPr>
            <a:r>
              <a:rPr lang="en-GB" sz="2400" dirty="0"/>
              <a:t>&gt;80% of all childhood pneumonia deaths occur in children &lt;2 years old</a:t>
            </a:r>
          </a:p>
          <a:p>
            <a:pPr marL="171450" indent="-171450">
              <a:spcBef>
                <a:spcPts val="800"/>
              </a:spcBef>
              <a:buFont typeface="Arial" panose="020B0604020202020204" pitchFamily="34" charset="0"/>
              <a:buChar char="•"/>
            </a:pPr>
            <a:r>
              <a:rPr lang="en-GB" sz="2400" dirty="0"/>
              <a:t>mortality rate reduced from 4-6 million in early 1980s to ∼0.9 million in 2015</a:t>
            </a:r>
            <a:r>
              <a:rPr lang="en-GB" sz="2400" baseline="30000" dirty="0"/>
              <a:t>1</a:t>
            </a:r>
          </a:p>
          <a:p>
            <a:pPr marL="171450" indent="-171450">
              <a:spcBef>
                <a:spcPts val="800"/>
              </a:spcBef>
              <a:buFont typeface="Arial" panose="020B0604020202020204" pitchFamily="34" charset="0"/>
              <a:buChar char="•"/>
            </a:pPr>
            <a:r>
              <a:rPr lang="en-GB" sz="2400" dirty="0"/>
              <a:t>still second most common cause of childhood mortality worldwide second only to neonatal/preterm birth complications</a:t>
            </a:r>
            <a:r>
              <a:rPr lang="en-GB" sz="2400" baseline="30000" dirty="0"/>
              <a:t>1</a:t>
            </a:r>
          </a:p>
          <a:p>
            <a:pPr>
              <a:spcBef>
                <a:spcPts val="600"/>
              </a:spcBef>
            </a:pPr>
            <a:endParaRPr lang="en-GB" sz="2400" dirty="0"/>
          </a:p>
          <a:p>
            <a:pPr marL="171450" indent="-171450">
              <a:buFont typeface="Arial" panose="020B0604020202020204" pitchFamily="34" charset="0"/>
              <a:buChar char="•"/>
            </a:pPr>
            <a:endParaRPr lang="en-GB" sz="1800" dirty="0">
              <a:solidFill>
                <a:srgbClr val="00303E"/>
              </a:solidFill>
            </a:endParaRPr>
          </a:p>
        </p:txBody>
      </p:sp>
      <p:sp>
        <p:nvSpPr>
          <p:cNvPr id="2" name="TextBox 1">
            <a:extLst>
              <a:ext uri="{FF2B5EF4-FFF2-40B4-BE49-F238E27FC236}">
                <a16:creationId xmlns:a16="http://schemas.microsoft.com/office/drawing/2014/main" id="{8FB763CD-E4F8-485A-84CA-A2295C22D57A}"/>
              </a:ext>
            </a:extLst>
          </p:cNvPr>
          <p:cNvSpPr txBox="1"/>
          <p:nvPr/>
        </p:nvSpPr>
        <p:spPr>
          <a:xfrm>
            <a:off x="5715000" y="6371848"/>
            <a:ext cx="3276600" cy="369332"/>
          </a:xfrm>
          <a:prstGeom prst="rect">
            <a:avLst/>
          </a:prstGeom>
          <a:noFill/>
        </p:spPr>
        <p:txBody>
          <a:bodyPr wrap="square" rtlCol="0">
            <a:spAutoFit/>
          </a:bodyPr>
          <a:lstStyle/>
          <a:p>
            <a:pPr>
              <a:spcBef>
                <a:spcPts val="600"/>
              </a:spcBef>
            </a:pPr>
            <a:r>
              <a:rPr lang="en-GB" baseline="30000" dirty="0"/>
              <a:t>1</a:t>
            </a:r>
            <a:r>
              <a:rPr lang="en-GB" dirty="0"/>
              <a:t>JAMA </a:t>
            </a:r>
            <a:r>
              <a:rPr lang="en-GB" dirty="0" err="1"/>
              <a:t>Pediatr</a:t>
            </a:r>
            <a:r>
              <a:rPr lang="en-GB" dirty="0"/>
              <a:t>. 2017;171(6):573</a:t>
            </a:r>
            <a:endParaRPr lang="en-GB" baseline="30000" dirty="0"/>
          </a:p>
        </p:txBody>
      </p:sp>
    </p:spTree>
    <p:extLst>
      <p:ext uri="{BB962C8B-B14F-4D97-AF65-F5344CB8AC3E}">
        <p14:creationId xmlns:p14="http://schemas.microsoft.com/office/powerpoint/2010/main" val="4014143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2857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Community Acquired Pneumonia</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524000"/>
            <a:ext cx="7467600" cy="3394472"/>
          </a:xfrm>
        </p:spPr>
        <p:txBody>
          <a:bodyPr>
            <a:noAutofit/>
          </a:bodyPr>
          <a:lstStyle/>
          <a:p>
            <a:pPr marL="171450" indent="-171450">
              <a:spcBef>
                <a:spcPts val="800"/>
              </a:spcBef>
              <a:buFont typeface="Arial" panose="020B0604020202020204" pitchFamily="34" charset="0"/>
              <a:buChar char="•"/>
            </a:pPr>
            <a:r>
              <a:rPr lang="en-GB" sz="2400" dirty="0"/>
              <a:t>Incidence higher in boys</a:t>
            </a:r>
            <a:r>
              <a:rPr lang="en-GB" sz="2400" baseline="30000" dirty="0"/>
              <a:t>1</a:t>
            </a:r>
          </a:p>
          <a:p>
            <a:pPr marL="171450" indent="-171450">
              <a:spcBef>
                <a:spcPts val="800"/>
              </a:spcBef>
              <a:buFont typeface="Arial" panose="020B0604020202020204" pitchFamily="34" charset="0"/>
              <a:buChar char="•"/>
            </a:pPr>
            <a:r>
              <a:rPr lang="en-GB" sz="2400" dirty="0"/>
              <a:t>Incidence of severe pneumonia higher in children    &lt; 5 years of age</a:t>
            </a:r>
            <a:r>
              <a:rPr lang="en-GB" sz="2400" baseline="30000" dirty="0"/>
              <a:t>1</a:t>
            </a:r>
          </a:p>
          <a:p>
            <a:pPr marL="171450" indent="-171450">
              <a:spcBef>
                <a:spcPts val="800"/>
              </a:spcBef>
              <a:buFont typeface="Arial" panose="020B0604020202020204" pitchFamily="34" charset="0"/>
              <a:buChar char="•"/>
            </a:pPr>
            <a:r>
              <a:rPr lang="en-GB" sz="2400" dirty="0"/>
              <a:t>Marked seasonal pattern with winter preponderance for hospital admission due to pneumococcal infection (December and January 3-5x higher than August)</a:t>
            </a:r>
            <a:r>
              <a:rPr lang="en-GB" sz="2400" baseline="30000" dirty="0"/>
              <a:t> 2</a:t>
            </a:r>
          </a:p>
          <a:p>
            <a:pPr marL="171450" indent="-171450">
              <a:spcBef>
                <a:spcPts val="800"/>
              </a:spcBef>
              <a:buFont typeface="Arial" panose="020B0604020202020204" pitchFamily="34" charset="0"/>
              <a:buChar char="•"/>
            </a:pPr>
            <a:r>
              <a:rPr lang="en-GB" sz="2400" dirty="0"/>
              <a:t>Winter preponderance also noted for many viral infections including respiratory syncytial virus, influenza and parainfluenza 1 &amp; 2 </a:t>
            </a:r>
            <a:r>
              <a:rPr lang="en-GB" sz="2400" baseline="30000" dirty="0"/>
              <a:t>3</a:t>
            </a:r>
            <a:endParaRPr lang="en-GB" sz="2400" dirty="0"/>
          </a:p>
          <a:p>
            <a:pPr marL="171450" indent="-171450">
              <a:buFont typeface="Arial" panose="020B0604020202020204" pitchFamily="34" charset="0"/>
              <a:buChar char="•"/>
            </a:pPr>
            <a:endParaRPr lang="en-GB" sz="1800" dirty="0">
              <a:solidFill>
                <a:srgbClr val="00303E"/>
              </a:solidFill>
            </a:endParaRPr>
          </a:p>
        </p:txBody>
      </p:sp>
      <p:sp>
        <p:nvSpPr>
          <p:cNvPr id="2" name="TextBox 1">
            <a:extLst>
              <a:ext uri="{FF2B5EF4-FFF2-40B4-BE49-F238E27FC236}">
                <a16:creationId xmlns:a16="http://schemas.microsoft.com/office/drawing/2014/main" id="{8FB763CD-E4F8-485A-84CA-A2295C22D57A}"/>
              </a:ext>
            </a:extLst>
          </p:cNvPr>
          <p:cNvSpPr txBox="1"/>
          <p:nvPr/>
        </p:nvSpPr>
        <p:spPr>
          <a:xfrm>
            <a:off x="914400" y="6387584"/>
            <a:ext cx="8153400" cy="338554"/>
          </a:xfrm>
          <a:prstGeom prst="rect">
            <a:avLst/>
          </a:prstGeom>
          <a:noFill/>
        </p:spPr>
        <p:txBody>
          <a:bodyPr wrap="square" rtlCol="0">
            <a:spAutoFit/>
          </a:bodyPr>
          <a:lstStyle/>
          <a:p>
            <a:pPr>
              <a:spcBef>
                <a:spcPts val="600"/>
              </a:spcBef>
            </a:pPr>
            <a:r>
              <a:rPr lang="en-GB" sz="1600" baseline="30000" dirty="0"/>
              <a:t>1</a:t>
            </a:r>
            <a:r>
              <a:rPr lang="en-GB" sz="1600" dirty="0"/>
              <a:t>JAMA </a:t>
            </a:r>
            <a:r>
              <a:rPr lang="en-GB" sz="1600" dirty="0" err="1"/>
              <a:t>Pediatr</a:t>
            </a:r>
            <a:r>
              <a:rPr lang="en-GB" sz="1600" dirty="0"/>
              <a:t>. 2017;171:573   </a:t>
            </a:r>
            <a:r>
              <a:rPr lang="en-GB" sz="1600" baseline="30000" dirty="0"/>
              <a:t>2</a:t>
            </a:r>
            <a:r>
              <a:rPr lang="en-GB" sz="1600" dirty="0"/>
              <a:t>Epidemiol Infect 2007;135:262   </a:t>
            </a:r>
            <a:r>
              <a:rPr lang="en-GB" sz="1600" baseline="30000" dirty="0"/>
              <a:t>3</a:t>
            </a:r>
            <a:r>
              <a:rPr lang="en-GB" sz="1600" dirty="0"/>
              <a:t>Journal of Infection 2006;52:37  </a:t>
            </a:r>
          </a:p>
        </p:txBody>
      </p:sp>
    </p:spTree>
    <p:extLst>
      <p:ext uri="{BB962C8B-B14F-4D97-AF65-F5344CB8AC3E}">
        <p14:creationId xmlns:p14="http://schemas.microsoft.com/office/powerpoint/2010/main" val="1357179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4381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err="1"/>
              <a:t>Aetiology</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731764"/>
            <a:ext cx="7467600" cy="3394472"/>
          </a:xfrm>
        </p:spPr>
        <p:txBody>
          <a:bodyPr>
            <a:noAutofit/>
          </a:bodyPr>
          <a:lstStyle/>
          <a:p>
            <a:pPr marL="171450" indent="-171450">
              <a:spcBef>
                <a:spcPts val="1200"/>
              </a:spcBef>
              <a:buFont typeface="Arial" panose="020B0604020202020204" pitchFamily="34" charset="0"/>
              <a:buChar char="•"/>
            </a:pPr>
            <a:r>
              <a:rPr lang="en-GB" sz="2400" dirty="0"/>
              <a:t>Viruses most prevalent cause of CAP in childhood particularly during infancy</a:t>
            </a:r>
            <a:endParaRPr lang="en-GB" sz="2400" baseline="30000" dirty="0"/>
          </a:p>
          <a:p>
            <a:pPr marL="171450" indent="-171450">
              <a:spcBef>
                <a:spcPts val="1200"/>
              </a:spcBef>
              <a:buFont typeface="Arial" panose="020B0604020202020204" pitchFamily="34" charset="0"/>
              <a:buChar char="•"/>
            </a:pPr>
            <a:r>
              <a:rPr lang="en-GB" sz="2400" dirty="0"/>
              <a:t>RSV, influenza and human metapneumovirus most common viruses</a:t>
            </a:r>
            <a:r>
              <a:rPr lang="en-GB" sz="2400" baseline="30000" dirty="0"/>
              <a:t>1</a:t>
            </a:r>
          </a:p>
          <a:p>
            <a:pPr marL="171450" indent="-171450">
              <a:spcBef>
                <a:spcPts val="1200"/>
              </a:spcBef>
              <a:buFont typeface="Arial" panose="020B0604020202020204" pitchFamily="34" charset="0"/>
              <a:buChar char="•"/>
            </a:pPr>
            <a:r>
              <a:rPr lang="en-GB" sz="2400" i="1" dirty="0"/>
              <a:t>Strep. Pneumoniae </a:t>
            </a:r>
            <a:r>
              <a:rPr lang="en-GB" sz="2400" dirty="0"/>
              <a:t>most common bacterial cause of CAP</a:t>
            </a:r>
            <a:r>
              <a:rPr lang="en-GB" sz="2400" baseline="30000" dirty="0"/>
              <a:t>1</a:t>
            </a:r>
            <a:endParaRPr lang="en-GB" sz="2400" dirty="0"/>
          </a:p>
          <a:p>
            <a:pPr marL="1028678" lvl="2" indent="-171450">
              <a:spcBef>
                <a:spcPts val="1200"/>
              </a:spcBef>
              <a:buFont typeface="Arial" panose="020B0604020202020204" pitchFamily="34" charset="0"/>
              <a:buChar char="•"/>
            </a:pPr>
            <a:r>
              <a:rPr lang="en-GB" sz="2000" dirty="0"/>
              <a:t>Incidence and severity of disease significantly reduced since introduction of pneumococcal conjugate vaccine</a:t>
            </a:r>
            <a:r>
              <a:rPr lang="en-GB" sz="2000" baseline="30000" dirty="0"/>
              <a:t>2</a:t>
            </a:r>
          </a:p>
          <a:p>
            <a:pPr marL="171450" indent="-171450">
              <a:buFont typeface="Arial" panose="020B0604020202020204" pitchFamily="34" charset="0"/>
              <a:buChar char="•"/>
            </a:pPr>
            <a:endParaRPr lang="en-GB" sz="1800" dirty="0">
              <a:solidFill>
                <a:srgbClr val="00303E"/>
              </a:solidFill>
            </a:endParaRPr>
          </a:p>
        </p:txBody>
      </p:sp>
      <p:sp>
        <p:nvSpPr>
          <p:cNvPr id="2" name="TextBox 1">
            <a:extLst>
              <a:ext uri="{FF2B5EF4-FFF2-40B4-BE49-F238E27FC236}">
                <a16:creationId xmlns:a16="http://schemas.microsoft.com/office/drawing/2014/main" id="{8FB763CD-E4F8-485A-84CA-A2295C22D57A}"/>
              </a:ext>
            </a:extLst>
          </p:cNvPr>
          <p:cNvSpPr txBox="1"/>
          <p:nvPr/>
        </p:nvSpPr>
        <p:spPr>
          <a:xfrm>
            <a:off x="914400" y="6387584"/>
            <a:ext cx="7848600" cy="338554"/>
          </a:xfrm>
          <a:prstGeom prst="rect">
            <a:avLst/>
          </a:prstGeom>
          <a:noFill/>
        </p:spPr>
        <p:txBody>
          <a:bodyPr wrap="square" rtlCol="0">
            <a:spAutoFit/>
          </a:bodyPr>
          <a:lstStyle/>
          <a:p>
            <a:pPr algn="r">
              <a:spcBef>
                <a:spcPts val="600"/>
              </a:spcBef>
            </a:pPr>
            <a:r>
              <a:rPr lang="en-GB" sz="1600" baseline="30000" dirty="0"/>
              <a:t>1</a:t>
            </a:r>
            <a:r>
              <a:rPr lang="en-GB" altLang="en-US" sz="1600" b="1" dirty="0">
                <a:latin typeface="Arial" panose="020B0604020202020204" pitchFamily="34" charset="0"/>
              </a:rPr>
              <a:t> </a:t>
            </a:r>
            <a:r>
              <a:rPr lang="en-GB" altLang="en-US" sz="1600" dirty="0">
                <a:latin typeface="+mj-lt"/>
              </a:rPr>
              <a:t>Thorax 2019;74:261  </a:t>
            </a:r>
            <a:r>
              <a:rPr lang="en-GB" sz="1600" baseline="30000" dirty="0"/>
              <a:t>2</a:t>
            </a:r>
            <a:r>
              <a:rPr lang="en-GB" sz="1600" dirty="0"/>
              <a:t>Clin Infect Dis 2014;58:918</a:t>
            </a:r>
          </a:p>
        </p:txBody>
      </p:sp>
    </p:spTree>
    <p:extLst>
      <p:ext uri="{BB962C8B-B14F-4D97-AF65-F5344CB8AC3E}">
        <p14:creationId xmlns:p14="http://schemas.microsoft.com/office/powerpoint/2010/main" val="2538209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4381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err="1"/>
              <a:t>Aetiology</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406128"/>
            <a:ext cx="7467600" cy="3394472"/>
          </a:xfrm>
        </p:spPr>
        <p:txBody>
          <a:bodyPr>
            <a:noAutofit/>
          </a:bodyPr>
          <a:lstStyle/>
          <a:p>
            <a:pPr marL="171450" indent="-171450">
              <a:spcBef>
                <a:spcPts val="600"/>
              </a:spcBef>
              <a:buFont typeface="Arial" panose="020B0604020202020204" pitchFamily="34" charset="0"/>
              <a:buChar char="•"/>
            </a:pPr>
            <a:r>
              <a:rPr lang="en-GB" dirty="0"/>
              <a:t>Less frequent causative bacterial pathogens include: </a:t>
            </a:r>
          </a:p>
          <a:p>
            <a:pPr marL="514342" lvl="1" indent="-171450">
              <a:spcBef>
                <a:spcPts val="600"/>
              </a:spcBef>
              <a:buFont typeface="Arial" panose="020B0604020202020204" pitchFamily="34" charset="0"/>
              <a:buChar char="•"/>
            </a:pPr>
            <a:r>
              <a:rPr lang="en-GB" sz="2000" b="0" dirty="0">
                <a:solidFill>
                  <a:schemeClr val="tx1"/>
                </a:solidFill>
              </a:rPr>
              <a:t>Group A streptococcal infection – associated with more severe illness particularly empyema</a:t>
            </a:r>
            <a:r>
              <a:rPr lang="en-GB" sz="2000" b="0" baseline="30000" dirty="0">
                <a:solidFill>
                  <a:schemeClr val="tx1"/>
                </a:solidFill>
              </a:rPr>
              <a:t>1</a:t>
            </a:r>
          </a:p>
          <a:p>
            <a:pPr marL="514342" lvl="1" indent="-171450">
              <a:spcBef>
                <a:spcPts val="600"/>
              </a:spcBef>
              <a:buFont typeface="Arial" panose="020B0604020202020204" pitchFamily="34" charset="0"/>
              <a:buChar char="•"/>
            </a:pPr>
            <a:r>
              <a:rPr lang="en-GB" sz="2000" b="0" i="1" dirty="0">
                <a:solidFill>
                  <a:schemeClr val="tx1"/>
                </a:solidFill>
              </a:rPr>
              <a:t>Staph. Aureus </a:t>
            </a:r>
            <a:r>
              <a:rPr lang="en-GB" sz="2000" b="0" dirty="0">
                <a:solidFill>
                  <a:schemeClr val="tx1"/>
                </a:solidFill>
              </a:rPr>
              <a:t>– associated with an acute severe illness, </a:t>
            </a:r>
            <a:r>
              <a:rPr lang="en-GB" sz="2000" b="0" dirty="0" err="1">
                <a:solidFill>
                  <a:schemeClr val="tx1"/>
                </a:solidFill>
              </a:rPr>
              <a:t>pneumatocoeles</a:t>
            </a:r>
            <a:r>
              <a:rPr lang="en-GB" sz="2000" b="0" dirty="0">
                <a:solidFill>
                  <a:schemeClr val="tx1"/>
                </a:solidFill>
              </a:rPr>
              <a:t> and empyema</a:t>
            </a:r>
            <a:endParaRPr lang="en-GB" sz="2000" b="0" i="1" dirty="0">
              <a:solidFill>
                <a:schemeClr val="tx1"/>
              </a:solidFill>
            </a:endParaRPr>
          </a:p>
          <a:p>
            <a:pPr marL="514342" lvl="1" indent="-171450">
              <a:spcBef>
                <a:spcPts val="600"/>
              </a:spcBef>
              <a:buFont typeface="Arial" panose="020B0604020202020204" pitchFamily="34" charset="0"/>
              <a:buChar char="•"/>
            </a:pPr>
            <a:r>
              <a:rPr lang="en-GB" sz="2000" b="0" i="1" dirty="0">
                <a:solidFill>
                  <a:schemeClr val="tx1"/>
                </a:solidFill>
              </a:rPr>
              <a:t>Haemophilus influenzae </a:t>
            </a:r>
            <a:r>
              <a:rPr lang="en-GB" sz="2000" b="0" dirty="0">
                <a:solidFill>
                  <a:schemeClr val="tx1"/>
                </a:solidFill>
              </a:rPr>
              <a:t>type b (Hib) was a frequent cause of CAP before Hib immunisation –still important in countries without universal vaccination</a:t>
            </a:r>
            <a:r>
              <a:rPr lang="en-GB" sz="2000" b="0" baseline="30000" dirty="0">
                <a:solidFill>
                  <a:schemeClr val="tx1"/>
                </a:solidFill>
              </a:rPr>
              <a:t>2</a:t>
            </a:r>
          </a:p>
          <a:p>
            <a:pPr marL="514342" lvl="1" indent="-171450">
              <a:spcBef>
                <a:spcPts val="600"/>
              </a:spcBef>
              <a:buFont typeface="Arial" panose="020B0604020202020204" pitchFamily="34" charset="0"/>
              <a:buChar char="•"/>
            </a:pPr>
            <a:endParaRPr lang="en-GB" sz="2000" b="0" baseline="30000" dirty="0">
              <a:solidFill>
                <a:schemeClr val="tx1"/>
              </a:solidFill>
            </a:endParaRPr>
          </a:p>
          <a:p>
            <a:pPr marL="171450" indent="-171450">
              <a:spcBef>
                <a:spcPts val="600"/>
              </a:spcBef>
              <a:buFont typeface="Arial" panose="020B0604020202020204" pitchFamily="34" charset="0"/>
              <a:buChar char="•"/>
            </a:pPr>
            <a:r>
              <a:rPr lang="en-GB" sz="2400" i="1" dirty="0"/>
              <a:t>Mycoplasma pneumonia </a:t>
            </a:r>
            <a:r>
              <a:rPr lang="en-GB" sz="2400" dirty="0"/>
              <a:t>and </a:t>
            </a:r>
            <a:r>
              <a:rPr lang="en-GB" sz="2400" i="1" dirty="0"/>
              <a:t>Chlamydia trachomatis </a:t>
            </a:r>
            <a:r>
              <a:rPr lang="en-GB" sz="2400" dirty="0"/>
              <a:t>are a more common cause of CAP in older children</a:t>
            </a:r>
            <a:r>
              <a:rPr lang="en-GB" sz="2400" baseline="30000" dirty="0"/>
              <a:t>3</a:t>
            </a:r>
          </a:p>
          <a:p>
            <a:pPr marL="171450" indent="-171450">
              <a:buFont typeface="Arial" panose="020B0604020202020204" pitchFamily="34" charset="0"/>
              <a:buChar char="•"/>
            </a:pPr>
            <a:endParaRPr lang="en-GB" sz="1800" dirty="0">
              <a:solidFill>
                <a:srgbClr val="00303E"/>
              </a:solidFill>
            </a:endParaRPr>
          </a:p>
        </p:txBody>
      </p:sp>
      <p:sp>
        <p:nvSpPr>
          <p:cNvPr id="2" name="TextBox 1">
            <a:extLst>
              <a:ext uri="{FF2B5EF4-FFF2-40B4-BE49-F238E27FC236}">
                <a16:creationId xmlns:a16="http://schemas.microsoft.com/office/drawing/2014/main" id="{8FB763CD-E4F8-485A-84CA-A2295C22D57A}"/>
              </a:ext>
            </a:extLst>
          </p:cNvPr>
          <p:cNvSpPr txBox="1"/>
          <p:nvPr/>
        </p:nvSpPr>
        <p:spPr>
          <a:xfrm>
            <a:off x="9144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Can J Infect Dis 2014;25:151</a:t>
            </a:r>
            <a:r>
              <a:rPr lang="en-GB" altLang="en-US" sz="1600" dirty="0">
                <a:latin typeface="+mj-lt"/>
              </a:rPr>
              <a:t>  </a:t>
            </a:r>
            <a:r>
              <a:rPr lang="en-GB" sz="1600" baseline="30000" dirty="0"/>
              <a:t>2</a:t>
            </a:r>
            <a:r>
              <a:rPr lang="en-GB" sz="1600" dirty="0"/>
              <a:t>J Glob Health 2013;3:2013  </a:t>
            </a:r>
            <a:r>
              <a:rPr lang="en-GB" sz="1600" baseline="30000" dirty="0"/>
              <a:t>3</a:t>
            </a:r>
            <a:r>
              <a:rPr lang="en-GB" sz="1600" dirty="0"/>
              <a:t>NEJM 2015;372:835</a:t>
            </a:r>
          </a:p>
        </p:txBody>
      </p:sp>
    </p:spTree>
    <p:extLst>
      <p:ext uri="{BB962C8B-B14F-4D97-AF65-F5344CB8AC3E}">
        <p14:creationId xmlns:p14="http://schemas.microsoft.com/office/powerpoint/2010/main" val="1057703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3619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Clinical Features</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219200"/>
            <a:ext cx="7467600" cy="3394472"/>
          </a:xfrm>
        </p:spPr>
        <p:txBody>
          <a:bodyPr>
            <a:noAutofit/>
          </a:bodyPr>
          <a:lstStyle/>
          <a:p>
            <a:pPr marL="171450" indent="-171450">
              <a:spcBef>
                <a:spcPts val="800"/>
              </a:spcBef>
              <a:buFont typeface="Arial" panose="020B0604020202020204" pitchFamily="34" charset="0"/>
              <a:buChar char="•"/>
            </a:pPr>
            <a:r>
              <a:rPr lang="en-GB" dirty="0"/>
              <a:t>No single symptom or sign is </a:t>
            </a:r>
            <a:r>
              <a:rPr lang="en-GB" dirty="0" err="1"/>
              <a:t>pathognomic</a:t>
            </a:r>
            <a:r>
              <a:rPr lang="en-GB" dirty="0"/>
              <a:t> for CAP in children</a:t>
            </a:r>
          </a:p>
          <a:p>
            <a:pPr marL="171450" indent="-171450">
              <a:spcBef>
                <a:spcPts val="800"/>
              </a:spcBef>
              <a:buFont typeface="Arial" panose="020B0604020202020204" pitchFamily="34" charset="0"/>
              <a:buChar char="•"/>
            </a:pPr>
            <a:r>
              <a:rPr lang="en-GB" dirty="0"/>
              <a:t>May present with fever, cough, tachypnoea, breathlessness or difficulty in breathing, wheeze or chest pain</a:t>
            </a:r>
          </a:p>
          <a:p>
            <a:pPr marL="171450" indent="-171450">
              <a:spcBef>
                <a:spcPts val="800"/>
              </a:spcBef>
              <a:buFont typeface="Arial" panose="020B0604020202020204" pitchFamily="34" charset="0"/>
              <a:buChar char="•"/>
            </a:pPr>
            <a:r>
              <a:rPr lang="en-GB" dirty="0"/>
              <a:t>May also present with </a:t>
            </a:r>
            <a:r>
              <a:rPr lang="en-GB" dirty="0" err="1"/>
              <a:t>abdo</a:t>
            </a:r>
            <a:r>
              <a:rPr lang="en-GB" dirty="0"/>
              <a:t> pain and/or vomiting +/- headache</a:t>
            </a:r>
          </a:p>
          <a:p>
            <a:pPr marL="171450" indent="-171450">
              <a:spcBef>
                <a:spcPts val="800"/>
              </a:spcBef>
              <a:buFont typeface="Arial" panose="020B0604020202020204" pitchFamily="34" charset="0"/>
              <a:buChar char="•"/>
            </a:pPr>
            <a:r>
              <a:rPr lang="en-GB" dirty="0"/>
              <a:t>Large study of children hospitalised with CAP and CXR changes</a:t>
            </a:r>
            <a:r>
              <a:rPr lang="en-GB" baseline="30000" dirty="0"/>
              <a:t>1</a:t>
            </a:r>
            <a:r>
              <a:rPr lang="en-GB" dirty="0"/>
              <a:t>:</a:t>
            </a:r>
          </a:p>
          <a:p>
            <a:pPr marL="514342" lvl="1" indent="-171450">
              <a:spcBef>
                <a:spcPts val="800"/>
              </a:spcBef>
              <a:buFont typeface="Arial" panose="020B0604020202020204" pitchFamily="34" charset="0"/>
              <a:buChar char="•"/>
            </a:pPr>
            <a:r>
              <a:rPr lang="en-GB" dirty="0"/>
              <a:t>95% presented with cough, 90% fever, 75% anorexia, 70% short of breath</a:t>
            </a:r>
          </a:p>
        </p:txBody>
      </p:sp>
      <p:sp>
        <p:nvSpPr>
          <p:cNvPr id="2" name="TextBox 1">
            <a:extLst>
              <a:ext uri="{FF2B5EF4-FFF2-40B4-BE49-F238E27FC236}">
                <a16:creationId xmlns:a16="http://schemas.microsoft.com/office/drawing/2014/main" id="{8FB763CD-E4F8-485A-84CA-A2295C22D57A}"/>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NEJM 2015;372:835</a:t>
            </a:r>
          </a:p>
        </p:txBody>
      </p:sp>
    </p:spTree>
    <p:extLst>
      <p:ext uri="{BB962C8B-B14F-4D97-AF65-F5344CB8AC3E}">
        <p14:creationId xmlns:p14="http://schemas.microsoft.com/office/powerpoint/2010/main" val="2474697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2857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Clinical Features</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025128"/>
            <a:ext cx="7772400" cy="3394472"/>
          </a:xfrm>
        </p:spPr>
        <p:txBody>
          <a:bodyPr>
            <a:noAutofit/>
          </a:bodyPr>
          <a:lstStyle/>
          <a:p>
            <a:pPr marL="171450" indent="-171450">
              <a:spcBef>
                <a:spcPts val="600"/>
              </a:spcBef>
              <a:buFont typeface="Arial" panose="020B0604020202020204" pitchFamily="34" charset="0"/>
              <a:buChar char="•"/>
            </a:pPr>
            <a:r>
              <a:rPr lang="en-GB" dirty="0"/>
              <a:t>Tachypnoea</a:t>
            </a:r>
          </a:p>
          <a:p>
            <a:pPr marL="514342" lvl="1" indent="-171450">
              <a:spcBef>
                <a:spcPts val="600"/>
              </a:spcBef>
              <a:buFont typeface="Arial" panose="020B0604020202020204" pitchFamily="34" charset="0"/>
              <a:buChar char="•"/>
            </a:pPr>
            <a:r>
              <a:rPr lang="en-GB" sz="2100" dirty="0"/>
              <a:t>relatively specific but not sensitive</a:t>
            </a:r>
            <a:r>
              <a:rPr lang="en-GB" sz="2100" baseline="30000" dirty="0"/>
              <a:t>1</a:t>
            </a:r>
          </a:p>
          <a:p>
            <a:pPr marL="514342" lvl="1" indent="-171450">
              <a:spcBef>
                <a:spcPts val="600"/>
              </a:spcBef>
              <a:buFont typeface="Arial" panose="020B0604020202020204" pitchFamily="34" charset="0"/>
              <a:buChar char="•"/>
            </a:pPr>
            <a:r>
              <a:rPr lang="en-GB" sz="2100" dirty="0"/>
              <a:t>associated with hypoxaemia in infants (&gt;70 bpm)</a:t>
            </a:r>
            <a:r>
              <a:rPr lang="en-GB" sz="2100" baseline="30000" dirty="0"/>
              <a:t>2</a:t>
            </a:r>
          </a:p>
          <a:p>
            <a:pPr marL="171450" indent="-171450">
              <a:spcBef>
                <a:spcPts val="600"/>
              </a:spcBef>
              <a:buFont typeface="Arial" panose="020B0604020202020204" pitchFamily="34" charset="0"/>
              <a:buChar char="•"/>
            </a:pPr>
            <a:r>
              <a:rPr lang="en-GB" dirty="0"/>
              <a:t>Increased work of breathing</a:t>
            </a:r>
            <a:endParaRPr lang="en-GB" sz="2400" dirty="0"/>
          </a:p>
          <a:p>
            <a:pPr marL="514342" lvl="1" indent="-171450">
              <a:spcBef>
                <a:spcPts val="600"/>
              </a:spcBef>
              <a:buFont typeface="Arial" panose="020B0604020202020204" pitchFamily="34" charset="0"/>
              <a:buChar char="•"/>
            </a:pPr>
            <a:r>
              <a:rPr lang="en-GB" sz="2100" dirty="0"/>
              <a:t>signs include grunting, nasal flaring and chest retractions or indrawing</a:t>
            </a:r>
          </a:p>
          <a:p>
            <a:pPr marL="514342" lvl="1" indent="-171450">
              <a:spcBef>
                <a:spcPts val="600"/>
              </a:spcBef>
              <a:buFont typeface="Arial" panose="020B0604020202020204" pitchFamily="34" charset="0"/>
              <a:buChar char="•"/>
            </a:pPr>
            <a:r>
              <a:rPr lang="en-GB" sz="2100" dirty="0"/>
              <a:t>highly specific for pneumonia</a:t>
            </a:r>
            <a:r>
              <a:rPr lang="en-GB" sz="2100" baseline="30000" dirty="0"/>
              <a:t>1</a:t>
            </a:r>
          </a:p>
          <a:p>
            <a:pPr marL="171450" indent="-171450">
              <a:spcBef>
                <a:spcPts val="600"/>
              </a:spcBef>
              <a:buFont typeface="Arial" panose="020B0604020202020204" pitchFamily="34" charset="0"/>
              <a:buChar char="•"/>
            </a:pPr>
            <a:r>
              <a:rPr lang="en-GB" dirty="0"/>
              <a:t>Chest examination</a:t>
            </a:r>
          </a:p>
          <a:p>
            <a:pPr marL="514342" lvl="1" indent="-171450">
              <a:spcBef>
                <a:spcPts val="600"/>
              </a:spcBef>
              <a:buFont typeface="Arial" panose="020B0604020202020204" pitchFamily="34" charset="0"/>
              <a:buChar char="•"/>
            </a:pPr>
            <a:r>
              <a:rPr lang="en-GB" sz="2100" dirty="0"/>
              <a:t>Crackles on auscultation</a:t>
            </a:r>
          </a:p>
          <a:p>
            <a:pPr marL="514342" lvl="1" indent="-171450">
              <a:spcBef>
                <a:spcPts val="600"/>
              </a:spcBef>
              <a:buFont typeface="Arial" panose="020B0604020202020204" pitchFamily="34" charset="0"/>
              <a:buChar char="•"/>
            </a:pPr>
            <a:r>
              <a:rPr lang="en-GB" sz="2100" dirty="0"/>
              <a:t>Wheeze more common with CAP due to atypical bacteria and viruses (also consistent with asthma and bronchiolitis)</a:t>
            </a:r>
          </a:p>
          <a:p>
            <a:pPr marL="514342" lvl="1" indent="-171450">
              <a:spcBef>
                <a:spcPts val="600"/>
              </a:spcBef>
              <a:buFont typeface="Arial" panose="020B0604020202020204" pitchFamily="34" charset="0"/>
              <a:buChar char="•"/>
            </a:pPr>
            <a:r>
              <a:rPr lang="en-GB" sz="2100" dirty="0"/>
              <a:t>Signs of consolidated lung including vocal </a:t>
            </a:r>
            <a:r>
              <a:rPr lang="en-GB" sz="2100" dirty="0" err="1"/>
              <a:t>resonance,vocal</a:t>
            </a:r>
            <a:r>
              <a:rPr lang="en-GB" sz="2100" dirty="0"/>
              <a:t> fremitus, reduced breath sounds, dullness to percussion</a:t>
            </a:r>
          </a:p>
        </p:txBody>
      </p:sp>
      <p:sp>
        <p:nvSpPr>
          <p:cNvPr id="2" name="TextBox 1">
            <a:extLst>
              <a:ext uri="{FF2B5EF4-FFF2-40B4-BE49-F238E27FC236}">
                <a16:creationId xmlns:a16="http://schemas.microsoft.com/office/drawing/2014/main" id="{8FB763CD-E4F8-485A-84CA-A2295C22D57A}"/>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JAMA 2017;318:426  </a:t>
            </a:r>
            <a:r>
              <a:rPr lang="en-GB" sz="1600" baseline="30000" dirty="0"/>
              <a:t>2</a:t>
            </a:r>
            <a:r>
              <a:rPr lang="en-GB" sz="1600" dirty="0"/>
              <a:t>Ann Trop </a:t>
            </a:r>
            <a:r>
              <a:rPr lang="en-GB" sz="1600" dirty="0" err="1"/>
              <a:t>Paediatr</a:t>
            </a:r>
            <a:r>
              <a:rPr lang="en-GB" sz="1600" dirty="0"/>
              <a:t> 1998;18:31</a:t>
            </a:r>
          </a:p>
        </p:txBody>
      </p:sp>
    </p:spTree>
    <p:extLst>
      <p:ext uri="{BB962C8B-B14F-4D97-AF65-F5344CB8AC3E}">
        <p14:creationId xmlns:p14="http://schemas.microsoft.com/office/powerpoint/2010/main" val="1579233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Radiological Investigations</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990600"/>
            <a:ext cx="7772400" cy="3394472"/>
          </a:xfrm>
        </p:spPr>
        <p:txBody>
          <a:bodyPr>
            <a:noAutofit/>
          </a:bodyPr>
          <a:lstStyle/>
          <a:p>
            <a:pPr marL="171450" indent="-171450">
              <a:spcBef>
                <a:spcPts val="600"/>
              </a:spcBef>
              <a:buFont typeface="Arial" panose="020B0604020202020204" pitchFamily="34" charset="0"/>
              <a:buChar char="•"/>
            </a:pPr>
            <a:r>
              <a:rPr lang="en-GB" dirty="0"/>
              <a:t>Chest radiographs in childhood CAP have a number of limitations:</a:t>
            </a:r>
          </a:p>
          <a:p>
            <a:pPr marL="514342" lvl="1" indent="-171450">
              <a:spcBef>
                <a:spcPts val="600"/>
              </a:spcBef>
              <a:buFont typeface="Arial" panose="020B0604020202020204" pitchFamily="34" charset="0"/>
              <a:buChar char="•"/>
            </a:pPr>
            <a:r>
              <a:rPr lang="en-GB" dirty="0"/>
              <a:t>findings do NOT correlate well with aetiologic agent</a:t>
            </a:r>
            <a:r>
              <a:rPr lang="en-GB" baseline="30000" dirty="0"/>
              <a:t>1</a:t>
            </a:r>
          </a:p>
          <a:p>
            <a:pPr marL="514342" lvl="1" indent="-171450">
              <a:spcBef>
                <a:spcPts val="600"/>
              </a:spcBef>
              <a:buFont typeface="Arial" panose="020B0604020202020204" pitchFamily="34" charset="0"/>
              <a:buChar char="•"/>
            </a:pPr>
            <a:r>
              <a:rPr lang="en-GB" dirty="0"/>
              <a:t>have limited impact on therapeutic decisions</a:t>
            </a:r>
          </a:p>
          <a:p>
            <a:pPr marL="514342" lvl="1" indent="-171450">
              <a:spcBef>
                <a:spcPts val="600"/>
              </a:spcBef>
              <a:buFont typeface="Arial" panose="020B0604020202020204" pitchFamily="34" charset="0"/>
              <a:buChar char="•"/>
            </a:pPr>
            <a:r>
              <a:rPr lang="en-GB" dirty="0"/>
              <a:t>lateral views do not add diagnostic value </a:t>
            </a:r>
          </a:p>
          <a:p>
            <a:pPr marL="171450" indent="-171450">
              <a:spcBef>
                <a:spcPts val="600"/>
              </a:spcBef>
              <a:buFont typeface="Arial" panose="020B0604020202020204" pitchFamily="34" charset="0"/>
              <a:buChar char="•"/>
            </a:pPr>
            <a:r>
              <a:rPr lang="en-GB" dirty="0"/>
              <a:t>Chest radiography should not be considered a routine investigation in children thought to have CAP</a:t>
            </a:r>
          </a:p>
          <a:p>
            <a:pPr marL="171450" indent="-171450">
              <a:spcBef>
                <a:spcPts val="600"/>
              </a:spcBef>
              <a:buFont typeface="Arial" panose="020B0604020202020204" pitchFamily="34" charset="0"/>
              <a:buChar char="•"/>
            </a:pPr>
            <a:r>
              <a:rPr lang="en-US" dirty="0"/>
              <a:t>Consider performing a Chest X-Ray </a:t>
            </a:r>
            <a:r>
              <a:rPr lang="en-US" sz="2000" dirty="0"/>
              <a:t>(Antero-Posterior)</a:t>
            </a:r>
            <a:r>
              <a:rPr lang="en-US" dirty="0"/>
              <a:t> particularly in those: </a:t>
            </a:r>
          </a:p>
          <a:p>
            <a:pPr marL="477830" lvl="1" indent="-134938">
              <a:buFont typeface="Arial" panose="020B0604020202020204" pitchFamily="34" charset="0"/>
              <a:buChar char="•"/>
            </a:pPr>
            <a:r>
              <a:rPr lang="en-US" dirty="0"/>
              <a:t>with hypoxaemia</a:t>
            </a:r>
          </a:p>
          <a:p>
            <a:pPr marL="477830" lvl="1" indent="-134938">
              <a:buFont typeface="Arial" panose="020B0604020202020204" pitchFamily="34" charset="0"/>
              <a:buChar char="•"/>
            </a:pPr>
            <a:r>
              <a:rPr lang="en-US" dirty="0"/>
              <a:t>with significant respiratory distress</a:t>
            </a:r>
          </a:p>
        </p:txBody>
      </p:sp>
      <p:sp>
        <p:nvSpPr>
          <p:cNvPr id="2" name="TextBox 1">
            <a:extLst>
              <a:ext uri="{FF2B5EF4-FFF2-40B4-BE49-F238E27FC236}">
                <a16:creationId xmlns:a16="http://schemas.microsoft.com/office/drawing/2014/main" id="{8FB763CD-E4F8-485A-84CA-A2295C22D57A}"/>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Thorax 2002;57:438 </a:t>
            </a:r>
          </a:p>
        </p:txBody>
      </p:sp>
    </p:spTree>
    <p:extLst>
      <p:ext uri="{BB962C8B-B14F-4D97-AF65-F5344CB8AC3E}">
        <p14:creationId xmlns:p14="http://schemas.microsoft.com/office/powerpoint/2010/main" val="471609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2857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General Investigations</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406128"/>
            <a:ext cx="7772400" cy="3394472"/>
          </a:xfrm>
        </p:spPr>
        <p:txBody>
          <a:bodyPr>
            <a:noAutofit/>
          </a:bodyPr>
          <a:lstStyle/>
          <a:p>
            <a:pPr marL="171450" indent="-171450">
              <a:spcBef>
                <a:spcPts val="1200"/>
              </a:spcBef>
              <a:buFont typeface="Arial" panose="020B0604020202020204" pitchFamily="34" charset="0"/>
              <a:buChar char="•"/>
            </a:pPr>
            <a:r>
              <a:rPr lang="en-GB" dirty="0"/>
              <a:t>Pulse oximetry provides a non-invasive, easy to use estimate of arterial oxygenation</a:t>
            </a:r>
          </a:p>
          <a:p>
            <a:pPr marL="514342" lvl="1" indent="-171450">
              <a:spcBef>
                <a:spcPts val="1200"/>
              </a:spcBef>
              <a:buFont typeface="Arial" panose="020B0604020202020204" pitchFamily="34" charset="0"/>
              <a:buChar char="•"/>
            </a:pPr>
            <a:r>
              <a:rPr lang="en-GB" dirty="0"/>
              <a:t>hypoxaemia (&lt;92% in air) indicates severe disease</a:t>
            </a:r>
          </a:p>
          <a:p>
            <a:pPr marL="171450" indent="-171450">
              <a:spcBef>
                <a:spcPts val="1200"/>
              </a:spcBef>
              <a:buFont typeface="Arial" panose="020B0604020202020204" pitchFamily="34" charset="0"/>
              <a:buChar char="•"/>
            </a:pPr>
            <a:endParaRPr lang="en-GB" dirty="0"/>
          </a:p>
          <a:p>
            <a:pPr marL="171450" indent="-171450">
              <a:spcBef>
                <a:spcPts val="1200"/>
              </a:spcBef>
              <a:buFont typeface="Arial" panose="020B0604020202020204" pitchFamily="34" charset="0"/>
              <a:buChar char="•"/>
            </a:pPr>
            <a:r>
              <a:rPr lang="en-GB" dirty="0"/>
              <a:t>Acute phase reactants (C reactive protein, procalcitonin, white blood cell count)</a:t>
            </a:r>
          </a:p>
          <a:p>
            <a:pPr marL="514342" lvl="1" indent="-171450">
              <a:spcBef>
                <a:spcPts val="1200"/>
              </a:spcBef>
              <a:buFont typeface="Arial" panose="020B0604020202020204" pitchFamily="34" charset="0"/>
              <a:buChar char="•"/>
            </a:pPr>
            <a:r>
              <a:rPr lang="en-GB" dirty="0"/>
              <a:t>raised levels associated with bacterial pneumonia but significant overlap with pneumonia of viral aetiology – therefore of little clinical utility</a:t>
            </a:r>
            <a:r>
              <a:rPr lang="en-GB" baseline="30000" dirty="0"/>
              <a:t>1</a:t>
            </a:r>
            <a:r>
              <a:rPr lang="en-GB" dirty="0"/>
              <a:t> </a:t>
            </a:r>
          </a:p>
          <a:p>
            <a:pPr marL="171450" indent="-171450">
              <a:spcBef>
                <a:spcPts val="600"/>
              </a:spcBef>
              <a:buFont typeface="Arial" panose="020B0604020202020204" pitchFamily="34" charset="0"/>
              <a:buChar char="•"/>
            </a:pPr>
            <a:endParaRPr lang="en-GB" dirty="0"/>
          </a:p>
          <a:p>
            <a:pPr marL="514342" lvl="1" indent="-171450">
              <a:spcBef>
                <a:spcPts val="600"/>
              </a:spcBef>
              <a:buFont typeface="Arial" panose="020B0604020202020204" pitchFamily="34" charset="0"/>
              <a:buChar char="•"/>
            </a:pPr>
            <a:endParaRPr lang="en-US" dirty="0"/>
          </a:p>
        </p:txBody>
      </p:sp>
      <p:sp>
        <p:nvSpPr>
          <p:cNvPr id="2" name="TextBox 1">
            <a:extLst>
              <a:ext uri="{FF2B5EF4-FFF2-40B4-BE49-F238E27FC236}">
                <a16:creationId xmlns:a16="http://schemas.microsoft.com/office/drawing/2014/main" id="{8FB763CD-E4F8-485A-84CA-A2295C22D57A}"/>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PIDJ 2008;27:95 </a:t>
            </a:r>
          </a:p>
        </p:txBody>
      </p:sp>
    </p:spTree>
    <p:extLst>
      <p:ext uri="{BB962C8B-B14F-4D97-AF65-F5344CB8AC3E}">
        <p14:creationId xmlns:p14="http://schemas.microsoft.com/office/powerpoint/2010/main" val="2034921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Microbiological Investigations</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990600"/>
            <a:ext cx="7696200" cy="3394472"/>
          </a:xfrm>
        </p:spPr>
        <p:txBody>
          <a:bodyPr>
            <a:noAutofit/>
          </a:bodyPr>
          <a:lstStyle/>
          <a:p>
            <a:pPr marL="171450" indent="-171450">
              <a:spcBef>
                <a:spcPts val="600"/>
              </a:spcBef>
              <a:buFont typeface="Arial" panose="020B0604020202020204" pitchFamily="34" charset="0"/>
              <a:buChar char="•"/>
            </a:pPr>
            <a:r>
              <a:rPr lang="en-GB" sz="2500" dirty="0"/>
              <a:t>Microbiological diagnosis should be attempted in children with severe pneumonia sufficient to require paediatric intensive care admission or those with complications of CAP</a:t>
            </a:r>
          </a:p>
          <a:p>
            <a:pPr marL="171450" indent="-171450">
              <a:spcBef>
                <a:spcPts val="600"/>
              </a:spcBef>
              <a:buFont typeface="Arial" panose="020B0604020202020204" pitchFamily="34" charset="0"/>
              <a:buChar char="•"/>
            </a:pPr>
            <a:r>
              <a:rPr lang="en-GB" sz="2500" dirty="0"/>
              <a:t>Microbiological investigations should not be considered routine in those with milder disease or those treated in the community</a:t>
            </a:r>
          </a:p>
          <a:p>
            <a:pPr marL="171450" indent="-171450">
              <a:spcBef>
                <a:spcPts val="600"/>
              </a:spcBef>
              <a:buFont typeface="Arial" panose="020B0604020202020204" pitchFamily="34" charset="0"/>
              <a:buChar char="•"/>
            </a:pPr>
            <a:r>
              <a:rPr lang="en-GB" sz="2500" dirty="0"/>
              <a:t>Microbiological methods should include:</a:t>
            </a:r>
          </a:p>
          <a:p>
            <a:pPr marL="514342" lvl="1" indent="-171450">
              <a:spcBef>
                <a:spcPts val="600"/>
              </a:spcBef>
              <a:buFont typeface="Arial" panose="020B0604020202020204" pitchFamily="34" charset="0"/>
              <a:buChar char="•"/>
            </a:pPr>
            <a:r>
              <a:rPr lang="en-GB" sz="2100" dirty="0"/>
              <a:t>blood culture</a:t>
            </a:r>
          </a:p>
          <a:p>
            <a:pPr marL="514342" lvl="1" indent="-171450">
              <a:spcBef>
                <a:spcPts val="600"/>
              </a:spcBef>
              <a:buFont typeface="Arial" panose="020B0604020202020204" pitchFamily="34" charset="0"/>
              <a:buChar char="•"/>
            </a:pPr>
            <a:r>
              <a:rPr lang="en-GB" sz="2100" dirty="0"/>
              <a:t>nasopharyngeal and/or nasal swabs for PCR viral detection</a:t>
            </a:r>
          </a:p>
          <a:p>
            <a:pPr marL="514342" lvl="1" indent="-171450">
              <a:spcBef>
                <a:spcPts val="600"/>
              </a:spcBef>
              <a:buFont typeface="Arial" panose="020B0604020202020204" pitchFamily="34" charset="0"/>
              <a:buChar char="•"/>
            </a:pPr>
            <a:r>
              <a:rPr lang="en-GB" sz="2100" dirty="0"/>
              <a:t>acute and convalescent serology for viruses &amp; atypical bacteria</a:t>
            </a:r>
          </a:p>
          <a:p>
            <a:pPr marL="514342" lvl="1" indent="-171450">
              <a:spcBef>
                <a:spcPts val="600"/>
              </a:spcBef>
              <a:buFont typeface="Arial" panose="020B0604020202020204" pitchFamily="34" charset="0"/>
              <a:buChar char="•"/>
            </a:pPr>
            <a:r>
              <a:rPr lang="en-GB" sz="2100" dirty="0"/>
              <a:t>pleural fluid for microscopy, culture and/or PCR</a:t>
            </a:r>
          </a:p>
        </p:txBody>
      </p:sp>
    </p:spTree>
    <p:extLst>
      <p:ext uri="{BB962C8B-B14F-4D97-AF65-F5344CB8AC3E}">
        <p14:creationId xmlns:p14="http://schemas.microsoft.com/office/powerpoint/2010/main" val="4128144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Severity Assessment</a:t>
            </a:r>
            <a:endParaRPr lang="en-GB" sz="2800" dirty="0"/>
          </a:p>
        </p:txBody>
      </p:sp>
      <p:sp>
        <p:nvSpPr>
          <p:cNvPr id="2" name="TextBox 1">
            <a:extLst>
              <a:ext uri="{FF2B5EF4-FFF2-40B4-BE49-F238E27FC236}">
                <a16:creationId xmlns:a16="http://schemas.microsoft.com/office/drawing/2014/main" id="{8FB763CD-E4F8-485A-84CA-A2295C22D57A}"/>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dirty="0"/>
              <a:t>Adapted from BTS CAP  in children guideline 2011</a:t>
            </a:r>
          </a:p>
        </p:txBody>
      </p:sp>
      <p:sp>
        <p:nvSpPr>
          <p:cNvPr id="8" name="TextBox 7">
            <a:extLst>
              <a:ext uri="{FF2B5EF4-FFF2-40B4-BE49-F238E27FC236}">
                <a16:creationId xmlns:a16="http://schemas.microsoft.com/office/drawing/2014/main" id="{B2C9544B-58A9-4293-B097-1F69978DA985}"/>
              </a:ext>
            </a:extLst>
          </p:cNvPr>
          <p:cNvSpPr txBox="1"/>
          <p:nvPr/>
        </p:nvSpPr>
        <p:spPr>
          <a:xfrm>
            <a:off x="990600" y="838200"/>
            <a:ext cx="7543800" cy="5401479"/>
          </a:xfrm>
          <a:prstGeom prst="rect">
            <a:avLst/>
          </a:prstGeom>
          <a:solidFill>
            <a:srgbClr val="FF0000">
              <a:alpha val="8000"/>
            </a:srgbClr>
          </a:solidFill>
          <a:ln cmpd="sng">
            <a:solidFill>
              <a:schemeClr val="tx1"/>
            </a:solidFill>
          </a:ln>
        </p:spPr>
        <p:txBody>
          <a:bodyPr wrap="square" rtlCol="0">
            <a:spAutoFit/>
          </a:bodyPr>
          <a:lstStyle/>
          <a:p>
            <a:pPr>
              <a:spcBef>
                <a:spcPts val="300"/>
              </a:spcBef>
            </a:pPr>
            <a:r>
              <a:rPr lang="en-GB" sz="2100" b="1" dirty="0"/>
              <a:t>Features of Severe Pneumonia:</a:t>
            </a:r>
          </a:p>
          <a:p>
            <a:pPr marL="92075" indent="-92075">
              <a:spcBef>
                <a:spcPts val="300"/>
              </a:spcBef>
              <a:buFont typeface="Arial" panose="020B0604020202020204" pitchFamily="34" charset="0"/>
              <a:buChar char="•"/>
            </a:pPr>
            <a:r>
              <a:rPr lang="en-GB" sz="2100" dirty="0"/>
              <a:t>Tachypnoea (&gt;70 bpm under 12 months age, &gt;50bpm over 12 months)</a:t>
            </a:r>
          </a:p>
          <a:p>
            <a:pPr marL="92075" indent="-92075">
              <a:spcBef>
                <a:spcPts val="300"/>
              </a:spcBef>
              <a:buFont typeface="Arial" panose="020B0604020202020204" pitchFamily="34" charset="0"/>
              <a:buChar char="•"/>
            </a:pPr>
            <a:r>
              <a:rPr lang="en-GB" sz="2100" dirty="0"/>
              <a:t>Moderate/severe recession (&lt;12 months)</a:t>
            </a:r>
          </a:p>
          <a:p>
            <a:pPr marL="92075" indent="-92075">
              <a:spcBef>
                <a:spcPts val="300"/>
              </a:spcBef>
              <a:buFont typeface="Arial" panose="020B0604020202020204" pitchFamily="34" charset="0"/>
              <a:buChar char="•"/>
            </a:pPr>
            <a:r>
              <a:rPr lang="en-GB" sz="2100" dirty="0"/>
              <a:t>Severe difficulty breathing (&gt;12 months)</a:t>
            </a:r>
          </a:p>
          <a:p>
            <a:pPr marL="92075" indent="-92075">
              <a:spcBef>
                <a:spcPts val="300"/>
              </a:spcBef>
              <a:buFont typeface="Arial" panose="020B0604020202020204" pitchFamily="34" charset="0"/>
              <a:buChar char="•"/>
            </a:pPr>
            <a:r>
              <a:rPr lang="en-GB" sz="2100" dirty="0"/>
              <a:t>Grunting</a:t>
            </a:r>
          </a:p>
          <a:p>
            <a:pPr marL="92075" indent="-92075">
              <a:spcBef>
                <a:spcPts val="300"/>
              </a:spcBef>
              <a:buFont typeface="Arial" panose="020B0604020202020204" pitchFamily="34" charset="0"/>
              <a:buChar char="•"/>
            </a:pPr>
            <a:r>
              <a:rPr lang="en-GB" sz="2100" dirty="0"/>
              <a:t>Nasal Flaring</a:t>
            </a:r>
          </a:p>
          <a:p>
            <a:pPr marL="92075" indent="-92075">
              <a:spcBef>
                <a:spcPts val="300"/>
              </a:spcBef>
              <a:buFont typeface="Arial" panose="020B0604020202020204" pitchFamily="34" charset="0"/>
              <a:buChar char="•"/>
            </a:pPr>
            <a:r>
              <a:rPr lang="en-GB" sz="2100" dirty="0"/>
              <a:t>Apnoea (&lt;12 months)</a:t>
            </a:r>
          </a:p>
          <a:p>
            <a:pPr marL="92075" indent="-92075">
              <a:spcBef>
                <a:spcPts val="300"/>
              </a:spcBef>
              <a:buFont typeface="Arial" panose="020B0604020202020204" pitchFamily="34" charset="0"/>
              <a:buChar char="•"/>
            </a:pPr>
            <a:r>
              <a:rPr lang="en-GB" sz="2100" dirty="0"/>
              <a:t>Cyanosis</a:t>
            </a:r>
          </a:p>
          <a:p>
            <a:pPr marL="92075" indent="-92075">
              <a:spcBef>
                <a:spcPts val="300"/>
              </a:spcBef>
              <a:buFont typeface="Arial" panose="020B0604020202020204" pitchFamily="34" charset="0"/>
              <a:buChar char="•"/>
            </a:pPr>
            <a:r>
              <a:rPr lang="en-GB" sz="2100" dirty="0"/>
              <a:t>Tachycardia (&gt;170 bpm under 6 months, &gt;160 bpm 6-12 months, &gt;150 bpm 1-3 years, &gt;140 3-5 years, &gt;120 5-12 year, &gt;100 over 12)</a:t>
            </a:r>
          </a:p>
          <a:p>
            <a:pPr marL="92075" indent="-92075">
              <a:spcBef>
                <a:spcPts val="300"/>
              </a:spcBef>
              <a:buFont typeface="Arial" panose="020B0604020202020204" pitchFamily="34" charset="0"/>
              <a:buChar char="•"/>
            </a:pPr>
            <a:r>
              <a:rPr lang="en-GB" sz="2100" dirty="0"/>
              <a:t>Capillary Refill Time ≥ 2 secs</a:t>
            </a:r>
          </a:p>
          <a:p>
            <a:pPr marL="92075" indent="-92075">
              <a:spcBef>
                <a:spcPts val="300"/>
              </a:spcBef>
              <a:buFont typeface="Arial" panose="020B0604020202020204" pitchFamily="34" charset="0"/>
              <a:buChar char="•"/>
            </a:pPr>
            <a:r>
              <a:rPr lang="en-GB" sz="2100" dirty="0"/>
              <a:t>Hypoxaemia (sustained oxygen saturation &lt;92% in room air)</a:t>
            </a:r>
          </a:p>
          <a:p>
            <a:pPr marL="92075" indent="-92075">
              <a:spcBef>
                <a:spcPts val="300"/>
              </a:spcBef>
              <a:buFont typeface="Arial" panose="020B0604020202020204" pitchFamily="34" charset="0"/>
              <a:buChar char="•"/>
            </a:pPr>
            <a:r>
              <a:rPr lang="en-GB" sz="2100" dirty="0"/>
              <a:t>Not feeding (&lt; 12 months)</a:t>
            </a:r>
          </a:p>
          <a:p>
            <a:pPr marL="92075" indent="-92075">
              <a:spcBef>
                <a:spcPts val="300"/>
              </a:spcBef>
              <a:buFont typeface="Arial" panose="020B0604020202020204" pitchFamily="34" charset="0"/>
              <a:buChar char="•"/>
            </a:pPr>
            <a:r>
              <a:rPr lang="en-GB" sz="2100" dirty="0"/>
              <a:t>Signs of dehydration (&gt;12 months)  </a:t>
            </a:r>
          </a:p>
        </p:txBody>
      </p:sp>
    </p:spTree>
    <p:extLst>
      <p:ext uri="{BB962C8B-B14F-4D97-AF65-F5344CB8AC3E}">
        <p14:creationId xmlns:p14="http://schemas.microsoft.com/office/powerpoint/2010/main" val="3900597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9144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Severity Assessment</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990600"/>
            <a:ext cx="7772400" cy="3394472"/>
          </a:xfrm>
        </p:spPr>
        <p:txBody>
          <a:bodyPr>
            <a:noAutofit/>
          </a:bodyPr>
          <a:lstStyle/>
          <a:p>
            <a:pPr marL="171450" indent="-171450">
              <a:spcBef>
                <a:spcPts val="900"/>
              </a:spcBef>
              <a:buFont typeface="Arial" panose="020B0604020202020204" pitchFamily="34" charset="0"/>
              <a:buChar char="•"/>
            </a:pPr>
            <a:r>
              <a:rPr lang="en-GB" dirty="0"/>
              <a:t>Children with CAP in the community or hospital should be reassessed if symptoms persist and/or they are not responding to treatment</a:t>
            </a:r>
          </a:p>
          <a:p>
            <a:pPr marL="171450" indent="-171450">
              <a:spcBef>
                <a:spcPts val="900"/>
              </a:spcBef>
              <a:buFont typeface="Arial" panose="020B0604020202020204" pitchFamily="34" charset="0"/>
              <a:buChar char="•"/>
            </a:pPr>
            <a:r>
              <a:rPr lang="en-GB" dirty="0"/>
              <a:t>Children with oxygen saturations &lt;92% should be referred to hospital</a:t>
            </a:r>
          </a:p>
          <a:p>
            <a:pPr marL="171450" indent="-171450">
              <a:spcBef>
                <a:spcPts val="900"/>
              </a:spcBef>
              <a:buFont typeface="Arial" panose="020B0604020202020204" pitchFamily="34" charset="0"/>
              <a:buChar char="•"/>
            </a:pPr>
            <a:r>
              <a:rPr lang="en-GB" dirty="0"/>
              <a:t>Auscultation revealing absent breath sounds with a dull percussion note should trigger a referral to hospital (?pneumonia with effusion)</a:t>
            </a:r>
          </a:p>
          <a:p>
            <a:pPr marL="171450" indent="-171450">
              <a:spcBef>
                <a:spcPts val="900"/>
              </a:spcBef>
              <a:buFont typeface="Arial" panose="020B0604020202020204" pitchFamily="34" charset="0"/>
              <a:buChar char="•"/>
            </a:pPr>
            <a:r>
              <a:rPr lang="en-GB" dirty="0"/>
              <a:t>A child in hospital should be reassessed medically if there is persistence of fever 48 h after initiation of treatment, increased work of breathing or if the child is becoming distressed or agitated</a:t>
            </a:r>
            <a:endParaRPr lang="en-US" dirty="0"/>
          </a:p>
        </p:txBody>
      </p:sp>
    </p:spTree>
    <p:extLst>
      <p:ext uri="{BB962C8B-B14F-4D97-AF65-F5344CB8AC3E}">
        <p14:creationId xmlns:p14="http://schemas.microsoft.com/office/powerpoint/2010/main" val="1490602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5715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General Management - Community</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762000"/>
            <a:ext cx="7620000" cy="3394472"/>
          </a:xfrm>
        </p:spPr>
        <p:txBody>
          <a:bodyPr>
            <a:noAutofit/>
          </a:bodyPr>
          <a:lstStyle/>
          <a:p>
            <a:pPr marL="171450" indent="-171450">
              <a:spcBef>
                <a:spcPts val="1200"/>
              </a:spcBef>
              <a:buFont typeface="Arial" panose="020B0604020202020204" pitchFamily="34" charset="0"/>
              <a:buChar char="•"/>
            </a:pPr>
            <a:r>
              <a:rPr lang="en-GB" dirty="0"/>
              <a:t>Advise parents and carers about:</a:t>
            </a:r>
          </a:p>
          <a:p>
            <a:pPr marL="514342" lvl="1" indent="-171450">
              <a:spcBef>
                <a:spcPts val="500"/>
              </a:spcBef>
              <a:buFont typeface="Arial" panose="020B0604020202020204" pitchFamily="34" charset="0"/>
              <a:buChar char="•"/>
            </a:pPr>
            <a:r>
              <a:rPr lang="en-GB" sz="2100" dirty="0"/>
              <a:t>management of fever</a:t>
            </a:r>
          </a:p>
          <a:p>
            <a:pPr marL="514342" lvl="1" indent="-171450">
              <a:spcBef>
                <a:spcPts val="500"/>
              </a:spcBef>
              <a:buFont typeface="Arial" panose="020B0604020202020204" pitchFamily="34" charset="0"/>
              <a:buChar char="•"/>
            </a:pPr>
            <a:r>
              <a:rPr lang="en-GB" sz="2100" dirty="0"/>
              <a:t>preventing dehydration</a:t>
            </a:r>
          </a:p>
          <a:p>
            <a:pPr marL="514342" lvl="1" indent="-171450">
              <a:spcBef>
                <a:spcPts val="500"/>
              </a:spcBef>
              <a:buFont typeface="Arial" panose="020B0604020202020204" pitchFamily="34" charset="0"/>
              <a:buChar char="•"/>
            </a:pPr>
            <a:r>
              <a:rPr lang="en-GB" sz="2100" dirty="0"/>
              <a:t>identifying signs of deterioration</a:t>
            </a:r>
          </a:p>
          <a:p>
            <a:pPr marL="514342" lvl="1" indent="-171450">
              <a:spcBef>
                <a:spcPts val="500"/>
              </a:spcBef>
              <a:buFont typeface="Arial" panose="020B0604020202020204" pitchFamily="34" charset="0"/>
              <a:buChar char="•"/>
            </a:pPr>
            <a:r>
              <a:rPr lang="en-GB" sz="2100" dirty="0"/>
              <a:t>identifying signs of other serious illness</a:t>
            </a:r>
          </a:p>
          <a:p>
            <a:pPr marL="514342" lvl="1" indent="-171450">
              <a:spcBef>
                <a:spcPts val="500"/>
              </a:spcBef>
              <a:buFont typeface="Arial" panose="020B0604020202020204" pitchFamily="34" charset="0"/>
              <a:buChar char="•"/>
            </a:pPr>
            <a:r>
              <a:rPr lang="en-GB" sz="2100" dirty="0"/>
              <a:t>how to access further healthcare (providing a ‘safety net’).</a:t>
            </a:r>
          </a:p>
          <a:p>
            <a:pPr marL="514342" lvl="1" indent="-171450">
              <a:spcBef>
                <a:spcPts val="500"/>
              </a:spcBef>
              <a:buFont typeface="Arial" panose="020B0604020202020204" pitchFamily="34" charset="0"/>
              <a:buChar char="•"/>
            </a:pPr>
            <a:r>
              <a:rPr lang="en-GB" sz="2100" dirty="0"/>
              <a:t>the ‘safety net’ should be one or more of the following:</a:t>
            </a:r>
          </a:p>
          <a:p>
            <a:pPr marL="715963" lvl="2" indent="-85725">
              <a:spcBef>
                <a:spcPts val="500"/>
              </a:spcBef>
              <a:buFont typeface="Arial" panose="020B0604020202020204" pitchFamily="34" charset="0"/>
              <a:buChar char="•"/>
            </a:pPr>
            <a:r>
              <a:rPr lang="en-GB" sz="2100" dirty="0"/>
              <a:t>provide the parent or carer with verbal and/or written information on warning symptoms and how further healthcare can be accessed</a:t>
            </a:r>
          </a:p>
          <a:p>
            <a:pPr marL="715963" lvl="2" indent="-85725">
              <a:spcBef>
                <a:spcPts val="500"/>
              </a:spcBef>
              <a:buFont typeface="Arial" panose="020B0604020202020204" pitchFamily="34" charset="0"/>
              <a:buChar char="•"/>
            </a:pPr>
            <a:r>
              <a:rPr lang="en-GB" sz="2100" dirty="0"/>
              <a:t>arrange a follow-up appointment at a certain time and place</a:t>
            </a:r>
          </a:p>
          <a:p>
            <a:pPr marL="715963" lvl="2" indent="-85725">
              <a:spcBef>
                <a:spcPts val="500"/>
              </a:spcBef>
              <a:buFont typeface="Arial" panose="020B0604020202020204" pitchFamily="34" charset="0"/>
              <a:buChar char="•"/>
            </a:pPr>
            <a:r>
              <a:rPr lang="en-GB" sz="2100" dirty="0"/>
              <a:t>liaise with other healthcare professionals, including out-of-hours providers, to ensure the parent/carer has direct access to a further assessment for their child</a:t>
            </a:r>
          </a:p>
          <a:p>
            <a:pPr marL="171450" indent="-171450">
              <a:buFont typeface="Arial" panose="020B0604020202020204" pitchFamily="34" charset="0"/>
              <a:buChar char="•"/>
            </a:pPr>
            <a:endParaRPr lang="en-GB" sz="2000" dirty="0">
              <a:solidFill>
                <a:srgbClr val="00303E"/>
              </a:solidFill>
            </a:endParaRPr>
          </a:p>
        </p:txBody>
      </p:sp>
    </p:spTree>
    <p:extLst>
      <p:ext uri="{BB962C8B-B14F-4D97-AF65-F5344CB8AC3E}">
        <p14:creationId xmlns:p14="http://schemas.microsoft.com/office/powerpoint/2010/main" val="3270341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General Management - Hospital</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872728"/>
            <a:ext cx="7924800" cy="3394472"/>
          </a:xfrm>
        </p:spPr>
        <p:txBody>
          <a:bodyPr>
            <a:noAutofit/>
          </a:bodyPr>
          <a:lstStyle/>
          <a:p>
            <a:pPr marL="171450" indent="-171450">
              <a:spcBef>
                <a:spcPts val="500"/>
              </a:spcBef>
              <a:buFont typeface="Arial" panose="020B0604020202020204" pitchFamily="34" charset="0"/>
              <a:buChar char="•"/>
            </a:pPr>
            <a:r>
              <a:rPr lang="en-GB" dirty="0"/>
              <a:t>Antipyretics and analgesia as necessary</a:t>
            </a:r>
          </a:p>
          <a:p>
            <a:pPr marL="171450" indent="-171450">
              <a:spcBef>
                <a:spcPts val="500"/>
              </a:spcBef>
              <a:buFont typeface="Arial" panose="020B0604020202020204" pitchFamily="34" charset="0"/>
              <a:buChar char="•"/>
            </a:pPr>
            <a:r>
              <a:rPr lang="en-GB" dirty="0"/>
              <a:t>Ventilatory support as required</a:t>
            </a:r>
          </a:p>
          <a:p>
            <a:pPr marL="514342" lvl="1" indent="-171450">
              <a:spcBef>
                <a:spcPts val="500"/>
              </a:spcBef>
              <a:buFont typeface="Arial" panose="020B0604020202020204" pitchFamily="34" charset="0"/>
              <a:buChar char="•"/>
            </a:pPr>
            <a:r>
              <a:rPr lang="en-GB" sz="2100" dirty="0"/>
              <a:t>patients whose oxygen saturations are ≤92% in air  should receive oxygen to maintain saturations &gt;95%</a:t>
            </a:r>
          </a:p>
          <a:p>
            <a:pPr marL="514342" lvl="1" indent="-171450">
              <a:spcBef>
                <a:spcPts val="500"/>
              </a:spcBef>
              <a:buFont typeface="Arial" panose="020B0604020202020204" pitchFamily="34" charset="0"/>
              <a:buChar char="•"/>
            </a:pPr>
            <a:r>
              <a:rPr lang="en-GB" sz="2100" dirty="0"/>
              <a:t>oxygen may be administered by nasal cannulae, face mask or high flow delivery device as necessary</a:t>
            </a:r>
          </a:p>
          <a:p>
            <a:pPr marL="171450" indent="-171450">
              <a:spcBef>
                <a:spcPts val="500"/>
              </a:spcBef>
              <a:buFont typeface="Arial" panose="020B0604020202020204" pitchFamily="34" charset="0"/>
              <a:buChar char="•"/>
            </a:pPr>
            <a:r>
              <a:rPr lang="en-GB" dirty="0"/>
              <a:t>Children unable to maintain fluid intake due to breathlessness/fatigue should receive fluid therapy</a:t>
            </a:r>
          </a:p>
          <a:p>
            <a:pPr marL="514342" lvl="1" indent="-171450">
              <a:spcBef>
                <a:spcPts val="500"/>
              </a:spcBef>
              <a:buFont typeface="Arial" panose="020B0604020202020204" pitchFamily="34" charset="0"/>
              <a:buChar char="•"/>
            </a:pPr>
            <a:r>
              <a:rPr lang="en-GB" sz="2100" dirty="0"/>
              <a:t>avoid NG tubes particularly in severely ill patients and infants with small nasal passages</a:t>
            </a:r>
          </a:p>
          <a:p>
            <a:pPr marL="514342" lvl="1" indent="-171450">
              <a:spcBef>
                <a:spcPts val="500"/>
              </a:spcBef>
              <a:buFont typeface="Arial" panose="020B0604020202020204" pitchFamily="34" charset="0"/>
              <a:buChar char="•"/>
            </a:pPr>
            <a:r>
              <a:rPr lang="en-GB" sz="2100" dirty="0"/>
              <a:t>Baseline and daily monitoring of urea &amp; electrolytes when on IV fluids</a:t>
            </a:r>
          </a:p>
          <a:p>
            <a:pPr marL="171450" indent="-171450">
              <a:spcBef>
                <a:spcPts val="500"/>
              </a:spcBef>
              <a:buFont typeface="Arial" panose="020B0604020202020204" pitchFamily="34" charset="0"/>
              <a:buChar char="•"/>
            </a:pPr>
            <a:r>
              <a:rPr lang="en-GB" dirty="0"/>
              <a:t>Chest physiotherapy is not beneficial and should not be performed in children with pneumonia</a:t>
            </a:r>
          </a:p>
          <a:p>
            <a:pPr>
              <a:spcBef>
                <a:spcPts val="1200"/>
              </a:spcBef>
            </a:pPr>
            <a:endParaRPr lang="en-GB" sz="2000" dirty="0">
              <a:solidFill>
                <a:srgbClr val="00303E"/>
              </a:solidFill>
            </a:endParaRPr>
          </a:p>
        </p:txBody>
      </p:sp>
    </p:spTree>
    <p:extLst>
      <p:ext uri="{BB962C8B-B14F-4D97-AF65-F5344CB8AC3E}">
        <p14:creationId xmlns:p14="http://schemas.microsoft.com/office/powerpoint/2010/main" val="722174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Antibiotic Management</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872728"/>
            <a:ext cx="7696200" cy="3394472"/>
          </a:xfrm>
        </p:spPr>
        <p:txBody>
          <a:bodyPr>
            <a:noAutofit/>
          </a:bodyPr>
          <a:lstStyle/>
          <a:p>
            <a:pPr marL="171450" indent="-171450">
              <a:spcBef>
                <a:spcPts val="500"/>
              </a:spcBef>
              <a:buFont typeface="Arial" panose="020B0604020202020204" pitchFamily="34" charset="0"/>
              <a:buChar char="•"/>
            </a:pPr>
            <a:r>
              <a:rPr lang="en-GB" sz="2400" dirty="0"/>
              <a:t>All children with a clear clinical diagnosis of pneumonia should receive antibiotics as viral and bacterial pneumonia cannot be reliably distinguished from each other</a:t>
            </a:r>
          </a:p>
          <a:p>
            <a:pPr marL="171450" indent="-171450">
              <a:spcBef>
                <a:spcPts val="500"/>
              </a:spcBef>
              <a:buFont typeface="Arial" panose="020B0604020202020204" pitchFamily="34" charset="0"/>
              <a:buChar char="•"/>
            </a:pPr>
            <a:r>
              <a:rPr lang="en-GB" sz="2400" dirty="0"/>
              <a:t>Amoxicillin is recommended as first choice for oral antibiotic therapy </a:t>
            </a:r>
            <a:r>
              <a:rPr lang="en-GB" sz="2000" dirty="0"/>
              <a:t>(alternatives are co-amoxiclav, cefaclor and macrolide antibiotics)</a:t>
            </a:r>
          </a:p>
          <a:p>
            <a:pPr marL="171450" indent="-171450">
              <a:spcBef>
                <a:spcPts val="500"/>
              </a:spcBef>
              <a:buFont typeface="Arial" panose="020B0604020202020204" pitchFamily="34" charset="0"/>
              <a:buChar char="•"/>
            </a:pPr>
            <a:r>
              <a:rPr lang="en-GB" sz="2400" dirty="0"/>
              <a:t>Macrolide antibiotics may be added at any age if there is no response to first-line empirical therapy</a:t>
            </a:r>
          </a:p>
          <a:p>
            <a:pPr marL="171450" indent="-171450">
              <a:spcBef>
                <a:spcPts val="500"/>
              </a:spcBef>
              <a:buFont typeface="Arial" panose="020B0604020202020204" pitchFamily="34" charset="0"/>
              <a:buChar char="•"/>
            </a:pPr>
            <a:r>
              <a:rPr lang="en-GB" sz="2400" dirty="0"/>
              <a:t>Macrolide antibiotics should be used if either mycoplasma or chlamydia pneumonia is suspected or in very severe disease</a:t>
            </a:r>
          </a:p>
          <a:p>
            <a:pPr marL="171450" indent="-171450">
              <a:spcBef>
                <a:spcPts val="500"/>
              </a:spcBef>
              <a:buFont typeface="Arial" panose="020B0604020202020204" pitchFamily="34" charset="0"/>
              <a:buChar char="•"/>
            </a:pPr>
            <a:r>
              <a:rPr lang="en-GB" sz="2400" dirty="0"/>
              <a:t>Co-amoxiclav should be used for pneumonia associated with influenza</a:t>
            </a:r>
            <a:endParaRPr lang="en-GB" sz="2000" dirty="0">
              <a:solidFill>
                <a:srgbClr val="00303E"/>
              </a:solidFill>
            </a:endParaRPr>
          </a:p>
        </p:txBody>
      </p:sp>
    </p:spTree>
    <p:extLst>
      <p:ext uri="{BB962C8B-B14F-4D97-AF65-F5344CB8AC3E}">
        <p14:creationId xmlns:p14="http://schemas.microsoft.com/office/powerpoint/2010/main" val="1385417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Antibiotic Management</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872728"/>
            <a:ext cx="7696200" cy="3394472"/>
          </a:xfrm>
        </p:spPr>
        <p:txBody>
          <a:bodyPr>
            <a:noAutofit/>
          </a:bodyPr>
          <a:lstStyle/>
          <a:p>
            <a:pPr marL="179388" indent="-179388">
              <a:buFont typeface="Arial" panose="020B0604020202020204" pitchFamily="34" charset="0"/>
              <a:buChar char="•"/>
            </a:pPr>
            <a:r>
              <a:rPr lang="en-GB" dirty="0"/>
              <a:t>Antibiotics administered orally are safe and effective for children presenting with even severe CAP</a:t>
            </a:r>
            <a:r>
              <a:rPr lang="en-GB" baseline="30000" dirty="0"/>
              <a:t>1</a:t>
            </a:r>
          </a:p>
          <a:p>
            <a:pPr marL="179388" indent="-179388">
              <a:buFont typeface="Arial" panose="020B0604020202020204" pitchFamily="34" charset="0"/>
              <a:buChar char="•"/>
            </a:pPr>
            <a:r>
              <a:rPr lang="en-GB" dirty="0"/>
              <a:t>Intravenous antibiotics should be used in the treatment of pneumonia in children when the child is unable to tolerate oral fluids or absorb oral antibiotics (</a:t>
            </a:r>
            <a:r>
              <a:rPr lang="en-GB" dirty="0" err="1"/>
              <a:t>eg</a:t>
            </a:r>
            <a:r>
              <a:rPr lang="en-GB" dirty="0"/>
              <a:t> because of vomiting) or presents with signs of septicaemia or complicated pneumonia</a:t>
            </a:r>
          </a:p>
          <a:p>
            <a:pPr marL="179388" indent="-179388">
              <a:buFont typeface="Arial" panose="020B0604020202020204" pitchFamily="34" charset="0"/>
              <a:buChar char="•"/>
            </a:pPr>
            <a:r>
              <a:rPr lang="en-GB" dirty="0"/>
              <a:t>Recommended intravenous antibiotics for severe pneumonia include amoxicillin, co-amoxiclav, cefuroxime and cefotaxime or ceftriaxone </a:t>
            </a:r>
            <a:r>
              <a:rPr lang="en-GB" sz="2000" dirty="0"/>
              <a:t>(local antibiotic guidelines should be consulted) </a:t>
            </a:r>
            <a:endParaRPr lang="en-GB" sz="2000" dirty="0">
              <a:solidFill>
                <a:srgbClr val="00303E"/>
              </a:solidFill>
            </a:endParaRPr>
          </a:p>
        </p:txBody>
      </p:sp>
      <p:sp>
        <p:nvSpPr>
          <p:cNvPr id="4" name="TextBox 3">
            <a:extLst>
              <a:ext uri="{FF2B5EF4-FFF2-40B4-BE49-F238E27FC236}">
                <a16:creationId xmlns:a16="http://schemas.microsoft.com/office/drawing/2014/main" id="{407FE0D8-C812-4129-9177-356AF0751E10}"/>
              </a:ext>
            </a:extLst>
          </p:cNvPr>
          <p:cNvSpPr txBox="1"/>
          <p:nvPr/>
        </p:nvSpPr>
        <p:spPr>
          <a:xfrm>
            <a:off x="609600" y="6387584"/>
            <a:ext cx="8153400" cy="338554"/>
          </a:xfrm>
          <a:prstGeom prst="rect">
            <a:avLst/>
          </a:prstGeom>
          <a:noFill/>
        </p:spPr>
        <p:txBody>
          <a:bodyPr wrap="square" rtlCol="0">
            <a:spAutoFit/>
          </a:bodyPr>
          <a:lstStyle/>
          <a:p>
            <a:pPr algn="r">
              <a:spcBef>
                <a:spcPts val="600"/>
              </a:spcBef>
            </a:pPr>
            <a:r>
              <a:rPr lang="en-GB" sz="1600" baseline="30000" dirty="0"/>
              <a:t>1</a:t>
            </a:r>
            <a:r>
              <a:rPr lang="en-GB" sz="1600" dirty="0"/>
              <a:t>Thorax 2007;62:1102 </a:t>
            </a:r>
          </a:p>
        </p:txBody>
      </p:sp>
    </p:spTree>
    <p:extLst>
      <p:ext uri="{BB962C8B-B14F-4D97-AF65-F5344CB8AC3E}">
        <p14:creationId xmlns:p14="http://schemas.microsoft.com/office/powerpoint/2010/main" val="1475720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Complications and Failure to Improve</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990600"/>
            <a:ext cx="7772400" cy="3394472"/>
          </a:xfrm>
        </p:spPr>
        <p:txBody>
          <a:bodyPr>
            <a:noAutofit/>
          </a:bodyPr>
          <a:lstStyle/>
          <a:p>
            <a:pPr marL="179388" indent="-179388">
              <a:spcBef>
                <a:spcPts val="400"/>
              </a:spcBef>
              <a:buFont typeface="Arial" panose="020B0604020202020204" pitchFamily="34" charset="0"/>
              <a:buChar char="•"/>
            </a:pPr>
            <a:r>
              <a:rPr lang="en-GB" dirty="0"/>
              <a:t>Pleural effusion and empyema</a:t>
            </a:r>
          </a:p>
          <a:p>
            <a:pPr marL="538163" lvl="2" indent="-179388">
              <a:spcBef>
                <a:spcPts val="400"/>
              </a:spcBef>
              <a:buFont typeface="Arial" panose="020B0604020202020204" pitchFamily="34" charset="0"/>
              <a:buChar char="•"/>
            </a:pPr>
            <a:r>
              <a:rPr lang="en-GB" dirty="0"/>
              <a:t>consider with fever beyond 7 days or not settling after 48 hours antibiotics</a:t>
            </a:r>
            <a:r>
              <a:rPr lang="en-GB" baseline="30000" dirty="0"/>
              <a:t>1</a:t>
            </a:r>
          </a:p>
          <a:p>
            <a:pPr marL="538163" lvl="2" indent="-179388">
              <a:spcBef>
                <a:spcPts val="400"/>
              </a:spcBef>
              <a:buFont typeface="Arial" panose="020B0604020202020204" pitchFamily="34" charset="0"/>
              <a:buChar char="•"/>
            </a:pPr>
            <a:r>
              <a:rPr lang="en-GB" dirty="0"/>
              <a:t>CXR reveals fluid in pleural space; amount of fluid best estimated with ultrasound</a:t>
            </a:r>
          </a:p>
          <a:p>
            <a:pPr marL="538163" lvl="2" indent="-179388">
              <a:spcBef>
                <a:spcPts val="400"/>
              </a:spcBef>
              <a:buFont typeface="Arial" panose="020B0604020202020204" pitchFamily="34" charset="0"/>
              <a:buChar char="•"/>
            </a:pPr>
            <a:r>
              <a:rPr lang="en-GB" dirty="0"/>
              <a:t>if patient persistently febrile the pleural space should be drained</a:t>
            </a:r>
          </a:p>
          <a:p>
            <a:pPr marL="538163" lvl="2" indent="-179388">
              <a:spcBef>
                <a:spcPts val="400"/>
              </a:spcBef>
              <a:buFont typeface="Arial" panose="020B0604020202020204" pitchFamily="34" charset="0"/>
              <a:buChar char="•"/>
            </a:pPr>
            <a:r>
              <a:rPr lang="en-GB" dirty="0"/>
              <a:t>further details: BTS guidelines for the management of pleural infection in children</a:t>
            </a:r>
            <a:r>
              <a:rPr lang="en-GB" baseline="30000" dirty="0"/>
              <a:t>2</a:t>
            </a:r>
          </a:p>
          <a:p>
            <a:pPr marL="179388" indent="-179388">
              <a:spcBef>
                <a:spcPts val="400"/>
              </a:spcBef>
              <a:buFont typeface="Arial" panose="020B0604020202020204" pitchFamily="34" charset="0"/>
              <a:buChar char="•"/>
            </a:pPr>
            <a:r>
              <a:rPr lang="en-GB" dirty="0"/>
              <a:t>Necrotising pneumonia</a:t>
            </a:r>
          </a:p>
          <a:p>
            <a:pPr marL="522280" lvl="1" indent="-179388">
              <a:spcBef>
                <a:spcPts val="400"/>
              </a:spcBef>
              <a:buFont typeface="Arial" panose="020B0604020202020204" pitchFamily="34" charset="0"/>
              <a:buChar char="•"/>
            </a:pPr>
            <a:r>
              <a:rPr lang="en-GB" dirty="0"/>
              <a:t>characterised by necrosis and liquefaction of lung tissue</a:t>
            </a:r>
          </a:p>
          <a:p>
            <a:pPr marL="522280" lvl="1" indent="-179388">
              <a:spcBef>
                <a:spcPts val="400"/>
              </a:spcBef>
              <a:buFont typeface="Arial" panose="020B0604020202020204" pitchFamily="34" charset="0"/>
              <a:buChar char="•"/>
            </a:pPr>
            <a:r>
              <a:rPr lang="en-GB" dirty="0"/>
              <a:t>Usually 2</a:t>
            </a:r>
            <a:r>
              <a:rPr lang="en-GB" baseline="30000" dirty="0"/>
              <a:t>o</a:t>
            </a:r>
            <a:r>
              <a:rPr lang="en-GB" dirty="0"/>
              <a:t> to pneumococcus (particularly serotypes 3&amp;19), </a:t>
            </a:r>
            <a:r>
              <a:rPr lang="en-GB" i="1" dirty="0"/>
              <a:t>Staph. aureus</a:t>
            </a:r>
            <a:r>
              <a:rPr lang="en-GB" dirty="0"/>
              <a:t> and group A </a:t>
            </a:r>
            <a:r>
              <a:rPr lang="en-GB" i="1" dirty="0"/>
              <a:t>Streptococcus</a:t>
            </a:r>
            <a:r>
              <a:rPr lang="en-GB" baseline="30000" dirty="0"/>
              <a:t>3</a:t>
            </a:r>
            <a:r>
              <a:rPr lang="en-GB" dirty="0"/>
              <a:t> </a:t>
            </a:r>
          </a:p>
          <a:p>
            <a:pPr marL="522280" lvl="1" indent="-179388">
              <a:spcBef>
                <a:spcPts val="400"/>
              </a:spcBef>
              <a:buFont typeface="Arial" panose="020B0604020202020204" pitchFamily="34" charset="0"/>
              <a:buChar char="•"/>
            </a:pPr>
            <a:r>
              <a:rPr lang="en-GB" dirty="0"/>
              <a:t> Prolonged course of IV antibiotics often required</a:t>
            </a:r>
          </a:p>
        </p:txBody>
      </p:sp>
      <p:sp>
        <p:nvSpPr>
          <p:cNvPr id="4" name="TextBox 3">
            <a:extLst>
              <a:ext uri="{FF2B5EF4-FFF2-40B4-BE49-F238E27FC236}">
                <a16:creationId xmlns:a16="http://schemas.microsoft.com/office/drawing/2014/main" id="{407FE0D8-C812-4129-9177-356AF0751E10}"/>
              </a:ext>
            </a:extLst>
          </p:cNvPr>
          <p:cNvSpPr txBox="1"/>
          <p:nvPr/>
        </p:nvSpPr>
        <p:spPr>
          <a:xfrm>
            <a:off x="609600" y="6387584"/>
            <a:ext cx="8153400" cy="661720"/>
          </a:xfrm>
          <a:prstGeom prst="rect">
            <a:avLst/>
          </a:prstGeom>
          <a:noFill/>
        </p:spPr>
        <p:txBody>
          <a:bodyPr wrap="square" rtlCol="0">
            <a:spAutoFit/>
          </a:bodyPr>
          <a:lstStyle/>
          <a:p>
            <a:pPr algn="r">
              <a:spcBef>
                <a:spcPts val="600"/>
              </a:spcBef>
            </a:pPr>
            <a:r>
              <a:rPr lang="en-GB" sz="1600" baseline="30000" dirty="0"/>
              <a:t>1</a:t>
            </a:r>
            <a:r>
              <a:rPr lang="en-GB" sz="1600" dirty="0"/>
              <a:t>Clin Infect Dis 2002;34:434  </a:t>
            </a:r>
            <a:r>
              <a:rPr lang="en-GB" sz="1600" baseline="30000" dirty="0"/>
              <a:t>2</a:t>
            </a:r>
            <a:r>
              <a:rPr lang="en-GB" sz="1600" dirty="0"/>
              <a:t>Thorax 2005;60:i1  </a:t>
            </a:r>
            <a:r>
              <a:rPr lang="en-GB" sz="1600" baseline="30000" dirty="0"/>
              <a:t>3</a:t>
            </a:r>
            <a:r>
              <a:rPr lang="en-GB" sz="1600" dirty="0"/>
              <a:t>Eur </a:t>
            </a:r>
            <a:r>
              <a:rPr lang="en-GB" sz="1600" dirty="0" err="1"/>
              <a:t>Resp</a:t>
            </a:r>
            <a:r>
              <a:rPr lang="en-GB" sz="1600" dirty="0"/>
              <a:t> J 2008;31:1285 </a:t>
            </a:r>
          </a:p>
          <a:p>
            <a:pPr algn="r">
              <a:spcBef>
                <a:spcPts val="600"/>
              </a:spcBef>
            </a:pPr>
            <a:endParaRPr lang="en-GB" sz="1600" dirty="0"/>
          </a:p>
        </p:txBody>
      </p:sp>
    </p:spTree>
    <p:extLst>
      <p:ext uri="{BB962C8B-B14F-4D97-AF65-F5344CB8AC3E}">
        <p14:creationId xmlns:p14="http://schemas.microsoft.com/office/powerpoint/2010/main" val="3083578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Complications and Failure to Improve</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101328"/>
            <a:ext cx="7772400" cy="3394472"/>
          </a:xfrm>
        </p:spPr>
        <p:txBody>
          <a:bodyPr>
            <a:noAutofit/>
          </a:bodyPr>
          <a:lstStyle/>
          <a:p>
            <a:pPr marL="179388" indent="-179388">
              <a:spcBef>
                <a:spcPts val="400"/>
              </a:spcBef>
              <a:buFont typeface="Arial" panose="020B0604020202020204" pitchFamily="34" charset="0"/>
              <a:buChar char="•"/>
            </a:pPr>
            <a:r>
              <a:rPr lang="en-GB" dirty="0"/>
              <a:t>Lung abscess</a:t>
            </a:r>
          </a:p>
          <a:p>
            <a:pPr marL="538163" lvl="2" indent="-179388">
              <a:spcBef>
                <a:spcPts val="400"/>
              </a:spcBef>
              <a:buFont typeface="Arial" panose="020B0604020202020204" pitchFamily="34" charset="0"/>
              <a:buChar char="•"/>
            </a:pPr>
            <a:r>
              <a:rPr lang="en-GB" dirty="0"/>
              <a:t>thick walled cavity within the lung tissue that contains purulent liquid</a:t>
            </a:r>
          </a:p>
          <a:p>
            <a:pPr marL="538163" lvl="2" indent="-179388">
              <a:spcBef>
                <a:spcPts val="400"/>
              </a:spcBef>
              <a:buFont typeface="Arial" panose="020B0604020202020204" pitchFamily="34" charset="0"/>
              <a:buChar char="•"/>
            </a:pPr>
            <a:r>
              <a:rPr lang="en-GB" dirty="0"/>
              <a:t>may be secondary to aspiration (especially in children with neurodevelopmental delay), congenital malformations and immunodeficiency</a:t>
            </a:r>
          </a:p>
          <a:p>
            <a:pPr marL="538163" lvl="2" indent="-179388">
              <a:spcBef>
                <a:spcPts val="400"/>
              </a:spcBef>
              <a:buFont typeface="Arial" panose="020B0604020202020204" pitchFamily="34" charset="0"/>
              <a:buChar char="•"/>
            </a:pPr>
            <a:r>
              <a:rPr lang="en-GB" dirty="0"/>
              <a:t>may result from inadequate or delayed treatment of lobar pneumonia</a:t>
            </a:r>
          </a:p>
          <a:p>
            <a:pPr marL="538163" lvl="2" indent="-179388">
              <a:spcBef>
                <a:spcPts val="400"/>
              </a:spcBef>
              <a:buFont typeface="Arial" panose="020B0604020202020204" pitchFamily="34" charset="0"/>
              <a:buChar char="•"/>
            </a:pPr>
            <a:r>
              <a:rPr lang="en-GB" dirty="0"/>
              <a:t>similar presentation to CAP initially but progresses indolently</a:t>
            </a:r>
          </a:p>
          <a:p>
            <a:pPr marL="538163" lvl="2" indent="-179388">
              <a:spcBef>
                <a:spcPts val="400"/>
              </a:spcBef>
              <a:buFont typeface="Arial" panose="020B0604020202020204" pitchFamily="34" charset="0"/>
              <a:buChar char="•"/>
            </a:pPr>
            <a:r>
              <a:rPr lang="en-GB" dirty="0"/>
              <a:t>mainstay of therapy is a prolonged course of parenteral antibiotics</a:t>
            </a:r>
          </a:p>
        </p:txBody>
      </p:sp>
    </p:spTree>
    <p:extLst>
      <p:ext uri="{BB962C8B-B14F-4D97-AF65-F5344CB8AC3E}">
        <p14:creationId xmlns:p14="http://schemas.microsoft.com/office/powerpoint/2010/main" val="825057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Complications and Failure to Improve</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981200"/>
            <a:ext cx="7696200" cy="3394472"/>
          </a:xfrm>
        </p:spPr>
        <p:txBody>
          <a:bodyPr>
            <a:noAutofit/>
          </a:bodyPr>
          <a:lstStyle/>
          <a:p>
            <a:pPr marL="179388" indent="-179388">
              <a:buFont typeface="Arial" panose="020B0604020202020204" pitchFamily="34" charset="0"/>
              <a:buChar char="•"/>
            </a:pPr>
            <a:r>
              <a:rPr lang="en-GB" dirty="0"/>
              <a:t>If a child remains feverish or unwell 48 h after hospital admission with pneumonia, re-evaluation is necessary with consideration given to possible complications</a:t>
            </a:r>
          </a:p>
        </p:txBody>
      </p:sp>
    </p:spTree>
    <p:extLst>
      <p:ext uri="{BB962C8B-B14F-4D97-AF65-F5344CB8AC3E}">
        <p14:creationId xmlns:p14="http://schemas.microsoft.com/office/powerpoint/2010/main" val="1466494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Prognosis and Follow Up</a:t>
            </a:r>
            <a:endParaRPr lang="en-GB" sz="2800" dirty="0"/>
          </a:p>
        </p:txBody>
      </p:sp>
      <p:sp>
        <p:nvSpPr>
          <p:cNvPr id="6" name="Content Placeholder 2">
            <a:extLst>
              <a:ext uri="{FF2B5EF4-FFF2-40B4-BE49-F238E27FC236}">
                <a16:creationId xmlns:a16="http://schemas.microsoft.com/office/drawing/2014/main" id="{E944BB35-06A6-46F6-B34C-5F5BBEB49546}"/>
              </a:ext>
            </a:extLst>
          </p:cNvPr>
          <p:cNvSpPr>
            <a:spLocks noGrp="1"/>
          </p:cNvSpPr>
          <p:nvPr>
            <p:ph idx="1"/>
          </p:nvPr>
        </p:nvSpPr>
        <p:spPr>
          <a:xfrm>
            <a:off x="914400" y="1025128"/>
            <a:ext cx="7696200" cy="3394472"/>
          </a:xfrm>
        </p:spPr>
        <p:txBody>
          <a:bodyPr>
            <a:noAutofit/>
          </a:bodyPr>
          <a:lstStyle/>
          <a:p>
            <a:pPr marL="179388" indent="-179388">
              <a:buFont typeface="Arial" panose="020B0604020202020204" pitchFamily="34" charset="0"/>
              <a:buChar char="•"/>
            </a:pPr>
            <a:r>
              <a:rPr lang="en-GB" dirty="0"/>
              <a:t>Overall prognosis excellent with no long-term consequences</a:t>
            </a:r>
          </a:p>
          <a:p>
            <a:pPr marL="179388" indent="-179388">
              <a:buFont typeface="Arial" panose="020B0604020202020204" pitchFamily="34" charset="0"/>
              <a:buChar char="•"/>
            </a:pPr>
            <a:r>
              <a:rPr lang="en-GB" dirty="0"/>
              <a:t>Pneumonia mortality rate in developed countries is &lt;1 per 1000 per year</a:t>
            </a:r>
            <a:r>
              <a:rPr lang="en-GB" baseline="30000" dirty="0"/>
              <a:t>1</a:t>
            </a:r>
          </a:p>
          <a:p>
            <a:pPr marL="179388" indent="-179388">
              <a:buFont typeface="Arial" panose="020B0604020202020204" pitchFamily="34" charset="0"/>
              <a:buChar char="•"/>
            </a:pPr>
            <a:r>
              <a:rPr lang="en-GB" dirty="0"/>
              <a:t>Follow up not necessary for children with uncomplicated CAP who are asymptomatic - residual radiographic findings are rare and, even when present, do not result in additional therapy</a:t>
            </a:r>
            <a:r>
              <a:rPr lang="en-GB" baseline="30000" dirty="0"/>
              <a:t>2</a:t>
            </a:r>
          </a:p>
          <a:p>
            <a:pPr marL="179388" indent="-179388">
              <a:buFont typeface="Arial" panose="020B0604020202020204" pitchFamily="34" charset="0"/>
              <a:buChar char="•"/>
            </a:pPr>
            <a:r>
              <a:rPr lang="en-GB" dirty="0"/>
              <a:t>Children with severe pneumonia, empyema and lung abscess should be followed up after discharge until they have recovered completely and their chest x-ray has returned to near normal</a:t>
            </a:r>
          </a:p>
          <a:p>
            <a:pPr marL="179388" indent="-179388">
              <a:buFont typeface="Arial" panose="020B0604020202020204" pitchFamily="34" charset="0"/>
              <a:buChar char="•"/>
            </a:pPr>
            <a:endParaRPr lang="en-GB" dirty="0"/>
          </a:p>
          <a:p>
            <a:pPr marL="179388" indent="-179388">
              <a:buFont typeface="Arial" panose="020B0604020202020204" pitchFamily="34" charset="0"/>
              <a:buChar char="•"/>
            </a:pPr>
            <a:endParaRPr lang="en-GB" dirty="0"/>
          </a:p>
          <a:p>
            <a:pPr marL="179388" indent="-179388">
              <a:buFont typeface="Arial" panose="020B0604020202020204" pitchFamily="34" charset="0"/>
              <a:buChar char="•"/>
            </a:pPr>
            <a:endParaRPr lang="en-GB" dirty="0"/>
          </a:p>
          <a:p>
            <a:pPr marL="179388" indent="-179388">
              <a:buFont typeface="Arial" panose="020B0604020202020204" pitchFamily="34" charset="0"/>
              <a:buChar char="•"/>
            </a:pPr>
            <a:endParaRPr lang="en-GB" dirty="0"/>
          </a:p>
          <a:p>
            <a:pPr marL="179388" indent="-179388">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29FCF989-B280-415F-9C32-0A20F7FEFCC9}"/>
              </a:ext>
            </a:extLst>
          </p:cNvPr>
          <p:cNvSpPr txBox="1"/>
          <p:nvPr/>
        </p:nvSpPr>
        <p:spPr>
          <a:xfrm>
            <a:off x="609600" y="6387584"/>
            <a:ext cx="8153400" cy="984885"/>
          </a:xfrm>
          <a:prstGeom prst="rect">
            <a:avLst/>
          </a:prstGeom>
          <a:noFill/>
        </p:spPr>
        <p:txBody>
          <a:bodyPr wrap="square" rtlCol="0">
            <a:spAutoFit/>
          </a:bodyPr>
          <a:lstStyle/>
          <a:p>
            <a:pPr algn="r">
              <a:spcBef>
                <a:spcPts val="600"/>
              </a:spcBef>
            </a:pPr>
            <a:r>
              <a:rPr lang="en-GB" sz="1600" baseline="30000" dirty="0"/>
              <a:t>1</a:t>
            </a:r>
            <a:r>
              <a:rPr lang="en-GB" sz="1600" dirty="0"/>
              <a:t>Clin Infect Dis 2017;65:1721 </a:t>
            </a:r>
            <a:r>
              <a:rPr lang="en-GB" sz="1600" baseline="30000" dirty="0"/>
              <a:t>2</a:t>
            </a:r>
            <a:r>
              <a:rPr lang="en-GB" sz="1600" dirty="0"/>
              <a:t>Ped </a:t>
            </a:r>
            <a:r>
              <a:rPr lang="en-GB" sz="1600" dirty="0" err="1"/>
              <a:t>Pulmonol</a:t>
            </a:r>
            <a:r>
              <a:rPr lang="en-GB" sz="1600" dirty="0"/>
              <a:t> 2005;40:223</a:t>
            </a:r>
          </a:p>
          <a:p>
            <a:pPr algn="r">
              <a:spcBef>
                <a:spcPts val="600"/>
              </a:spcBef>
            </a:pPr>
            <a:endParaRPr lang="en-GB" sz="1600" dirty="0"/>
          </a:p>
          <a:p>
            <a:pPr algn="r">
              <a:spcBef>
                <a:spcPts val="600"/>
              </a:spcBef>
            </a:pPr>
            <a:endParaRPr lang="en-GB" sz="1600" dirty="0"/>
          </a:p>
        </p:txBody>
      </p:sp>
    </p:spTree>
    <p:extLst>
      <p:ext uri="{BB962C8B-B14F-4D97-AF65-F5344CB8AC3E}">
        <p14:creationId xmlns:p14="http://schemas.microsoft.com/office/powerpoint/2010/main" val="615333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99474E2-32FE-4FFC-A286-26794A7788B4}"/>
              </a:ext>
            </a:extLst>
          </p:cNvPr>
          <p:cNvSpPr txBox="1">
            <a:spLocks/>
          </p:cNvSpPr>
          <p:nvPr/>
        </p:nvSpPr>
        <p:spPr>
          <a:xfrm>
            <a:off x="838200" y="152400"/>
            <a:ext cx="8382000" cy="857250"/>
          </a:xfrm>
          <a:prstGeom prst="rect">
            <a:avLst/>
          </a:prstGeom>
        </p:spPr>
        <p:txBody>
          <a:bodyPr vert="horz" lIns="68580" tIns="34290" rIns="68580" bIns="34290" rtlCol="0" anchor="ctr">
            <a:noAutofit/>
          </a:bodyPr>
          <a:lstStyle>
            <a:lvl1pPr algn="l" defTabSz="457200" rtl="0" eaLnBrk="1" latinLnBrk="0" hangingPunct="1">
              <a:spcBef>
                <a:spcPct val="0"/>
              </a:spcBef>
              <a:buNone/>
              <a:defRPr sz="3000" b="1" kern="1200">
                <a:solidFill>
                  <a:srgbClr val="00303E"/>
                </a:solidFill>
                <a:latin typeface="Arial"/>
                <a:ea typeface="+mj-ea"/>
                <a:cs typeface="Arial"/>
              </a:defRPr>
            </a:lvl1pPr>
          </a:lstStyle>
          <a:p>
            <a:r>
              <a:rPr lang="en-US" sz="2800" dirty="0"/>
              <a:t>References</a:t>
            </a:r>
            <a:endParaRPr lang="en-GB" sz="2800" dirty="0"/>
          </a:p>
        </p:txBody>
      </p:sp>
      <p:sp>
        <p:nvSpPr>
          <p:cNvPr id="8" name="Content Placeholder 2">
            <a:extLst>
              <a:ext uri="{FF2B5EF4-FFF2-40B4-BE49-F238E27FC236}">
                <a16:creationId xmlns:a16="http://schemas.microsoft.com/office/drawing/2014/main" id="{F50A3114-EC83-4765-85A0-281F83BE79DD}"/>
              </a:ext>
            </a:extLst>
          </p:cNvPr>
          <p:cNvSpPr>
            <a:spLocks noGrp="1"/>
          </p:cNvSpPr>
          <p:nvPr>
            <p:ph idx="1"/>
          </p:nvPr>
        </p:nvSpPr>
        <p:spPr>
          <a:xfrm>
            <a:off x="914400" y="914400"/>
            <a:ext cx="7924800" cy="3394472"/>
          </a:xfrm>
        </p:spPr>
        <p:txBody>
          <a:bodyPr>
            <a:noAutofit/>
          </a:bodyPr>
          <a:lstStyle/>
          <a:p>
            <a:pPr marL="358775" indent="-358775"/>
            <a:r>
              <a:rPr lang="en-GB" sz="1000" dirty="0"/>
              <a:t>1	</a:t>
            </a:r>
            <a:r>
              <a:rPr lang="en-GB" sz="1000" dirty="0" err="1"/>
              <a:t>Kassebaum</a:t>
            </a:r>
            <a:r>
              <a:rPr lang="en-GB" sz="1000" dirty="0"/>
              <a:t> N, </a:t>
            </a:r>
            <a:r>
              <a:rPr lang="en-GB" sz="1000" dirty="0" err="1"/>
              <a:t>Kyu</a:t>
            </a:r>
            <a:r>
              <a:rPr lang="en-GB" sz="1000" dirty="0"/>
              <a:t> HH, </a:t>
            </a:r>
            <a:r>
              <a:rPr lang="en-GB" sz="1000" dirty="0" err="1"/>
              <a:t>Zoeckler</a:t>
            </a:r>
            <a:r>
              <a:rPr lang="en-GB" sz="1000" dirty="0"/>
              <a:t> L, </a:t>
            </a:r>
            <a:r>
              <a:rPr lang="en-GB" sz="1000" i="1" dirty="0"/>
              <a:t>et al.</a:t>
            </a:r>
            <a:r>
              <a:rPr lang="en-GB" sz="1000" dirty="0"/>
              <a:t> Child and Adolescent Health From 1990 to 2015: Findings From the Global Burden of Diseases, Injuries, and Risk Factors 2015 Study. </a:t>
            </a:r>
            <a:r>
              <a:rPr lang="en-GB" sz="1000" i="1" dirty="0"/>
              <a:t>JAMA </a:t>
            </a:r>
            <a:r>
              <a:rPr lang="en-GB" sz="1000" i="1" dirty="0" err="1"/>
              <a:t>Pediatr</a:t>
            </a:r>
            <a:r>
              <a:rPr lang="en-GB" sz="1000" dirty="0"/>
              <a:t> 2017; </a:t>
            </a:r>
            <a:r>
              <a:rPr lang="en-GB" sz="1000" b="1" dirty="0"/>
              <a:t>171</a:t>
            </a:r>
            <a:r>
              <a:rPr lang="en-GB" sz="1000" dirty="0"/>
              <a:t>: 573–92.</a:t>
            </a:r>
          </a:p>
          <a:p>
            <a:pPr marL="358775" indent="-358775"/>
            <a:r>
              <a:rPr lang="en-GB" sz="1000" dirty="0"/>
              <a:t>2	Clark JE, </a:t>
            </a:r>
            <a:r>
              <a:rPr lang="en-GB" sz="1000" dirty="0" err="1"/>
              <a:t>Hammal</a:t>
            </a:r>
            <a:r>
              <a:rPr lang="en-GB" sz="1000" dirty="0"/>
              <a:t> D, Hampton F, Spencer D, Parker L. Epidemiology of community-acquired pneumonia in children seen in hospital. </a:t>
            </a:r>
            <a:r>
              <a:rPr lang="en-GB" sz="1000" i="1" dirty="0" err="1"/>
              <a:t>Epidemiol</a:t>
            </a:r>
            <a:r>
              <a:rPr lang="en-GB" sz="1000" i="1" dirty="0"/>
              <a:t> Infect</a:t>
            </a:r>
            <a:r>
              <a:rPr lang="en-GB" sz="1000" dirty="0"/>
              <a:t> 2007; </a:t>
            </a:r>
            <a:r>
              <a:rPr lang="en-GB" sz="1000" b="1" dirty="0"/>
              <a:t>135</a:t>
            </a:r>
            <a:r>
              <a:rPr lang="en-GB" sz="1000" dirty="0"/>
              <a:t>: 262–9.</a:t>
            </a:r>
          </a:p>
          <a:p>
            <a:pPr marL="358775" indent="-358775"/>
            <a:r>
              <a:rPr lang="en-GB" sz="1000" dirty="0"/>
              <a:t>3	</a:t>
            </a:r>
            <a:r>
              <a:rPr lang="en-GB" sz="1000" dirty="0" err="1"/>
              <a:t>Melegaro</a:t>
            </a:r>
            <a:r>
              <a:rPr lang="en-GB" sz="1000" dirty="0"/>
              <a:t> A, Edmunds WJ, </a:t>
            </a:r>
            <a:r>
              <a:rPr lang="en-GB" sz="1000" dirty="0" err="1"/>
              <a:t>Pebody</a:t>
            </a:r>
            <a:r>
              <a:rPr lang="en-GB" sz="1000" dirty="0"/>
              <a:t> R, Miller E, George R. The current burden of pneumococcal disease in England and Wales. </a:t>
            </a:r>
            <a:r>
              <a:rPr lang="en-GB" sz="1000" i="1" dirty="0"/>
              <a:t>J Infect</a:t>
            </a:r>
            <a:r>
              <a:rPr lang="en-GB" sz="1000" dirty="0"/>
              <a:t> 2006; </a:t>
            </a:r>
            <a:r>
              <a:rPr lang="en-GB" sz="1000" b="1" dirty="0"/>
              <a:t>52</a:t>
            </a:r>
            <a:r>
              <a:rPr lang="en-GB" sz="1000" dirty="0"/>
              <a:t>: 37–48.</a:t>
            </a:r>
          </a:p>
          <a:p>
            <a:pPr marL="358775" indent="-358775"/>
            <a:r>
              <a:rPr lang="en-GB" sz="1000" dirty="0"/>
              <a:t>4	Bhuiyan MU, Snelling TL, West R, </a:t>
            </a:r>
            <a:r>
              <a:rPr lang="en-GB" sz="1000" i="1" dirty="0"/>
              <a:t>et al.</a:t>
            </a:r>
            <a:r>
              <a:rPr lang="en-GB" sz="1000" dirty="0"/>
              <a:t> The contribution of viruses and bacteria to community-acquired pneumonia in vaccinated children: a case–control study. </a:t>
            </a:r>
            <a:r>
              <a:rPr lang="en-GB" sz="1000" i="1" dirty="0"/>
              <a:t>Thorax</a:t>
            </a:r>
            <a:r>
              <a:rPr lang="en-GB" sz="1000" dirty="0"/>
              <a:t> 2019; </a:t>
            </a:r>
            <a:r>
              <a:rPr lang="en-GB" sz="1000" b="1" dirty="0"/>
              <a:t>74</a:t>
            </a:r>
            <a:r>
              <a:rPr lang="en-GB" sz="1000" dirty="0"/>
              <a:t>: 261–9.</a:t>
            </a:r>
          </a:p>
          <a:p>
            <a:pPr marL="358775" indent="-358775"/>
            <a:r>
              <a:rPr lang="en-GB" sz="1000" dirty="0"/>
              <a:t>5	</a:t>
            </a:r>
            <a:r>
              <a:rPr lang="en-GB" sz="1000" dirty="0" err="1"/>
              <a:t>Angoulvant</a:t>
            </a:r>
            <a:r>
              <a:rPr lang="en-GB" sz="1000" dirty="0"/>
              <a:t> F, Levy C, </a:t>
            </a:r>
            <a:r>
              <a:rPr lang="en-GB" sz="1000" dirty="0" err="1"/>
              <a:t>Grimprel</a:t>
            </a:r>
            <a:r>
              <a:rPr lang="en-GB" sz="1000" dirty="0"/>
              <a:t> E, </a:t>
            </a:r>
            <a:r>
              <a:rPr lang="en-GB" sz="1000" i="1" dirty="0"/>
              <a:t>et al.</a:t>
            </a:r>
            <a:r>
              <a:rPr lang="en-GB" sz="1000" dirty="0"/>
              <a:t> Early Impact of 13-Valent Pneumococcal Conjugate Vaccine on Community-Acquired Pneumonia in Children. </a:t>
            </a:r>
            <a:r>
              <a:rPr lang="en-GB" sz="1000" i="1" dirty="0"/>
              <a:t>Clin Infect Dis</a:t>
            </a:r>
            <a:r>
              <a:rPr lang="en-GB" sz="1000" dirty="0"/>
              <a:t> 2014; </a:t>
            </a:r>
            <a:r>
              <a:rPr lang="en-GB" sz="1000" b="1" dirty="0"/>
              <a:t>58</a:t>
            </a:r>
            <a:r>
              <a:rPr lang="en-GB" sz="1000" dirty="0"/>
              <a:t>: 918–24.</a:t>
            </a:r>
          </a:p>
          <a:p>
            <a:pPr marL="358775" indent="-358775"/>
            <a:r>
              <a:rPr lang="en-GB" sz="1000" dirty="0"/>
              <a:t>6	</a:t>
            </a:r>
            <a:r>
              <a:rPr lang="en-GB" sz="1000" dirty="0" err="1"/>
              <a:t>Pernica</a:t>
            </a:r>
            <a:r>
              <a:rPr lang="en-GB" sz="1000" dirty="0"/>
              <a:t> JM, Moldovan I, Chan F, Slinger R. Real-time polymerase chain reaction for microbiological diagnosis of parapneumonic effusions in Canadian children. </a:t>
            </a:r>
            <a:r>
              <a:rPr lang="en-GB" sz="1000" i="1" dirty="0"/>
              <a:t>Can J Infect Dis Med </a:t>
            </a:r>
            <a:r>
              <a:rPr lang="en-GB" sz="1000" i="1" dirty="0" err="1"/>
              <a:t>Microbiol</a:t>
            </a:r>
            <a:r>
              <a:rPr lang="en-GB" sz="1000" dirty="0"/>
              <a:t> 2014; </a:t>
            </a:r>
            <a:r>
              <a:rPr lang="en-GB" sz="1000" b="1" dirty="0"/>
              <a:t>25</a:t>
            </a:r>
            <a:r>
              <a:rPr lang="en-GB" sz="1000" dirty="0"/>
              <a:t>: 151–4.</a:t>
            </a:r>
          </a:p>
          <a:p>
            <a:pPr marL="358775" indent="-358775"/>
            <a:r>
              <a:rPr lang="en-GB" sz="1000" dirty="0"/>
              <a:t>7	</a:t>
            </a:r>
            <a:r>
              <a:rPr lang="en-GB" sz="1000" dirty="0" err="1"/>
              <a:t>Rudan</a:t>
            </a:r>
            <a:r>
              <a:rPr lang="en-GB" sz="1000" dirty="0"/>
              <a:t> I, O’Brien KL, Nair H, </a:t>
            </a:r>
            <a:r>
              <a:rPr lang="en-GB" sz="1000" i="1" dirty="0"/>
              <a:t>et al.</a:t>
            </a:r>
            <a:r>
              <a:rPr lang="en-GB" sz="1000" dirty="0"/>
              <a:t> Epidemiology and </a:t>
            </a:r>
            <a:r>
              <a:rPr lang="en-GB" sz="1000" dirty="0" err="1"/>
              <a:t>etiology</a:t>
            </a:r>
            <a:r>
              <a:rPr lang="en-GB" sz="1000" dirty="0"/>
              <a:t> of childhood pneumonia in 2010: estimates of incidence, severe morbidity, mortality, underlying risk factors and causative pathogens for 192 countries. </a:t>
            </a:r>
            <a:r>
              <a:rPr lang="en-GB" sz="1000" i="1" dirty="0"/>
              <a:t>J Glob Health</a:t>
            </a:r>
            <a:r>
              <a:rPr lang="en-GB" sz="1000" dirty="0"/>
              <a:t> 2013; </a:t>
            </a:r>
            <a:r>
              <a:rPr lang="en-GB" sz="1000" b="1" dirty="0"/>
              <a:t>3</a:t>
            </a:r>
            <a:r>
              <a:rPr lang="en-GB" sz="1000" dirty="0"/>
              <a:t>. DOI:10.7189/jogh.03.010401.</a:t>
            </a:r>
          </a:p>
          <a:p>
            <a:pPr marL="358775" indent="-358775"/>
            <a:r>
              <a:rPr lang="en-GB" sz="1000" dirty="0"/>
              <a:t>8	Jain S, Williams DJ, Arnold SR, </a:t>
            </a:r>
            <a:r>
              <a:rPr lang="en-GB" sz="1000" i="1" dirty="0"/>
              <a:t>et al.</a:t>
            </a:r>
            <a:r>
              <a:rPr lang="en-GB" sz="1000" dirty="0"/>
              <a:t> Community-Acquired Pneumonia Requiring Hospitalization among U.S. Children. </a:t>
            </a:r>
            <a:r>
              <a:rPr lang="en-GB" sz="1000" i="1" dirty="0"/>
              <a:t>N </a:t>
            </a:r>
            <a:r>
              <a:rPr lang="en-GB" sz="1000" i="1" dirty="0" err="1"/>
              <a:t>Engl</a:t>
            </a:r>
            <a:r>
              <a:rPr lang="en-GB" sz="1000" i="1" dirty="0"/>
              <a:t> J Med</a:t>
            </a:r>
            <a:r>
              <a:rPr lang="en-GB" sz="1000" dirty="0"/>
              <a:t> 2015; </a:t>
            </a:r>
            <a:r>
              <a:rPr lang="en-GB" sz="1000" b="1" dirty="0"/>
              <a:t>372</a:t>
            </a:r>
            <a:r>
              <a:rPr lang="en-GB" sz="1000" dirty="0"/>
              <a:t>: 835–45.</a:t>
            </a:r>
          </a:p>
          <a:p>
            <a:pPr marL="358775" indent="-358775"/>
            <a:r>
              <a:rPr lang="en-GB" sz="1000" dirty="0"/>
              <a:t>9	Shah SN, </a:t>
            </a:r>
            <a:r>
              <a:rPr lang="en-GB" sz="1000" dirty="0" err="1"/>
              <a:t>Bachur</a:t>
            </a:r>
            <a:r>
              <a:rPr lang="en-GB" sz="1000" dirty="0"/>
              <a:t> RG, </a:t>
            </a:r>
            <a:r>
              <a:rPr lang="en-GB" sz="1000" dirty="0" err="1"/>
              <a:t>Simel</a:t>
            </a:r>
            <a:r>
              <a:rPr lang="en-GB" sz="1000" dirty="0"/>
              <a:t> DL, Neuman MI. Does This Child Have Pneumonia?: The Rational Clinical Examination Systematic Review. </a:t>
            </a:r>
            <a:r>
              <a:rPr lang="en-GB" sz="1000" i="1" dirty="0"/>
              <a:t>JAMA</a:t>
            </a:r>
            <a:r>
              <a:rPr lang="en-GB" sz="1000" dirty="0"/>
              <a:t> 2017; </a:t>
            </a:r>
            <a:r>
              <a:rPr lang="en-GB" sz="1000" b="1" dirty="0"/>
              <a:t>318</a:t>
            </a:r>
            <a:r>
              <a:rPr lang="en-GB" sz="1000" dirty="0"/>
              <a:t>: 462–71.</a:t>
            </a:r>
          </a:p>
          <a:p>
            <a:pPr marL="358775" indent="-358775"/>
            <a:r>
              <a:rPr lang="en-GB" sz="1000" dirty="0"/>
              <a:t>10	Smyth A, Carty H, Hart CA. Clinical predictors of hypoxaemia in children with pneumonia. </a:t>
            </a:r>
            <a:r>
              <a:rPr lang="en-GB" sz="1000" i="1" dirty="0"/>
              <a:t>Ann Trop </a:t>
            </a:r>
            <a:r>
              <a:rPr lang="en-GB" sz="1000" i="1" dirty="0" err="1"/>
              <a:t>Paediatr</a:t>
            </a:r>
            <a:r>
              <a:rPr lang="en-GB" sz="1000" dirty="0"/>
              <a:t> 1998; </a:t>
            </a:r>
            <a:r>
              <a:rPr lang="en-GB" sz="1000" b="1" dirty="0"/>
              <a:t>18</a:t>
            </a:r>
            <a:r>
              <a:rPr lang="en-GB" sz="1000" dirty="0"/>
              <a:t>: 31–40.</a:t>
            </a:r>
          </a:p>
          <a:p>
            <a:pPr marL="358775" indent="-358775"/>
            <a:r>
              <a:rPr lang="en-GB" sz="1000" dirty="0"/>
              <a:t>11	</a:t>
            </a:r>
            <a:r>
              <a:rPr lang="en-GB" sz="1000" dirty="0" err="1"/>
              <a:t>Virkki</a:t>
            </a:r>
            <a:r>
              <a:rPr lang="en-GB" sz="1000" dirty="0"/>
              <a:t> R, </a:t>
            </a:r>
            <a:r>
              <a:rPr lang="en-GB" sz="1000" dirty="0" err="1"/>
              <a:t>Juven</a:t>
            </a:r>
            <a:r>
              <a:rPr lang="en-GB" sz="1000" dirty="0"/>
              <a:t> T, </a:t>
            </a:r>
            <a:r>
              <a:rPr lang="en-GB" sz="1000" dirty="0" err="1"/>
              <a:t>Rikalainen</a:t>
            </a:r>
            <a:r>
              <a:rPr lang="en-GB" sz="1000" dirty="0"/>
              <a:t> H, </a:t>
            </a:r>
            <a:r>
              <a:rPr lang="en-GB" sz="1000" dirty="0" err="1"/>
              <a:t>Svedström</a:t>
            </a:r>
            <a:r>
              <a:rPr lang="en-GB" sz="1000" dirty="0"/>
              <a:t> E, </a:t>
            </a:r>
            <a:r>
              <a:rPr lang="en-GB" sz="1000" dirty="0" err="1"/>
              <a:t>Mertsola</a:t>
            </a:r>
            <a:r>
              <a:rPr lang="en-GB" sz="1000" dirty="0"/>
              <a:t> J, </a:t>
            </a:r>
            <a:r>
              <a:rPr lang="en-GB" sz="1000" dirty="0" err="1"/>
              <a:t>Ruuskanen</a:t>
            </a:r>
            <a:r>
              <a:rPr lang="en-GB" sz="1000" dirty="0"/>
              <a:t> O. Differentiation of bacterial and viral pneumonia in children. </a:t>
            </a:r>
            <a:r>
              <a:rPr lang="en-GB" sz="1000" i="1" dirty="0"/>
              <a:t>Thorax</a:t>
            </a:r>
            <a:r>
              <a:rPr lang="en-GB" sz="1000" dirty="0"/>
              <a:t> 2002; </a:t>
            </a:r>
            <a:r>
              <a:rPr lang="en-GB" sz="1000" b="1" dirty="0"/>
              <a:t>57</a:t>
            </a:r>
            <a:r>
              <a:rPr lang="en-GB" sz="1000" dirty="0"/>
              <a:t>: 438–41.</a:t>
            </a:r>
          </a:p>
          <a:p>
            <a:pPr marL="358775" indent="-358775"/>
            <a:r>
              <a:rPr lang="en-GB" sz="1000" dirty="0"/>
              <a:t>12	Flood RG, </a:t>
            </a:r>
            <a:r>
              <a:rPr lang="en-GB" sz="1000" dirty="0" err="1"/>
              <a:t>Badik</a:t>
            </a:r>
            <a:r>
              <a:rPr lang="en-GB" sz="1000" dirty="0"/>
              <a:t> J, </a:t>
            </a:r>
            <a:r>
              <a:rPr lang="en-GB" sz="1000" dirty="0" err="1"/>
              <a:t>Aronoff</a:t>
            </a:r>
            <a:r>
              <a:rPr lang="en-GB" sz="1000" dirty="0"/>
              <a:t> SC. The Utility of Serum C-Reactive Protein in Differentiating Bacterial from Nonbacterial Pneumonia in Children: A Meta-Analysis of 1230 Children. </a:t>
            </a:r>
            <a:r>
              <a:rPr lang="en-GB" sz="1000" i="1" dirty="0"/>
              <a:t>ET J</a:t>
            </a:r>
            <a:r>
              <a:rPr lang="en-GB" sz="1000" dirty="0"/>
              <a:t> 2008; </a:t>
            </a:r>
            <a:r>
              <a:rPr lang="en-GB" sz="1000" b="1" dirty="0"/>
              <a:t>27</a:t>
            </a:r>
            <a:r>
              <a:rPr lang="en-GB" sz="1000" dirty="0"/>
              <a:t>: 95–9.</a:t>
            </a:r>
          </a:p>
          <a:p>
            <a:pPr marL="358775" indent="-358775"/>
            <a:r>
              <a:rPr lang="en-GB" sz="1000" dirty="0"/>
              <a:t>13	Atkinson M, </a:t>
            </a:r>
            <a:r>
              <a:rPr lang="en-GB" sz="1000" dirty="0" err="1"/>
              <a:t>Lakhanpaul</a:t>
            </a:r>
            <a:r>
              <a:rPr lang="en-GB" sz="1000" dirty="0"/>
              <a:t> M, Smyth A, </a:t>
            </a:r>
            <a:r>
              <a:rPr lang="en-GB" sz="1000" i="1" dirty="0"/>
              <a:t>et al.</a:t>
            </a:r>
            <a:r>
              <a:rPr lang="en-GB" sz="1000" dirty="0"/>
              <a:t> Comparison of oral amoxicillin and intravenous benzyl penicillin for community acquired pneumonia in children (PIVOT trial): a multicentre pragmatic randomised controlled equivalence trial. </a:t>
            </a:r>
            <a:r>
              <a:rPr lang="en-GB" sz="1000" i="1" dirty="0"/>
              <a:t>Thorax</a:t>
            </a:r>
            <a:r>
              <a:rPr lang="en-GB" sz="1000" dirty="0"/>
              <a:t> 2007; </a:t>
            </a:r>
            <a:r>
              <a:rPr lang="en-GB" sz="1000" b="1" dirty="0"/>
              <a:t>62</a:t>
            </a:r>
            <a:r>
              <a:rPr lang="en-GB" sz="1000" dirty="0"/>
              <a:t>: 1102–6.</a:t>
            </a:r>
          </a:p>
          <a:p>
            <a:pPr marL="358775" indent="-358775"/>
            <a:r>
              <a:rPr lang="en-GB" sz="1000" dirty="0"/>
              <a:t>14	Sawicki GS, Lu FL, </a:t>
            </a:r>
            <a:r>
              <a:rPr lang="en-GB" sz="1000" dirty="0" err="1"/>
              <a:t>Valim</a:t>
            </a:r>
            <a:r>
              <a:rPr lang="en-GB" sz="1000" dirty="0"/>
              <a:t> C, Cleveland RH, Colin AA. Necrotising pneumonia is an increasingly detected complication of pneumonia in children. </a:t>
            </a:r>
            <a:r>
              <a:rPr lang="en-GB" sz="1000" i="1" dirty="0"/>
              <a:t>Eur Respir J</a:t>
            </a:r>
            <a:r>
              <a:rPr lang="en-GB" sz="1000" dirty="0"/>
              <a:t> 2008; </a:t>
            </a:r>
            <a:r>
              <a:rPr lang="en-GB" sz="1000" b="1" dirty="0"/>
              <a:t>31</a:t>
            </a:r>
            <a:r>
              <a:rPr lang="en-GB" sz="1000" dirty="0"/>
              <a:t>: 1285–91.</a:t>
            </a:r>
          </a:p>
          <a:p>
            <a:pPr marL="358775" indent="-358775"/>
            <a:r>
              <a:rPr lang="en-GB" sz="1000" dirty="0"/>
              <a:t>15	Wu J, Yang S, Cao Q, </a:t>
            </a:r>
            <a:r>
              <a:rPr lang="en-GB" sz="1000" i="1" dirty="0"/>
              <a:t>et al.</a:t>
            </a:r>
            <a:r>
              <a:rPr lang="en-GB" sz="1000" dirty="0"/>
              <a:t> Pneumonia Mortality in Children Aged &lt;5 Years in 56 Countries: A Retrospective Analysis of Trends from 1960 to 2012. </a:t>
            </a:r>
            <a:r>
              <a:rPr lang="en-GB" sz="1000" i="1" dirty="0"/>
              <a:t>Clin Infect Dis</a:t>
            </a:r>
            <a:r>
              <a:rPr lang="en-GB" sz="1000" dirty="0"/>
              <a:t> 2017; </a:t>
            </a:r>
            <a:r>
              <a:rPr lang="en-GB" sz="1000" b="1" dirty="0"/>
              <a:t>65</a:t>
            </a:r>
            <a:r>
              <a:rPr lang="en-GB" sz="1000" dirty="0"/>
              <a:t>: 1721–8.</a:t>
            </a:r>
          </a:p>
          <a:p>
            <a:pPr marL="358775" indent="-358775"/>
            <a:r>
              <a:rPr lang="en-GB" sz="1000" dirty="0"/>
              <a:t>16	</a:t>
            </a:r>
            <a:r>
              <a:rPr lang="en-GB" sz="1000" dirty="0" err="1"/>
              <a:t>Virkki</a:t>
            </a:r>
            <a:r>
              <a:rPr lang="en-GB" sz="1000" dirty="0"/>
              <a:t> R, </a:t>
            </a:r>
            <a:r>
              <a:rPr lang="en-GB" sz="1000" dirty="0" err="1"/>
              <a:t>Juven</a:t>
            </a:r>
            <a:r>
              <a:rPr lang="en-GB" sz="1000" dirty="0"/>
              <a:t> T, </a:t>
            </a:r>
            <a:r>
              <a:rPr lang="en-GB" sz="1000" dirty="0" err="1"/>
              <a:t>Mertsola</a:t>
            </a:r>
            <a:r>
              <a:rPr lang="en-GB" sz="1000" dirty="0"/>
              <a:t> J, </a:t>
            </a:r>
            <a:r>
              <a:rPr lang="en-GB" sz="1000" dirty="0" err="1"/>
              <a:t>Ruuskanen</a:t>
            </a:r>
            <a:r>
              <a:rPr lang="en-GB" sz="1000" dirty="0"/>
              <a:t> O. Radiographic follow-up of pneumonia in children. </a:t>
            </a:r>
            <a:r>
              <a:rPr lang="en-GB" sz="1000" i="1" dirty="0" err="1"/>
              <a:t>Pediatr</a:t>
            </a:r>
            <a:r>
              <a:rPr lang="en-GB" sz="1000" i="1" dirty="0"/>
              <a:t> </a:t>
            </a:r>
            <a:r>
              <a:rPr lang="en-GB" sz="1000" i="1" dirty="0" err="1"/>
              <a:t>Pulmonol</a:t>
            </a:r>
            <a:r>
              <a:rPr lang="en-GB" sz="1000" dirty="0"/>
              <a:t> 2005; </a:t>
            </a:r>
            <a:r>
              <a:rPr lang="en-GB" sz="1000" b="1" dirty="0"/>
              <a:t>40</a:t>
            </a:r>
            <a:r>
              <a:rPr lang="en-GB" sz="1000" dirty="0"/>
              <a:t>: 223–7.</a:t>
            </a:r>
          </a:p>
        </p:txBody>
      </p:sp>
    </p:spTree>
    <p:extLst>
      <p:ext uri="{BB962C8B-B14F-4D97-AF65-F5344CB8AC3E}">
        <p14:creationId xmlns:p14="http://schemas.microsoft.com/office/powerpoint/2010/main" val="2480075669"/>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5.jpg"/></Relationships>
</file>

<file path=ppt/theme/theme1.xml><?xml version="1.0" encoding="utf-8"?>
<a:theme xmlns:a="http://schemas.openxmlformats.org/drawingml/2006/main" name="MAIN 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NTENTS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XT ONLY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IMAGE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spPr>
      <a:bodyPr wrap="square" lIns="0" tIns="0" rIns="0" bIns="0" rtlCol="0"/>
      <a:lstStyle>
        <a:defPPr>
          <a:defRPr/>
        </a:defPPr>
      </a:lstStyle>
    </a:spDef>
  </a:objectDefaults>
  <a:extraClrSchemeLst/>
</a:theme>
</file>

<file path=ppt/theme/theme5.xml><?xml version="1.0" encoding="utf-8"?>
<a:theme xmlns:a="http://schemas.openxmlformats.org/drawingml/2006/main" name="CONTENT DIVIDER LAYOU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CLOSING PAGE LAYOU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47988</TotalTime>
  <Words>2521</Words>
  <Application>Microsoft Office PowerPoint</Application>
  <PresentationFormat>On-screen Show (4:3)</PresentationFormat>
  <Paragraphs>241</Paragraphs>
  <Slides>22</Slides>
  <Notes>21</Notes>
  <HiddenSlides>0</HiddenSlides>
  <MMClips>0</MMClips>
  <ScaleCrop>false</ScaleCrop>
  <HeadingPairs>
    <vt:vector size="6" baseType="variant">
      <vt:variant>
        <vt:lpstr>Fonts Used</vt:lpstr>
      </vt:variant>
      <vt:variant>
        <vt:i4>3</vt:i4>
      </vt:variant>
      <vt:variant>
        <vt:lpstr>Theme</vt:lpstr>
      </vt:variant>
      <vt:variant>
        <vt:i4>6</vt:i4>
      </vt:variant>
      <vt:variant>
        <vt:lpstr>Slide Titles</vt:lpstr>
      </vt:variant>
      <vt:variant>
        <vt:i4>22</vt:i4>
      </vt:variant>
    </vt:vector>
  </HeadingPairs>
  <TitlesOfParts>
    <vt:vector size="31" baseType="lpstr">
      <vt:lpstr>Arial</vt:lpstr>
      <vt:lpstr>Calibri</vt:lpstr>
      <vt:lpstr>Wingdings</vt:lpstr>
      <vt:lpstr>MAIN TITLE PAGE</vt:lpstr>
      <vt:lpstr>CONTENTS LAYOUTS</vt:lpstr>
      <vt:lpstr>TEXT ONLY LAYOUTS</vt:lpstr>
      <vt:lpstr>IMAGE LAYOUTS</vt:lpstr>
      <vt:lpstr>CONTENT DIVIDER LAYOUT</vt:lpstr>
      <vt:lpstr>CLOSING PAGE LAYOUT</vt:lpstr>
      <vt:lpstr>PowerPoint Presentation</vt:lpstr>
      <vt:lpstr>PNEUMONIA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Broughton</dc:creator>
  <cp:lastModifiedBy>Legg J.P.</cp:lastModifiedBy>
  <cp:revision>260</cp:revision>
  <cp:lastPrinted>2018-12-05T08:11:47Z</cp:lastPrinted>
  <dcterms:created xsi:type="dcterms:W3CDTF">2017-05-17T16:00:43Z</dcterms:created>
  <dcterms:modified xsi:type="dcterms:W3CDTF">2019-05-13T17:32:31Z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2017-04-18T00:00:00Z</vt:filetime>
  </property>
  <property fmtid="{D5CDD505-2E9C-101B-9397-08002B2CF9AE}" pid="3" name="Creator">
    <vt:lpwstr>Adobe InDesign CC 2017 (Macintosh)</vt:lpwstr>
  </property>
  <property fmtid="{D5CDD505-2E9C-101B-9397-08002B2CF9AE}" pid="4" name="LastSaved">
    <vt:filetime>2017-05-17T00:00:00Z</vt:filetime>
  </property>
</Properties>
</file>