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1"/>
  </p:notesMasterIdLst>
  <p:sldIdLst>
    <p:sldId id="574" r:id="rId2"/>
    <p:sldId id="684" r:id="rId3"/>
    <p:sldId id="624" r:id="rId4"/>
    <p:sldId id="625" r:id="rId5"/>
    <p:sldId id="680" r:id="rId6"/>
    <p:sldId id="685" r:id="rId7"/>
    <p:sldId id="686" r:id="rId8"/>
    <p:sldId id="687" r:id="rId9"/>
    <p:sldId id="688" r:id="rId10"/>
    <p:sldId id="689" r:id="rId11"/>
    <p:sldId id="690" r:id="rId12"/>
    <p:sldId id="691" r:id="rId13"/>
    <p:sldId id="693" r:id="rId14"/>
    <p:sldId id="694" r:id="rId15"/>
    <p:sldId id="692" r:id="rId16"/>
    <p:sldId id="695" r:id="rId17"/>
    <p:sldId id="696" r:id="rId18"/>
    <p:sldId id="697" r:id="rId19"/>
    <p:sldId id="648" r:id="rId20"/>
    <p:sldId id="669" r:id="rId21"/>
    <p:sldId id="649" r:id="rId22"/>
    <p:sldId id="650" r:id="rId23"/>
    <p:sldId id="651" r:id="rId24"/>
    <p:sldId id="652" r:id="rId25"/>
    <p:sldId id="653" r:id="rId26"/>
    <p:sldId id="654" r:id="rId27"/>
    <p:sldId id="655" r:id="rId28"/>
    <p:sldId id="676" r:id="rId29"/>
    <p:sldId id="677" r:id="rId30"/>
    <p:sldId id="678" r:id="rId31"/>
    <p:sldId id="698" r:id="rId32"/>
    <p:sldId id="700" r:id="rId33"/>
    <p:sldId id="699" r:id="rId34"/>
    <p:sldId id="701" r:id="rId35"/>
    <p:sldId id="702" r:id="rId36"/>
    <p:sldId id="703" r:id="rId37"/>
    <p:sldId id="704" r:id="rId38"/>
    <p:sldId id="705" r:id="rId39"/>
    <p:sldId id="706" r:id="rId40"/>
    <p:sldId id="707" r:id="rId41"/>
    <p:sldId id="708" r:id="rId42"/>
    <p:sldId id="709" r:id="rId43"/>
    <p:sldId id="710" r:id="rId44"/>
    <p:sldId id="711" r:id="rId45"/>
    <p:sldId id="715" r:id="rId46"/>
    <p:sldId id="716" r:id="rId47"/>
    <p:sldId id="713" r:id="rId48"/>
    <p:sldId id="712" r:id="rId49"/>
    <p:sldId id="622" r:id="rId5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58F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569"/>
    <p:restoredTop sz="80195" autoAdjust="0"/>
  </p:normalViewPr>
  <p:slideViewPr>
    <p:cSldViewPr snapToGrid="0" snapToObjects="1" showGuides="1">
      <p:cViewPr varScale="1">
        <p:scale>
          <a:sx n="60" d="100"/>
          <a:sy n="60" d="100"/>
        </p:scale>
        <p:origin x="1356" y="60"/>
      </p:cViewPr>
      <p:guideLst>
        <p:guide orient="horz" pos="2160"/>
        <p:guide pos="2889"/>
      </p:guideLst>
    </p:cSldViewPr>
  </p:slideViewPr>
  <p:notesTextViewPr>
    <p:cViewPr>
      <p:scale>
        <a:sx n="100" d="100"/>
        <a:sy n="100" d="100"/>
      </p:scale>
      <p:origin x="0" y="0"/>
    </p:cViewPr>
  </p:notesTextViewPr>
  <p:sorterViewPr>
    <p:cViewPr>
      <p:scale>
        <a:sx n="140" d="100"/>
        <a:sy n="140" d="100"/>
      </p:scale>
      <p:origin x="0" y="245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70FDA1-B14D-DE40-9F01-45F4D7F1131F}" type="datetimeFigureOut">
              <a:rPr lang="en-US" smtClean="0"/>
              <a:t>10/20/2017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FFA204-561D-1349-BC0A-3DAD4ABA7437}" type="slidenum">
              <a:rPr lang="en-US" smtClean="0"/>
              <a:t>‹#›</a:t>
            </a:fld>
            <a:endParaRPr lang="en-US"/>
          </a:p>
        </p:txBody>
      </p:sp>
    </p:spTree>
    <p:extLst>
      <p:ext uri="{BB962C8B-B14F-4D97-AF65-F5344CB8AC3E}">
        <p14:creationId xmlns:p14="http://schemas.microsoft.com/office/powerpoint/2010/main" val="41710067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AFFA204-561D-1349-BC0A-3DAD4ABA7437}" type="slidenum">
              <a:rPr lang="en-US" smtClean="0"/>
              <a:t>1</a:t>
            </a:fld>
            <a:endParaRPr lang="en-US"/>
          </a:p>
        </p:txBody>
      </p:sp>
    </p:spTree>
    <p:extLst>
      <p:ext uri="{BB962C8B-B14F-4D97-AF65-F5344CB8AC3E}">
        <p14:creationId xmlns:p14="http://schemas.microsoft.com/office/powerpoint/2010/main" val="1129460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FFA204-561D-1349-BC0A-3DAD4ABA7437}" type="slidenum">
              <a:rPr lang="en-US" smtClean="0"/>
              <a:t>2</a:t>
            </a:fld>
            <a:endParaRPr lang="en-US"/>
          </a:p>
        </p:txBody>
      </p:sp>
    </p:spTree>
    <p:extLst>
      <p:ext uri="{BB962C8B-B14F-4D97-AF65-F5344CB8AC3E}">
        <p14:creationId xmlns:p14="http://schemas.microsoft.com/office/powerpoint/2010/main" val="766997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FFA204-561D-1349-BC0A-3DAD4ABA7437}" type="slidenum">
              <a:rPr lang="en-US" smtClean="0"/>
              <a:t>3</a:t>
            </a:fld>
            <a:endParaRPr lang="en-US"/>
          </a:p>
        </p:txBody>
      </p:sp>
    </p:spTree>
    <p:extLst>
      <p:ext uri="{BB962C8B-B14F-4D97-AF65-F5344CB8AC3E}">
        <p14:creationId xmlns:p14="http://schemas.microsoft.com/office/powerpoint/2010/main" val="15342977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a:t>
            </a:fld>
            <a:endParaRPr lang="en-US"/>
          </a:p>
        </p:txBody>
      </p:sp>
    </p:spTree>
    <p:extLst>
      <p:ext uri="{BB962C8B-B14F-4D97-AF65-F5344CB8AC3E}">
        <p14:creationId xmlns:p14="http://schemas.microsoft.com/office/powerpoint/2010/main" val="633577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5</a:t>
            </a:fld>
            <a:endParaRPr lang="en-US"/>
          </a:p>
        </p:txBody>
      </p:sp>
    </p:spTree>
    <p:extLst>
      <p:ext uri="{BB962C8B-B14F-4D97-AF65-F5344CB8AC3E}">
        <p14:creationId xmlns:p14="http://schemas.microsoft.com/office/powerpoint/2010/main" val="1518475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6</a:t>
            </a:fld>
            <a:endParaRPr lang="en-US"/>
          </a:p>
        </p:txBody>
      </p:sp>
    </p:spTree>
    <p:extLst>
      <p:ext uri="{BB962C8B-B14F-4D97-AF65-F5344CB8AC3E}">
        <p14:creationId xmlns:p14="http://schemas.microsoft.com/office/powerpoint/2010/main" val="9551854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7</a:t>
            </a:fld>
            <a:endParaRPr lang="en-US"/>
          </a:p>
        </p:txBody>
      </p:sp>
    </p:spTree>
    <p:extLst>
      <p:ext uri="{BB962C8B-B14F-4D97-AF65-F5344CB8AC3E}">
        <p14:creationId xmlns:p14="http://schemas.microsoft.com/office/powerpoint/2010/main" val="470356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8</a:t>
            </a:fld>
            <a:endParaRPr lang="en-US"/>
          </a:p>
        </p:txBody>
      </p:sp>
    </p:spTree>
    <p:extLst>
      <p:ext uri="{BB962C8B-B14F-4D97-AF65-F5344CB8AC3E}">
        <p14:creationId xmlns:p14="http://schemas.microsoft.com/office/powerpoint/2010/main" val="2072269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9</a:t>
            </a:fld>
            <a:endParaRPr lang="en-US"/>
          </a:p>
        </p:txBody>
      </p:sp>
    </p:spTree>
    <p:extLst>
      <p:ext uri="{BB962C8B-B14F-4D97-AF65-F5344CB8AC3E}">
        <p14:creationId xmlns:p14="http://schemas.microsoft.com/office/powerpoint/2010/main" val="1667045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10</a:t>
            </a:fld>
            <a:endParaRPr lang="en-US"/>
          </a:p>
        </p:txBody>
      </p:sp>
    </p:spTree>
    <p:extLst>
      <p:ext uri="{BB962C8B-B14F-4D97-AF65-F5344CB8AC3E}">
        <p14:creationId xmlns:p14="http://schemas.microsoft.com/office/powerpoint/2010/main" val="532647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11</a:t>
            </a:fld>
            <a:endParaRPr lang="en-US"/>
          </a:p>
        </p:txBody>
      </p:sp>
    </p:spTree>
    <p:extLst>
      <p:ext uri="{BB962C8B-B14F-4D97-AF65-F5344CB8AC3E}">
        <p14:creationId xmlns:p14="http://schemas.microsoft.com/office/powerpoint/2010/main" val="32819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12</a:t>
            </a:fld>
            <a:endParaRPr lang="en-US"/>
          </a:p>
        </p:txBody>
      </p:sp>
    </p:spTree>
    <p:extLst>
      <p:ext uri="{BB962C8B-B14F-4D97-AF65-F5344CB8AC3E}">
        <p14:creationId xmlns:p14="http://schemas.microsoft.com/office/powerpoint/2010/main" val="765854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13</a:t>
            </a:fld>
            <a:endParaRPr lang="en-US"/>
          </a:p>
        </p:txBody>
      </p:sp>
    </p:spTree>
    <p:extLst>
      <p:ext uri="{BB962C8B-B14F-4D97-AF65-F5344CB8AC3E}">
        <p14:creationId xmlns:p14="http://schemas.microsoft.com/office/powerpoint/2010/main" val="1104423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14</a:t>
            </a:fld>
            <a:endParaRPr lang="en-US"/>
          </a:p>
        </p:txBody>
      </p:sp>
    </p:spTree>
    <p:extLst>
      <p:ext uri="{BB962C8B-B14F-4D97-AF65-F5344CB8AC3E}">
        <p14:creationId xmlns:p14="http://schemas.microsoft.com/office/powerpoint/2010/main" val="1282198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15</a:t>
            </a:fld>
            <a:endParaRPr lang="en-US"/>
          </a:p>
        </p:txBody>
      </p:sp>
    </p:spTree>
    <p:extLst>
      <p:ext uri="{BB962C8B-B14F-4D97-AF65-F5344CB8AC3E}">
        <p14:creationId xmlns:p14="http://schemas.microsoft.com/office/powerpoint/2010/main" val="23711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16</a:t>
            </a:fld>
            <a:endParaRPr lang="en-US"/>
          </a:p>
        </p:txBody>
      </p:sp>
    </p:spTree>
    <p:extLst>
      <p:ext uri="{BB962C8B-B14F-4D97-AF65-F5344CB8AC3E}">
        <p14:creationId xmlns:p14="http://schemas.microsoft.com/office/powerpoint/2010/main" val="53770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17</a:t>
            </a:fld>
            <a:endParaRPr lang="en-US"/>
          </a:p>
        </p:txBody>
      </p:sp>
    </p:spTree>
    <p:extLst>
      <p:ext uri="{BB962C8B-B14F-4D97-AF65-F5344CB8AC3E}">
        <p14:creationId xmlns:p14="http://schemas.microsoft.com/office/powerpoint/2010/main" val="2098883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18</a:t>
            </a:fld>
            <a:endParaRPr lang="en-US"/>
          </a:p>
        </p:txBody>
      </p:sp>
    </p:spTree>
    <p:extLst>
      <p:ext uri="{BB962C8B-B14F-4D97-AF65-F5344CB8AC3E}">
        <p14:creationId xmlns:p14="http://schemas.microsoft.com/office/powerpoint/2010/main" val="13649309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19</a:t>
            </a:fld>
            <a:endParaRPr lang="en-US"/>
          </a:p>
        </p:txBody>
      </p:sp>
    </p:spTree>
    <p:extLst>
      <p:ext uri="{BB962C8B-B14F-4D97-AF65-F5344CB8AC3E}">
        <p14:creationId xmlns:p14="http://schemas.microsoft.com/office/powerpoint/2010/main" val="517318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baseline="0"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20</a:t>
            </a:fld>
            <a:endParaRPr lang="en-US"/>
          </a:p>
        </p:txBody>
      </p:sp>
    </p:spTree>
    <p:extLst>
      <p:ext uri="{BB962C8B-B14F-4D97-AF65-F5344CB8AC3E}">
        <p14:creationId xmlns:p14="http://schemas.microsoft.com/office/powerpoint/2010/main" val="430835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baseline="0" dirty="0" smtClean="0">
              <a:ea typeface="ＭＳ Ｐゴシック" charset="-128"/>
            </a:endParaRPr>
          </a:p>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21</a:t>
            </a:fld>
            <a:endParaRPr lang="en-US"/>
          </a:p>
        </p:txBody>
      </p:sp>
    </p:spTree>
    <p:extLst>
      <p:ext uri="{BB962C8B-B14F-4D97-AF65-F5344CB8AC3E}">
        <p14:creationId xmlns:p14="http://schemas.microsoft.com/office/powerpoint/2010/main" val="15060286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baseline="0"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22</a:t>
            </a:fld>
            <a:endParaRPr lang="en-US"/>
          </a:p>
        </p:txBody>
      </p:sp>
    </p:spTree>
    <p:extLst>
      <p:ext uri="{BB962C8B-B14F-4D97-AF65-F5344CB8AC3E}">
        <p14:creationId xmlns:p14="http://schemas.microsoft.com/office/powerpoint/2010/main" val="9335446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23</a:t>
            </a:fld>
            <a:endParaRPr lang="en-US"/>
          </a:p>
        </p:txBody>
      </p:sp>
    </p:spTree>
    <p:extLst>
      <p:ext uri="{BB962C8B-B14F-4D97-AF65-F5344CB8AC3E}">
        <p14:creationId xmlns:p14="http://schemas.microsoft.com/office/powerpoint/2010/main" val="13120627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24</a:t>
            </a:fld>
            <a:endParaRPr lang="en-US"/>
          </a:p>
        </p:txBody>
      </p:sp>
    </p:spTree>
    <p:extLst>
      <p:ext uri="{BB962C8B-B14F-4D97-AF65-F5344CB8AC3E}">
        <p14:creationId xmlns:p14="http://schemas.microsoft.com/office/powerpoint/2010/main" val="12597346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25</a:t>
            </a:fld>
            <a:endParaRPr lang="en-US"/>
          </a:p>
        </p:txBody>
      </p:sp>
    </p:spTree>
    <p:extLst>
      <p:ext uri="{BB962C8B-B14F-4D97-AF65-F5344CB8AC3E}">
        <p14:creationId xmlns:p14="http://schemas.microsoft.com/office/powerpoint/2010/main" val="1273088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26</a:t>
            </a:fld>
            <a:endParaRPr lang="en-US"/>
          </a:p>
        </p:txBody>
      </p:sp>
    </p:spTree>
    <p:extLst>
      <p:ext uri="{BB962C8B-B14F-4D97-AF65-F5344CB8AC3E}">
        <p14:creationId xmlns:p14="http://schemas.microsoft.com/office/powerpoint/2010/main" val="860199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27</a:t>
            </a:fld>
            <a:endParaRPr lang="en-US"/>
          </a:p>
        </p:txBody>
      </p:sp>
    </p:spTree>
    <p:extLst>
      <p:ext uri="{BB962C8B-B14F-4D97-AF65-F5344CB8AC3E}">
        <p14:creationId xmlns:p14="http://schemas.microsoft.com/office/powerpoint/2010/main" val="1899450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28</a:t>
            </a:fld>
            <a:endParaRPr lang="en-US"/>
          </a:p>
        </p:txBody>
      </p:sp>
    </p:spTree>
    <p:extLst>
      <p:ext uri="{BB962C8B-B14F-4D97-AF65-F5344CB8AC3E}">
        <p14:creationId xmlns:p14="http://schemas.microsoft.com/office/powerpoint/2010/main" val="2832756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29</a:t>
            </a:fld>
            <a:endParaRPr lang="en-US"/>
          </a:p>
        </p:txBody>
      </p:sp>
    </p:spTree>
    <p:extLst>
      <p:ext uri="{BB962C8B-B14F-4D97-AF65-F5344CB8AC3E}">
        <p14:creationId xmlns:p14="http://schemas.microsoft.com/office/powerpoint/2010/main" val="12908485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30</a:t>
            </a:fld>
            <a:endParaRPr lang="en-US"/>
          </a:p>
        </p:txBody>
      </p:sp>
    </p:spTree>
    <p:extLst>
      <p:ext uri="{BB962C8B-B14F-4D97-AF65-F5344CB8AC3E}">
        <p14:creationId xmlns:p14="http://schemas.microsoft.com/office/powerpoint/2010/main" val="8808789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31</a:t>
            </a:fld>
            <a:endParaRPr lang="en-US"/>
          </a:p>
        </p:txBody>
      </p:sp>
    </p:spTree>
    <p:extLst>
      <p:ext uri="{BB962C8B-B14F-4D97-AF65-F5344CB8AC3E}">
        <p14:creationId xmlns:p14="http://schemas.microsoft.com/office/powerpoint/2010/main" val="1104733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32</a:t>
            </a:fld>
            <a:endParaRPr lang="en-US"/>
          </a:p>
        </p:txBody>
      </p:sp>
    </p:spTree>
    <p:extLst>
      <p:ext uri="{BB962C8B-B14F-4D97-AF65-F5344CB8AC3E}">
        <p14:creationId xmlns:p14="http://schemas.microsoft.com/office/powerpoint/2010/main" val="2660036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33</a:t>
            </a:fld>
            <a:endParaRPr lang="en-US"/>
          </a:p>
        </p:txBody>
      </p:sp>
    </p:spTree>
    <p:extLst>
      <p:ext uri="{BB962C8B-B14F-4D97-AF65-F5344CB8AC3E}">
        <p14:creationId xmlns:p14="http://schemas.microsoft.com/office/powerpoint/2010/main" val="19789675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34</a:t>
            </a:fld>
            <a:endParaRPr lang="en-US"/>
          </a:p>
        </p:txBody>
      </p:sp>
    </p:spTree>
    <p:extLst>
      <p:ext uri="{BB962C8B-B14F-4D97-AF65-F5344CB8AC3E}">
        <p14:creationId xmlns:p14="http://schemas.microsoft.com/office/powerpoint/2010/main" val="16442450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35</a:t>
            </a:fld>
            <a:endParaRPr lang="en-US"/>
          </a:p>
        </p:txBody>
      </p:sp>
    </p:spTree>
    <p:extLst>
      <p:ext uri="{BB962C8B-B14F-4D97-AF65-F5344CB8AC3E}">
        <p14:creationId xmlns:p14="http://schemas.microsoft.com/office/powerpoint/2010/main" val="12541885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36</a:t>
            </a:fld>
            <a:endParaRPr lang="en-US"/>
          </a:p>
        </p:txBody>
      </p:sp>
    </p:spTree>
    <p:extLst>
      <p:ext uri="{BB962C8B-B14F-4D97-AF65-F5344CB8AC3E}">
        <p14:creationId xmlns:p14="http://schemas.microsoft.com/office/powerpoint/2010/main" val="12305522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37</a:t>
            </a:fld>
            <a:endParaRPr lang="en-US"/>
          </a:p>
        </p:txBody>
      </p:sp>
    </p:spTree>
    <p:extLst>
      <p:ext uri="{BB962C8B-B14F-4D97-AF65-F5344CB8AC3E}">
        <p14:creationId xmlns:p14="http://schemas.microsoft.com/office/powerpoint/2010/main" val="1940143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38</a:t>
            </a:fld>
            <a:endParaRPr lang="en-US"/>
          </a:p>
        </p:txBody>
      </p:sp>
    </p:spTree>
    <p:extLst>
      <p:ext uri="{BB962C8B-B14F-4D97-AF65-F5344CB8AC3E}">
        <p14:creationId xmlns:p14="http://schemas.microsoft.com/office/powerpoint/2010/main" val="17249152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39</a:t>
            </a:fld>
            <a:endParaRPr lang="en-US"/>
          </a:p>
        </p:txBody>
      </p:sp>
    </p:spTree>
    <p:extLst>
      <p:ext uri="{BB962C8B-B14F-4D97-AF65-F5344CB8AC3E}">
        <p14:creationId xmlns:p14="http://schemas.microsoft.com/office/powerpoint/2010/main" val="3861614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40</a:t>
            </a:fld>
            <a:endParaRPr lang="en-US"/>
          </a:p>
        </p:txBody>
      </p:sp>
    </p:spTree>
    <p:extLst>
      <p:ext uri="{BB962C8B-B14F-4D97-AF65-F5344CB8AC3E}">
        <p14:creationId xmlns:p14="http://schemas.microsoft.com/office/powerpoint/2010/main" val="9724583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41</a:t>
            </a:fld>
            <a:endParaRPr lang="en-US"/>
          </a:p>
        </p:txBody>
      </p:sp>
    </p:spTree>
    <p:extLst>
      <p:ext uri="{BB962C8B-B14F-4D97-AF65-F5344CB8AC3E}">
        <p14:creationId xmlns:p14="http://schemas.microsoft.com/office/powerpoint/2010/main" val="6609611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42</a:t>
            </a:fld>
            <a:endParaRPr lang="en-US"/>
          </a:p>
        </p:txBody>
      </p:sp>
    </p:spTree>
    <p:extLst>
      <p:ext uri="{BB962C8B-B14F-4D97-AF65-F5344CB8AC3E}">
        <p14:creationId xmlns:p14="http://schemas.microsoft.com/office/powerpoint/2010/main" val="3780694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43</a:t>
            </a:fld>
            <a:endParaRPr lang="en-US"/>
          </a:p>
        </p:txBody>
      </p:sp>
    </p:spTree>
    <p:extLst>
      <p:ext uri="{BB962C8B-B14F-4D97-AF65-F5344CB8AC3E}">
        <p14:creationId xmlns:p14="http://schemas.microsoft.com/office/powerpoint/2010/main" val="16586957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44</a:t>
            </a:fld>
            <a:endParaRPr lang="en-US"/>
          </a:p>
        </p:txBody>
      </p:sp>
    </p:spTree>
    <p:extLst>
      <p:ext uri="{BB962C8B-B14F-4D97-AF65-F5344CB8AC3E}">
        <p14:creationId xmlns:p14="http://schemas.microsoft.com/office/powerpoint/2010/main" val="19918193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45</a:t>
            </a:fld>
            <a:endParaRPr lang="en-US"/>
          </a:p>
        </p:txBody>
      </p:sp>
    </p:spTree>
    <p:extLst>
      <p:ext uri="{BB962C8B-B14F-4D97-AF65-F5344CB8AC3E}">
        <p14:creationId xmlns:p14="http://schemas.microsoft.com/office/powerpoint/2010/main" val="208134762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46</a:t>
            </a:fld>
            <a:endParaRPr lang="en-US"/>
          </a:p>
        </p:txBody>
      </p:sp>
    </p:spTree>
    <p:extLst>
      <p:ext uri="{BB962C8B-B14F-4D97-AF65-F5344CB8AC3E}">
        <p14:creationId xmlns:p14="http://schemas.microsoft.com/office/powerpoint/2010/main" val="4658839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ea typeface="ＭＳ Ｐゴシック" charset="-128"/>
            </a:endParaRPr>
          </a:p>
        </p:txBody>
      </p:sp>
      <p:sp>
        <p:nvSpPr>
          <p:cNvPr id="4" name="Slide Number Placeholder 3"/>
          <p:cNvSpPr>
            <a:spLocks noGrp="1"/>
          </p:cNvSpPr>
          <p:nvPr>
            <p:ph type="sldNum" sz="quarter" idx="10"/>
          </p:nvPr>
        </p:nvSpPr>
        <p:spPr/>
        <p:txBody>
          <a:bodyPr/>
          <a:lstStyle/>
          <a:p>
            <a:fld id="{DAFFA204-561D-1349-BC0A-3DAD4ABA7437}" type="slidenum">
              <a:rPr lang="en-US" smtClean="0"/>
              <a:t>48</a:t>
            </a:fld>
            <a:endParaRPr lang="en-US"/>
          </a:p>
        </p:txBody>
      </p:sp>
    </p:spTree>
    <p:extLst>
      <p:ext uri="{BB962C8B-B14F-4D97-AF65-F5344CB8AC3E}">
        <p14:creationId xmlns:p14="http://schemas.microsoft.com/office/powerpoint/2010/main" val="19918193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FFA204-561D-1349-BC0A-3DAD4ABA7437}" type="slidenum">
              <a:rPr lang="en-US" smtClean="0"/>
              <a:t>49</a:t>
            </a:fld>
            <a:endParaRPr lang="en-US"/>
          </a:p>
        </p:txBody>
      </p:sp>
    </p:spTree>
    <p:extLst>
      <p:ext uri="{BB962C8B-B14F-4D97-AF65-F5344CB8AC3E}">
        <p14:creationId xmlns:p14="http://schemas.microsoft.com/office/powerpoint/2010/main" val="1461121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r>
              <a:rPr lang="en-US" smtClean="0"/>
              <a:t>October 2017</a:t>
            </a:r>
            <a:endParaRPr lang="en-US" dirty="0"/>
          </a:p>
        </p:txBody>
      </p:sp>
      <p:sp>
        <p:nvSpPr>
          <p:cNvPr id="5" name="Footer Placeholder 4"/>
          <p:cNvSpPr>
            <a:spLocks noGrp="1"/>
          </p:cNvSpPr>
          <p:nvPr>
            <p:ph type="ftr" sz="quarter" idx="11"/>
          </p:nvPr>
        </p:nvSpPr>
        <p:spPr/>
        <p:txBody>
          <a:bodyPr/>
          <a:lstStyle/>
          <a:p>
            <a:r>
              <a:rPr lang="en-US" smtClean="0"/>
              <a:t>October 2017</a:t>
            </a:r>
            <a:endParaRPr lang="en-US"/>
          </a:p>
        </p:txBody>
      </p:sp>
      <p:sp>
        <p:nvSpPr>
          <p:cNvPr id="6" name="Slide Number Placeholder 5"/>
          <p:cNvSpPr>
            <a:spLocks noGrp="1"/>
          </p:cNvSpPr>
          <p:nvPr>
            <p:ph type="sldNum" sz="quarter" idx="12"/>
          </p:nvPr>
        </p:nvSpPr>
        <p:spPr/>
        <p:txBody>
          <a:bodyPr/>
          <a:lstStyle/>
          <a:p>
            <a:fld id="{317A870A-D683-CA45-AEA2-57D9AF935B1B}" type="slidenum">
              <a:rPr lang="en-US" smtClean="0"/>
              <a:t>‹#›</a:t>
            </a:fld>
            <a:endParaRPr lang="en-US" dirty="0"/>
          </a:p>
        </p:txBody>
      </p:sp>
    </p:spTree>
    <p:extLst>
      <p:ext uri="{BB962C8B-B14F-4D97-AF65-F5344CB8AC3E}">
        <p14:creationId xmlns:p14="http://schemas.microsoft.com/office/powerpoint/2010/main" val="3776001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r>
              <a:rPr lang="en-US" smtClean="0"/>
              <a:t>October 2017</a:t>
            </a:r>
            <a:endParaRPr lang="en-US"/>
          </a:p>
        </p:txBody>
      </p:sp>
      <p:sp>
        <p:nvSpPr>
          <p:cNvPr id="5" name="Footer Placeholder 4"/>
          <p:cNvSpPr>
            <a:spLocks noGrp="1"/>
          </p:cNvSpPr>
          <p:nvPr>
            <p:ph type="ftr" sz="quarter" idx="11"/>
          </p:nvPr>
        </p:nvSpPr>
        <p:spPr/>
        <p:txBody>
          <a:bodyPr/>
          <a:lstStyle/>
          <a:p>
            <a:r>
              <a:rPr lang="en-US" smtClean="0"/>
              <a:t>October 2017</a:t>
            </a:r>
            <a:endParaRPr lang="en-US"/>
          </a:p>
        </p:txBody>
      </p:sp>
      <p:sp>
        <p:nvSpPr>
          <p:cNvPr id="6" name="Slide Number Placeholder 5"/>
          <p:cNvSpPr>
            <a:spLocks noGrp="1"/>
          </p:cNvSpPr>
          <p:nvPr>
            <p:ph type="sldNum" sz="quarter" idx="12"/>
          </p:nvPr>
        </p:nvSpPr>
        <p:spPr/>
        <p:txBody>
          <a:bodyPr/>
          <a:lstStyle/>
          <a:p>
            <a:r>
              <a:rPr lang="en-US" dirty="0" smtClean="0"/>
              <a:t>October 2017</a:t>
            </a:r>
            <a:endParaRPr lang="en-US" dirty="0"/>
          </a:p>
        </p:txBody>
      </p:sp>
    </p:spTree>
    <p:extLst>
      <p:ext uri="{BB962C8B-B14F-4D97-AF65-F5344CB8AC3E}">
        <p14:creationId xmlns:p14="http://schemas.microsoft.com/office/powerpoint/2010/main" val="1324415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r>
              <a:rPr lang="en-US" smtClean="0"/>
              <a:t>October 2017</a:t>
            </a:r>
            <a:endParaRPr lang="en-US"/>
          </a:p>
        </p:txBody>
      </p:sp>
      <p:sp>
        <p:nvSpPr>
          <p:cNvPr id="5" name="Footer Placeholder 4"/>
          <p:cNvSpPr>
            <a:spLocks noGrp="1"/>
          </p:cNvSpPr>
          <p:nvPr>
            <p:ph type="ftr" sz="quarter" idx="11"/>
          </p:nvPr>
        </p:nvSpPr>
        <p:spPr/>
        <p:txBody>
          <a:bodyPr/>
          <a:lstStyle/>
          <a:p>
            <a:r>
              <a:rPr lang="en-US" smtClean="0"/>
              <a:t>October 2017</a:t>
            </a:r>
            <a:endParaRPr lang="en-US"/>
          </a:p>
        </p:txBody>
      </p:sp>
      <p:sp>
        <p:nvSpPr>
          <p:cNvPr id="6" name="Slide Number Placeholder 5"/>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3037651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r>
              <a:rPr lang="en-US" smtClean="0"/>
              <a:t>October 2017</a:t>
            </a:r>
            <a:endParaRPr lang="en-US"/>
          </a:p>
        </p:txBody>
      </p:sp>
      <p:sp>
        <p:nvSpPr>
          <p:cNvPr id="6" name="Footer Placeholder 5"/>
          <p:cNvSpPr>
            <a:spLocks noGrp="1"/>
          </p:cNvSpPr>
          <p:nvPr>
            <p:ph type="ftr" sz="quarter" idx="11"/>
          </p:nvPr>
        </p:nvSpPr>
        <p:spPr/>
        <p:txBody>
          <a:bodyPr/>
          <a:lstStyle/>
          <a:p>
            <a:r>
              <a:rPr lang="en-US" smtClean="0"/>
              <a:t>October 2017</a:t>
            </a:r>
            <a:endParaRPr lang="en-US"/>
          </a:p>
        </p:txBody>
      </p:sp>
      <p:sp>
        <p:nvSpPr>
          <p:cNvPr id="7" name="Slide Number Placeholder 6"/>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3382077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r>
              <a:rPr lang="en-US" smtClean="0"/>
              <a:t>October 2017</a:t>
            </a:r>
            <a:endParaRPr lang="en-US"/>
          </a:p>
        </p:txBody>
      </p:sp>
      <p:sp>
        <p:nvSpPr>
          <p:cNvPr id="8" name="Footer Placeholder 7"/>
          <p:cNvSpPr>
            <a:spLocks noGrp="1"/>
          </p:cNvSpPr>
          <p:nvPr>
            <p:ph type="ftr" sz="quarter" idx="11"/>
          </p:nvPr>
        </p:nvSpPr>
        <p:spPr/>
        <p:txBody>
          <a:bodyPr/>
          <a:lstStyle/>
          <a:p>
            <a:r>
              <a:rPr lang="en-US" smtClean="0"/>
              <a:t>October 2017</a:t>
            </a:r>
            <a:endParaRPr lang="en-US"/>
          </a:p>
        </p:txBody>
      </p:sp>
      <p:sp>
        <p:nvSpPr>
          <p:cNvPr id="9" name="Slide Number Placeholder 8"/>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349305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r>
              <a:rPr lang="en-US" smtClean="0"/>
              <a:t>October 2017</a:t>
            </a:r>
            <a:endParaRPr lang="en-US"/>
          </a:p>
        </p:txBody>
      </p:sp>
      <p:sp>
        <p:nvSpPr>
          <p:cNvPr id="4" name="Footer Placeholder 3"/>
          <p:cNvSpPr>
            <a:spLocks noGrp="1"/>
          </p:cNvSpPr>
          <p:nvPr>
            <p:ph type="ftr" sz="quarter" idx="11"/>
          </p:nvPr>
        </p:nvSpPr>
        <p:spPr/>
        <p:txBody>
          <a:bodyPr/>
          <a:lstStyle/>
          <a:p>
            <a:r>
              <a:rPr lang="en-US" smtClean="0"/>
              <a:t>October 2017</a:t>
            </a:r>
            <a:endParaRPr lang="en-US"/>
          </a:p>
        </p:txBody>
      </p:sp>
      <p:sp>
        <p:nvSpPr>
          <p:cNvPr id="5" name="Slide Number Placeholder 4"/>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11009121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October 2017</a:t>
            </a:r>
            <a:endParaRPr lang="en-US"/>
          </a:p>
        </p:txBody>
      </p:sp>
      <p:sp>
        <p:nvSpPr>
          <p:cNvPr id="3" name="Footer Placeholder 2"/>
          <p:cNvSpPr>
            <a:spLocks noGrp="1"/>
          </p:cNvSpPr>
          <p:nvPr>
            <p:ph type="ftr" sz="quarter" idx="11"/>
          </p:nvPr>
        </p:nvSpPr>
        <p:spPr/>
        <p:txBody>
          <a:bodyPr/>
          <a:lstStyle/>
          <a:p>
            <a:r>
              <a:rPr lang="en-US" smtClean="0"/>
              <a:t>October 2017</a:t>
            </a:r>
            <a:endParaRPr lang="en-US"/>
          </a:p>
        </p:txBody>
      </p:sp>
      <p:sp>
        <p:nvSpPr>
          <p:cNvPr id="4" name="Slide Number Placeholder 3"/>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1277459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r>
              <a:rPr lang="en-US" smtClean="0"/>
              <a:t>October 2017</a:t>
            </a:r>
            <a:endParaRPr lang="en-US"/>
          </a:p>
        </p:txBody>
      </p:sp>
      <p:sp>
        <p:nvSpPr>
          <p:cNvPr id="6" name="Footer Placeholder 5"/>
          <p:cNvSpPr>
            <a:spLocks noGrp="1"/>
          </p:cNvSpPr>
          <p:nvPr>
            <p:ph type="ftr" sz="quarter" idx="11"/>
          </p:nvPr>
        </p:nvSpPr>
        <p:spPr/>
        <p:txBody>
          <a:bodyPr/>
          <a:lstStyle/>
          <a:p>
            <a:r>
              <a:rPr lang="en-US" smtClean="0"/>
              <a:t>October 2017</a:t>
            </a:r>
            <a:endParaRPr lang="en-US"/>
          </a:p>
        </p:txBody>
      </p:sp>
      <p:sp>
        <p:nvSpPr>
          <p:cNvPr id="7" name="Slide Number Placeholder 6"/>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1452275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r>
              <a:rPr lang="en-US" smtClean="0"/>
              <a:t>October 2017</a:t>
            </a:r>
            <a:endParaRPr lang="en-US"/>
          </a:p>
        </p:txBody>
      </p:sp>
      <p:sp>
        <p:nvSpPr>
          <p:cNvPr id="6" name="Footer Placeholder 5"/>
          <p:cNvSpPr>
            <a:spLocks noGrp="1"/>
          </p:cNvSpPr>
          <p:nvPr>
            <p:ph type="ftr" sz="quarter" idx="11"/>
          </p:nvPr>
        </p:nvSpPr>
        <p:spPr/>
        <p:txBody>
          <a:bodyPr/>
          <a:lstStyle/>
          <a:p>
            <a:r>
              <a:rPr lang="en-US" smtClean="0"/>
              <a:t>October 2017</a:t>
            </a:r>
            <a:endParaRPr lang="en-US"/>
          </a:p>
        </p:txBody>
      </p:sp>
      <p:sp>
        <p:nvSpPr>
          <p:cNvPr id="7" name="Slide Number Placeholder 6"/>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1246061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r>
              <a:rPr lang="en-US" smtClean="0"/>
              <a:t>October 2017</a:t>
            </a:r>
            <a:endParaRPr lang="en-US"/>
          </a:p>
        </p:txBody>
      </p:sp>
      <p:sp>
        <p:nvSpPr>
          <p:cNvPr id="5" name="Footer Placeholder 4"/>
          <p:cNvSpPr>
            <a:spLocks noGrp="1"/>
          </p:cNvSpPr>
          <p:nvPr>
            <p:ph type="ftr" sz="quarter" idx="11"/>
          </p:nvPr>
        </p:nvSpPr>
        <p:spPr/>
        <p:txBody>
          <a:bodyPr/>
          <a:lstStyle/>
          <a:p>
            <a:r>
              <a:rPr lang="en-US" smtClean="0"/>
              <a:t>October 2017</a:t>
            </a:r>
            <a:endParaRPr lang="en-US"/>
          </a:p>
        </p:txBody>
      </p:sp>
      <p:sp>
        <p:nvSpPr>
          <p:cNvPr id="6" name="Slide Number Placeholder 5"/>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391784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r>
              <a:rPr lang="en-US" smtClean="0"/>
              <a:t>October 2017</a:t>
            </a:r>
            <a:endParaRPr lang="en-US"/>
          </a:p>
        </p:txBody>
      </p:sp>
      <p:sp>
        <p:nvSpPr>
          <p:cNvPr id="5" name="Footer Placeholder 4"/>
          <p:cNvSpPr>
            <a:spLocks noGrp="1"/>
          </p:cNvSpPr>
          <p:nvPr>
            <p:ph type="ftr" sz="quarter" idx="11"/>
          </p:nvPr>
        </p:nvSpPr>
        <p:spPr/>
        <p:txBody>
          <a:bodyPr/>
          <a:lstStyle/>
          <a:p>
            <a:r>
              <a:rPr lang="en-US" smtClean="0"/>
              <a:t>October 2017</a:t>
            </a:r>
            <a:endParaRPr lang="en-US"/>
          </a:p>
        </p:txBody>
      </p:sp>
      <p:sp>
        <p:nvSpPr>
          <p:cNvPr id="6" name="Slide Number Placeholder 5"/>
          <p:cNvSpPr>
            <a:spLocks noGrp="1"/>
          </p:cNvSpPr>
          <p:nvPr>
            <p:ph type="sldNum" sz="quarter" idx="12"/>
          </p:nvPr>
        </p:nvSpPr>
        <p:spPr/>
        <p:txBody>
          <a:bodyPr/>
          <a:lstStyle/>
          <a:p>
            <a:fld id="{317A870A-D683-CA45-AEA2-57D9AF935B1B}" type="slidenum">
              <a:rPr lang="en-US" smtClean="0"/>
              <a:t>‹#›</a:t>
            </a:fld>
            <a:endParaRPr lang="en-US"/>
          </a:p>
        </p:txBody>
      </p:sp>
    </p:spTree>
    <p:extLst>
      <p:ext uri="{BB962C8B-B14F-4D97-AF65-F5344CB8AC3E}">
        <p14:creationId xmlns:p14="http://schemas.microsoft.com/office/powerpoint/2010/main" val="182739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October 2017</a:t>
            </a: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October 2017</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7A870A-D683-CA45-AEA2-57D9AF935B1B}" type="slidenum">
              <a:rPr lang="en-US" smtClean="0"/>
              <a:t>‹#›</a:t>
            </a:fld>
            <a:endParaRPr lang="en-US"/>
          </a:p>
        </p:txBody>
      </p:sp>
    </p:spTree>
    <p:extLst>
      <p:ext uri="{BB962C8B-B14F-4D97-AF65-F5344CB8AC3E}">
        <p14:creationId xmlns:p14="http://schemas.microsoft.com/office/powerpoint/2010/main" val="366315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www.brit-thoracic.org.uk/standards-of-care/guidelines/bts-guidelines-for-non-tuberculous-mycobacteria/"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hyperlink" Target="http://bmjopenrespres.bmj.com/content/4/1/e000242" TargetMode="External"/><Relationship Id="rId4" Type="http://schemas.openxmlformats.org/officeDocument/2006/relationships/hyperlink" Target="http://thorax.bmj.com/content/72/11/969" TargetMode="Externa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lgn="ct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British Thoracic Society Guidelines</a:t>
            </a:r>
          </a:p>
        </p:txBody>
      </p:sp>
      <p:sp>
        <p:nvSpPr>
          <p:cNvPr id="3" name="TextBox 2"/>
          <p:cNvSpPr txBox="1"/>
          <p:nvPr/>
        </p:nvSpPr>
        <p:spPr>
          <a:xfrm>
            <a:off x="967153" y="4334518"/>
            <a:ext cx="7227277" cy="523220"/>
          </a:xfrm>
          <a:prstGeom prst="rect">
            <a:avLst/>
          </a:prstGeom>
          <a:noFill/>
        </p:spPr>
        <p:txBody>
          <a:bodyPr wrap="square" rtlCol="0">
            <a:spAutoFit/>
          </a:bodyPr>
          <a:lstStyle/>
          <a:p>
            <a:pPr algn="ctr"/>
            <a:r>
              <a:rPr lang="en-US" sz="2800" dirty="0" smtClean="0"/>
              <a:t>BTS NTM Guideline </a:t>
            </a:r>
            <a:r>
              <a:rPr lang="en-US" sz="2800" dirty="0"/>
              <a:t>D</a:t>
            </a:r>
            <a:r>
              <a:rPr lang="en-US" sz="2800" dirty="0" smtClean="0"/>
              <a:t>evelopment </a:t>
            </a:r>
            <a:r>
              <a:rPr lang="en-US" sz="2800" dirty="0"/>
              <a:t>G</a:t>
            </a:r>
            <a:r>
              <a:rPr lang="en-US" sz="2800" dirty="0" smtClean="0"/>
              <a:t>roup  </a:t>
            </a:r>
            <a:endParaRPr lang="en-US" sz="2800" dirty="0"/>
          </a:p>
        </p:txBody>
      </p:sp>
      <p:sp>
        <p:nvSpPr>
          <p:cNvPr id="2" name="TextBox 1"/>
          <p:cNvSpPr txBox="1"/>
          <p:nvPr/>
        </p:nvSpPr>
        <p:spPr>
          <a:xfrm>
            <a:off x="685806" y="2212585"/>
            <a:ext cx="7754814" cy="1323439"/>
          </a:xfrm>
          <a:prstGeom prst="rect">
            <a:avLst/>
          </a:prstGeom>
          <a:noFill/>
        </p:spPr>
        <p:txBody>
          <a:bodyPr wrap="square" rtlCol="0">
            <a:spAutoFit/>
          </a:bodyPr>
          <a:lstStyle/>
          <a:p>
            <a:pPr algn="ctr">
              <a:defRPr/>
            </a:pPr>
            <a:r>
              <a:rPr lang="en-GB" sz="4000" b="1" dirty="0">
                <a:latin typeface="Calibri" pitchFamily="34" charset="0"/>
                <a:cs typeface="Calibri" pitchFamily="34" charset="0"/>
              </a:rPr>
              <a:t>Management of </a:t>
            </a:r>
            <a:endParaRPr lang="en-GB" sz="4000" b="1" dirty="0" smtClean="0">
              <a:latin typeface="Calibri" pitchFamily="34" charset="0"/>
              <a:cs typeface="Calibri" pitchFamily="34" charset="0"/>
            </a:endParaRPr>
          </a:p>
          <a:p>
            <a:pPr algn="ctr">
              <a:defRPr/>
            </a:pPr>
            <a:r>
              <a:rPr lang="en-GB" sz="4000" b="1" dirty="0" smtClean="0">
                <a:latin typeface="Calibri" pitchFamily="34" charset="0"/>
                <a:cs typeface="Calibri" pitchFamily="34" charset="0"/>
              </a:rPr>
              <a:t>NTM-Pulmonary </a:t>
            </a:r>
            <a:r>
              <a:rPr lang="en-GB" sz="4000" b="1" dirty="0">
                <a:latin typeface="Calibri" pitchFamily="34" charset="0"/>
                <a:cs typeface="Calibri" pitchFamily="34" charset="0"/>
              </a:rPr>
              <a:t>Disease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3670" y="1151071"/>
            <a:ext cx="1079086" cy="1079086"/>
          </a:xfrm>
          <a:prstGeom prst="rect">
            <a:avLst/>
          </a:prstGeom>
        </p:spPr>
      </p:pic>
      <p:sp>
        <p:nvSpPr>
          <p:cNvPr id="5" name="Footer Placeholder 4"/>
          <p:cNvSpPr>
            <a:spLocks noGrp="1"/>
          </p:cNvSpPr>
          <p:nvPr>
            <p:ph type="ftr" sz="quarter" idx="11"/>
          </p:nvPr>
        </p:nvSpPr>
        <p:spPr/>
        <p:txBody>
          <a:bodyPr/>
          <a:lstStyle/>
          <a:p>
            <a:r>
              <a:rPr lang="en-US" dirty="0" smtClean="0"/>
              <a:t>October 2017</a:t>
            </a:r>
            <a:endParaRPr lang="en-US" dirty="0"/>
          </a:p>
        </p:txBody>
      </p:sp>
    </p:spTree>
    <p:extLst>
      <p:ext uri="{BB962C8B-B14F-4D97-AF65-F5344CB8AC3E}">
        <p14:creationId xmlns:p14="http://schemas.microsoft.com/office/powerpoint/2010/main" val="7546244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Why are NTM guidelines needed?</a:t>
            </a:r>
          </a:p>
        </p:txBody>
      </p:sp>
      <p:sp>
        <p:nvSpPr>
          <p:cNvPr id="2" name="TextBox 1"/>
          <p:cNvSpPr txBox="1"/>
          <p:nvPr/>
        </p:nvSpPr>
        <p:spPr>
          <a:xfrm>
            <a:off x="263770" y="1248510"/>
            <a:ext cx="8581292" cy="584775"/>
          </a:xfrm>
          <a:prstGeom prst="rect">
            <a:avLst/>
          </a:prstGeom>
          <a:noFill/>
        </p:spPr>
        <p:txBody>
          <a:bodyPr wrap="square" rtlCol="0">
            <a:spAutoFit/>
          </a:bodyPr>
          <a:lstStyle/>
          <a:p>
            <a:r>
              <a:rPr lang="en-US" sz="3200" b="1" dirty="0" smtClean="0"/>
              <a:t>Survey of NTM Diagnosis and Treatment in the EU </a:t>
            </a:r>
            <a:endParaRPr lang="en-US" sz="3200" b="1" dirty="0"/>
          </a:p>
        </p:txBody>
      </p:sp>
      <p:sp>
        <p:nvSpPr>
          <p:cNvPr id="4" name="TextBox 3"/>
          <p:cNvSpPr txBox="1"/>
          <p:nvPr/>
        </p:nvSpPr>
        <p:spPr>
          <a:xfrm>
            <a:off x="650631" y="2004646"/>
            <a:ext cx="8493369" cy="3570208"/>
          </a:xfrm>
          <a:prstGeom prst="rect">
            <a:avLst/>
          </a:prstGeom>
          <a:noFill/>
        </p:spPr>
        <p:txBody>
          <a:bodyPr wrap="square" rtlCol="0">
            <a:spAutoFit/>
          </a:bodyPr>
          <a:lstStyle/>
          <a:p>
            <a:r>
              <a:rPr lang="en-US" sz="2400" b="1" dirty="0" smtClean="0"/>
              <a:t>446 physicians, </a:t>
            </a:r>
            <a:r>
              <a:rPr lang="en-US" sz="2400" dirty="0" smtClean="0"/>
              <a:t>1012 patients</a:t>
            </a:r>
            <a:r>
              <a:rPr lang="en-US" sz="2400" dirty="0"/>
              <a:t> </a:t>
            </a:r>
            <a:r>
              <a:rPr lang="en-US" sz="2400" dirty="0" smtClean="0"/>
              <a:t>with NTM-Pulmonary Disease</a:t>
            </a:r>
          </a:p>
          <a:p>
            <a:pPr marL="342900" indent="-342900">
              <a:buFont typeface="Arial" charset="0"/>
              <a:buChar char="•"/>
            </a:pPr>
            <a:r>
              <a:rPr lang="en-US" sz="2400" dirty="0" smtClean="0"/>
              <a:t>France 206, Germany 211, Italy 210, Spain 230, UK 155</a:t>
            </a:r>
          </a:p>
          <a:p>
            <a:pPr marL="342900" indent="-342900">
              <a:buFont typeface="Arial" charset="0"/>
              <a:buChar char="•"/>
            </a:pPr>
            <a:r>
              <a:rPr lang="en-US" sz="2400" dirty="0" smtClean="0"/>
              <a:t>Pulmonologists 29%, Internal Medicine  21%, GP 30%</a:t>
            </a:r>
          </a:p>
          <a:p>
            <a:pPr marL="342900" indent="-342900">
              <a:buFont typeface="Arial" charset="0"/>
              <a:buChar char="•"/>
            </a:pPr>
            <a:r>
              <a:rPr lang="en-US" sz="2400" dirty="0" smtClean="0"/>
              <a:t>MAC 79%, </a:t>
            </a:r>
            <a:r>
              <a:rPr lang="en-US" sz="2400" i="1" dirty="0" smtClean="0"/>
              <a:t>M. abscessus </a:t>
            </a:r>
            <a:r>
              <a:rPr lang="en-US" sz="2400" dirty="0" smtClean="0"/>
              <a:t>20%</a:t>
            </a:r>
          </a:p>
          <a:p>
            <a:pPr marL="342900" indent="-342900">
              <a:buFont typeface="Arial" charset="0"/>
              <a:buChar char="•"/>
            </a:pPr>
            <a:r>
              <a:rPr lang="en-US" sz="2400" dirty="0" smtClean="0"/>
              <a:t>68% received antibiotic treatment</a:t>
            </a:r>
          </a:p>
          <a:p>
            <a:endParaRPr lang="en-US" sz="2400" dirty="0"/>
          </a:p>
          <a:p>
            <a:r>
              <a:rPr lang="en-US" sz="2400" b="1" dirty="0"/>
              <a:t>P</a:t>
            </a:r>
            <a:r>
              <a:rPr lang="en-US" sz="2400" b="1" dirty="0" smtClean="0"/>
              <a:t>roportion of patients with MAC-PD that received &gt; 6 months </a:t>
            </a:r>
            <a:r>
              <a:rPr lang="en-US" sz="2400" b="1" dirty="0"/>
              <a:t>of </a:t>
            </a:r>
            <a:r>
              <a:rPr lang="en-US" sz="2400" b="1" dirty="0" smtClean="0"/>
              <a:t>Rifampicin </a:t>
            </a:r>
            <a:r>
              <a:rPr lang="en-US" sz="2400" b="1" dirty="0"/>
              <a:t>/ </a:t>
            </a:r>
            <a:r>
              <a:rPr lang="en-US" sz="2400" b="1" dirty="0" smtClean="0"/>
              <a:t>Ethambutol </a:t>
            </a:r>
            <a:r>
              <a:rPr lang="en-US" sz="2400" b="1" dirty="0"/>
              <a:t>/ </a:t>
            </a:r>
            <a:r>
              <a:rPr lang="en-US" sz="2400" b="1" dirty="0" smtClean="0"/>
              <a:t>Macrolide</a:t>
            </a:r>
            <a:r>
              <a:rPr lang="en-US" sz="2400" b="1" dirty="0"/>
              <a:t>?</a:t>
            </a:r>
            <a:endParaRPr lang="en-US" sz="2400" b="1" dirty="0" smtClean="0"/>
          </a:p>
          <a:p>
            <a:pPr marL="342900" indent="-342900">
              <a:buFont typeface="Arial" charset="0"/>
              <a:buChar char="•"/>
            </a:pPr>
            <a:endParaRPr lang="en-US" sz="1000" b="1" dirty="0" smtClean="0"/>
          </a:p>
          <a:p>
            <a:pPr marL="342900" indent="-342900">
              <a:buFont typeface="Arial" charset="0"/>
              <a:buChar char="•"/>
            </a:pPr>
            <a:r>
              <a:rPr lang="en-US" sz="2400" b="1" dirty="0" smtClean="0"/>
              <a:t>EU 9% (UK 18%, Spain 8%, France 8%, Germany 4%)</a:t>
            </a:r>
            <a:r>
              <a:rPr lang="en-US" sz="2400" dirty="0"/>
              <a:t>	</a:t>
            </a:r>
            <a:endParaRPr lang="en-US" sz="2400" dirty="0" smtClean="0"/>
          </a:p>
        </p:txBody>
      </p:sp>
      <p:sp>
        <p:nvSpPr>
          <p:cNvPr id="6" name="TextBox 5"/>
          <p:cNvSpPr txBox="1"/>
          <p:nvPr/>
        </p:nvSpPr>
        <p:spPr>
          <a:xfrm>
            <a:off x="6538610" y="6444962"/>
            <a:ext cx="2499061" cy="369332"/>
          </a:xfrm>
          <a:prstGeom prst="rect">
            <a:avLst/>
          </a:prstGeom>
          <a:noFill/>
        </p:spPr>
        <p:txBody>
          <a:bodyPr wrap="square" rtlCol="0">
            <a:spAutoFit/>
          </a:bodyPr>
          <a:lstStyle/>
          <a:p>
            <a:r>
              <a:rPr lang="en-US" dirty="0"/>
              <a:t>v</a:t>
            </a:r>
            <a:r>
              <a:rPr lang="en-US" dirty="0" smtClean="0"/>
              <a:t>an Ingen </a:t>
            </a:r>
            <a:r>
              <a:rPr lang="en-US" dirty="0" err="1" smtClean="0"/>
              <a:t>Eur</a:t>
            </a:r>
            <a:r>
              <a:rPr lang="en-US" dirty="0" smtClean="0"/>
              <a:t> Res J 2016 </a:t>
            </a:r>
          </a:p>
        </p:txBody>
      </p:sp>
      <p:sp>
        <p:nvSpPr>
          <p:cNvPr id="3" name="Footer Placeholder 2"/>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3948647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NTM epidemiology – prevalence of NTM-PD in USA</a:t>
            </a:r>
          </a:p>
        </p:txBody>
      </p:sp>
      <p:sp>
        <p:nvSpPr>
          <p:cNvPr id="3" name="TextBox 2"/>
          <p:cNvSpPr txBox="1"/>
          <p:nvPr/>
        </p:nvSpPr>
        <p:spPr>
          <a:xfrm>
            <a:off x="6594237" y="6415742"/>
            <a:ext cx="2409088" cy="369332"/>
          </a:xfrm>
          <a:prstGeom prst="rect">
            <a:avLst/>
          </a:prstGeom>
          <a:noFill/>
        </p:spPr>
        <p:txBody>
          <a:bodyPr wrap="square" rtlCol="0">
            <a:spAutoFit/>
          </a:bodyPr>
          <a:lstStyle/>
          <a:p>
            <a:r>
              <a:rPr lang="en-US" dirty="0" err="1" smtClean="0"/>
              <a:t>Adjemian</a:t>
            </a:r>
            <a:r>
              <a:rPr lang="en-US" dirty="0" smtClean="0"/>
              <a:t> AJRCCM 2012 </a:t>
            </a:r>
            <a:endParaRPr lang="en-US" dirty="0"/>
          </a:p>
        </p:txBody>
      </p:sp>
      <p:pic>
        <p:nvPicPr>
          <p:cNvPr id="6" name="Picture 5"/>
          <p:cNvPicPr>
            <a:picLocks noChangeAspect="1"/>
          </p:cNvPicPr>
          <p:nvPr/>
        </p:nvPicPr>
        <p:blipFill>
          <a:blip r:embed="rId3"/>
          <a:stretch>
            <a:fillRect/>
          </a:stretch>
        </p:blipFill>
        <p:spPr>
          <a:xfrm>
            <a:off x="551227" y="1182197"/>
            <a:ext cx="7898296" cy="5053638"/>
          </a:xfrm>
          <a:prstGeom prst="rect">
            <a:avLst/>
          </a:prstGeom>
        </p:spPr>
      </p:pic>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7064213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NTM epidemiology</a:t>
            </a:r>
          </a:p>
        </p:txBody>
      </p:sp>
      <p:sp>
        <p:nvSpPr>
          <p:cNvPr id="2" name="TextBox 1"/>
          <p:cNvSpPr txBox="1"/>
          <p:nvPr/>
        </p:nvSpPr>
        <p:spPr>
          <a:xfrm>
            <a:off x="263770" y="1248510"/>
            <a:ext cx="8581292" cy="584775"/>
          </a:xfrm>
          <a:prstGeom prst="rect">
            <a:avLst/>
          </a:prstGeom>
          <a:noFill/>
        </p:spPr>
        <p:txBody>
          <a:bodyPr wrap="square" rtlCol="0">
            <a:spAutoFit/>
          </a:bodyPr>
          <a:lstStyle/>
          <a:p>
            <a:r>
              <a:rPr lang="en-US" sz="3200" b="1" dirty="0" smtClean="0"/>
              <a:t>Possible causes for increasing prevalence:</a:t>
            </a:r>
            <a:endParaRPr lang="en-US" sz="3200" b="1" dirty="0"/>
          </a:p>
        </p:txBody>
      </p:sp>
      <p:sp>
        <p:nvSpPr>
          <p:cNvPr id="4" name="TextBox 3"/>
          <p:cNvSpPr txBox="1"/>
          <p:nvPr/>
        </p:nvSpPr>
        <p:spPr>
          <a:xfrm>
            <a:off x="650631" y="2004646"/>
            <a:ext cx="8493369" cy="4154984"/>
          </a:xfrm>
          <a:prstGeom prst="rect">
            <a:avLst/>
          </a:prstGeom>
          <a:noFill/>
        </p:spPr>
        <p:txBody>
          <a:bodyPr wrap="square" rtlCol="0">
            <a:spAutoFit/>
          </a:bodyPr>
          <a:lstStyle/>
          <a:p>
            <a:pPr marL="342900" indent="-342900">
              <a:buFont typeface="Arial" charset="0"/>
              <a:buChar char="•"/>
            </a:pPr>
            <a:r>
              <a:rPr lang="en-US" sz="2400" b="1" dirty="0" smtClean="0"/>
              <a:t>Enhanced awareness and improved detection</a:t>
            </a:r>
          </a:p>
          <a:p>
            <a:pPr marL="342900" indent="-342900">
              <a:buFont typeface="Arial" charset="0"/>
              <a:buChar char="•"/>
            </a:pPr>
            <a:endParaRPr lang="en-US" sz="2400" b="1" dirty="0"/>
          </a:p>
          <a:p>
            <a:pPr marL="342900" indent="-342900">
              <a:buFont typeface="Arial" charset="0"/>
              <a:buChar char="•"/>
            </a:pPr>
            <a:r>
              <a:rPr lang="en-US" sz="2400" b="1" dirty="0" smtClean="0"/>
              <a:t>Reduced incidence of TB</a:t>
            </a:r>
          </a:p>
          <a:p>
            <a:pPr marL="342900" indent="-342900">
              <a:buFont typeface="Arial" charset="0"/>
              <a:buChar char="•"/>
            </a:pPr>
            <a:endParaRPr lang="en-US" sz="2400" b="1" dirty="0"/>
          </a:p>
          <a:p>
            <a:pPr marL="342900" indent="-342900">
              <a:buFont typeface="Arial" charset="0"/>
              <a:buChar char="•"/>
            </a:pPr>
            <a:r>
              <a:rPr lang="en-US" sz="2400" b="1" dirty="0" smtClean="0"/>
              <a:t>Exposure: showers, reduced hot water temperatures, soil</a:t>
            </a:r>
          </a:p>
          <a:p>
            <a:pPr marL="342900" indent="-342900">
              <a:buFont typeface="Arial" charset="0"/>
              <a:buChar char="•"/>
            </a:pPr>
            <a:endParaRPr lang="en-US" sz="2400" b="1" dirty="0"/>
          </a:p>
          <a:p>
            <a:pPr marL="342900" indent="-342900">
              <a:buFont typeface="Arial" charset="0"/>
              <a:buChar char="•"/>
            </a:pPr>
            <a:r>
              <a:rPr lang="en-US" sz="2400" b="1" dirty="0" smtClean="0"/>
              <a:t>Antibiotic exposure creating a favourable niche</a:t>
            </a:r>
          </a:p>
          <a:p>
            <a:pPr marL="342900" indent="-342900">
              <a:buFont typeface="Arial" charset="0"/>
              <a:buChar char="•"/>
            </a:pPr>
            <a:endParaRPr lang="en-US" sz="2400" b="1" dirty="0"/>
          </a:p>
          <a:p>
            <a:pPr marL="342900" indent="-342900">
              <a:buFont typeface="Arial" charset="0"/>
              <a:buChar char="•"/>
            </a:pPr>
            <a:r>
              <a:rPr lang="en-US" sz="2400" b="1" dirty="0" smtClean="0"/>
              <a:t>Impaired host immunity: aging, lung disease, drugs</a:t>
            </a:r>
          </a:p>
          <a:p>
            <a:pPr marL="342900" indent="-342900">
              <a:buFont typeface="Arial" charset="0"/>
              <a:buChar char="•"/>
            </a:pPr>
            <a:endParaRPr lang="en-US" sz="2400" b="1" dirty="0"/>
          </a:p>
          <a:p>
            <a:pPr marL="342900" indent="-342900">
              <a:buFont typeface="Arial" charset="0"/>
              <a:buChar char="•"/>
            </a:pPr>
            <a:r>
              <a:rPr lang="en-US" sz="2400" b="1" dirty="0" smtClean="0"/>
              <a:t>Person-to-person transmission</a:t>
            </a:r>
            <a:endParaRPr lang="en-US" sz="2400" dirty="0" smtClean="0"/>
          </a:p>
        </p:txBody>
      </p:sp>
      <p:sp>
        <p:nvSpPr>
          <p:cNvPr id="3" name="Footer Placeholder 2"/>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7669322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a:latin typeface="Calibri" pitchFamily="34" charset="0"/>
                <a:cs typeface="Calibri" pitchFamily="34" charset="0"/>
              </a:rPr>
              <a:t>Definition of NTM-Pulmonary </a:t>
            </a:r>
            <a:r>
              <a:rPr lang="en-GB" sz="3200" b="1" dirty="0" smtClean="0">
                <a:latin typeface="Calibri" pitchFamily="34" charset="0"/>
                <a:cs typeface="Calibri" pitchFamily="34" charset="0"/>
              </a:rPr>
              <a:t>disease</a:t>
            </a:r>
            <a:endParaRPr lang="en-GB" sz="3200" b="1" dirty="0">
              <a:latin typeface="Calibri" pitchFamily="34" charset="0"/>
              <a:cs typeface="Calibri" pitchFamily="34" charset="0"/>
            </a:endParaRPr>
          </a:p>
        </p:txBody>
      </p:sp>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Griffith AJRCCM 2007 </a:t>
            </a:r>
            <a:endParaRPr lang="en-US" dirty="0"/>
          </a:p>
        </p:txBody>
      </p:sp>
      <p:sp>
        <p:nvSpPr>
          <p:cNvPr id="6" name="Content Placeholder 5"/>
          <p:cNvSpPr>
            <a:spLocks noGrp="1"/>
          </p:cNvSpPr>
          <p:nvPr>
            <p:ph idx="1"/>
          </p:nvPr>
        </p:nvSpPr>
        <p:spPr/>
        <p:txBody>
          <a:bodyPr/>
          <a:lstStyle/>
          <a:p>
            <a:r>
              <a:rPr lang="en-US" dirty="0"/>
              <a:t>To determine the </a:t>
            </a:r>
            <a:r>
              <a:rPr lang="en-US" b="1" dirty="0" smtClean="0"/>
              <a:t>clinical relevance </a:t>
            </a:r>
            <a:r>
              <a:rPr lang="en-US" dirty="0"/>
              <a:t>of NTM positive cultures it is essential to </a:t>
            </a:r>
            <a:r>
              <a:rPr lang="en-US" b="1" dirty="0"/>
              <a:t>distinguish transient </a:t>
            </a:r>
            <a:r>
              <a:rPr lang="en-US" b="1" dirty="0" smtClean="0"/>
              <a:t>or </a:t>
            </a:r>
            <a:r>
              <a:rPr lang="en-US" b="1" dirty="0"/>
              <a:t>persistent colonisation from </a:t>
            </a:r>
            <a:r>
              <a:rPr lang="en-US" b="1" dirty="0" smtClean="0"/>
              <a:t>infection</a:t>
            </a:r>
          </a:p>
          <a:p>
            <a:endParaRPr lang="en-US" dirty="0"/>
          </a:p>
          <a:p>
            <a:r>
              <a:rPr lang="en-US" dirty="0" smtClean="0"/>
              <a:t>Use of the </a:t>
            </a:r>
            <a:r>
              <a:rPr lang="en-US" b="1" dirty="0" smtClean="0"/>
              <a:t>ATS / IDSA 2007 definition </a:t>
            </a:r>
            <a:r>
              <a:rPr lang="en-US" dirty="0" smtClean="0"/>
              <a:t>of NTM-PD is recommended</a:t>
            </a:r>
            <a:endParaRPr lang="en-US" dirty="0"/>
          </a:p>
          <a:p>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340222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a:latin typeface="Calibri" pitchFamily="34" charset="0"/>
                <a:cs typeface="Calibri" pitchFamily="34" charset="0"/>
              </a:rPr>
              <a:t>Definition of NTM-Pulmonary </a:t>
            </a:r>
            <a:r>
              <a:rPr lang="en-GB" sz="3200" b="1" dirty="0" smtClean="0">
                <a:latin typeface="Calibri" pitchFamily="34" charset="0"/>
                <a:cs typeface="Calibri" pitchFamily="34" charset="0"/>
              </a:rPr>
              <a:t>disease</a:t>
            </a:r>
            <a:endParaRPr lang="en-GB" sz="3200" b="1" dirty="0">
              <a:latin typeface="Calibri" pitchFamily="34" charset="0"/>
              <a:cs typeface="Calibri" pitchFamily="34" charset="0"/>
            </a:endParaRPr>
          </a:p>
        </p:txBody>
      </p:sp>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Griffith AJRCCM 2007 </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971466379"/>
              </p:ext>
            </p:extLst>
          </p:nvPr>
        </p:nvGraphicFramePr>
        <p:xfrm>
          <a:off x="425303" y="1056760"/>
          <a:ext cx="8250864" cy="5120640"/>
        </p:xfrm>
        <a:graphic>
          <a:graphicData uri="http://schemas.openxmlformats.org/drawingml/2006/table">
            <a:tbl>
              <a:tblPr firstRow="1" bandRow="1">
                <a:tableStyleId>{5C22544A-7EE6-4342-B048-85BDC9FD1C3A}</a:tableStyleId>
              </a:tblPr>
              <a:tblGrid>
                <a:gridCol w="8250864"/>
              </a:tblGrid>
              <a:tr h="370840">
                <a:tc>
                  <a:txBody>
                    <a:bodyPr/>
                    <a:lstStyle/>
                    <a:p>
                      <a:r>
                        <a:rPr lang="en-US" dirty="0" smtClean="0"/>
                        <a:t>Clinical and microbiological criteria for diagnosing</a:t>
                      </a:r>
                      <a:r>
                        <a:rPr lang="en-US" baseline="0" dirty="0" smtClean="0"/>
                        <a:t> non-tuberculous mycobacterial lung disease</a:t>
                      </a:r>
                      <a:endParaRPr lang="en-US" dirty="0"/>
                    </a:p>
                  </a:txBody>
                  <a:tcPr/>
                </a:tc>
              </a:tr>
              <a:tr h="370840">
                <a:tc>
                  <a:txBody>
                    <a:bodyPr/>
                    <a:lstStyle/>
                    <a:p>
                      <a:r>
                        <a:rPr lang="en-US" b="1" dirty="0" smtClean="0"/>
                        <a:t>Clinical (both required)</a:t>
                      </a:r>
                    </a:p>
                    <a:p>
                      <a:r>
                        <a:rPr lang="en-US" dirty="0" smtClean="0"/>
                        <a:t>1) Pulmonary symptoms, nodular or </a:t>
                      </a:r>
                      <a:r>
                        <a:rPr lang="en-US" dirty="0" err="1" smtClean="0"/>
                        <a:t>cavitary</a:t>
                      </a:r>
                      <a:r>
                        <a:rPr lang="en-US" dirty="0" smtClean="0"/>
                        <a:t> opacities on chest radiograph, or a high-resolution CT scan that shows multifocal bronchiectasis with multiple small nodules.</a:t>
                      </a:r>
                    </a:p>
                    <a:p>
                      <a:r>
                        <a:rPr lang="en-US" dirty="0" smtClean="0"/>
                        <a:t>and</a:t>
                      </a:r>
                    </a:p>
                    <a:p>
                      <a:r>
                        <a:rPr lang="en-US" dirty="0" smtClean="0"/>
                        <a:t>2) Appropriate exclusion of other diagnoses</a:t>
                      </a:r>
                    </a:p>
                    <a:p>
                      <a:endParaRPr lang="en-US" dirty="0" smtClean="0"/>
                    </a:p>
                    <a:p>
                      <a:r>
                        <a:rPr lang="en-US" b="1" dirty="0" smtClean="0"/>
                        <a:t>Microbiological</a:t>
                      </a:r>
                    </a:p>
                    <a:p>
                      <a:r>
                        <a:rPr lang="en-US" dirty="0" smtClean="0"/>
                        <a:t>1) Positive cultures results from at least two separate expectorated sputum samples. If the results are non-diagnostic,</a:t>
                      </a:r>
                      <a:r>
                        <a:rPr lang="en-US" baseline="0" dirty="0" smtClean="0"/>
                        <a:t> consider repeat sputum AFB smears and cultures.</a:t>
                      </a:r>
                      <a:endParaRPr lang="en-US" dirty="0" smtClean="0"/>
                    </a:p>
                    <a:p>
                      <a:r>
                        <a:rPr lang="en-US" dirty="0" smtClean="0"/>
                        <a:t>or</a:t>
                      </a:r>
                    </a:p>
                    <a:p>
                      <a:r>
                        <a:rPr lang="en-US" dirty="0" smtClean="0"/>
                        <a:t>2) Positive culture result from at least one bronchial wash or lavage.</a:t>
                      </a:r>
                    </a:p>
                    <a:p>
                      <a:r>
                        <a:rPr lang="en-US" dirty="0" smtClean="0"/>
                        <a:t>or</a:t>
                      </a:r>
                    </a:p>
                    <a:p>
                      <a:r>
                        <a:rPr lang="en-US" dirty="0" smtClean="0"/>
                        <a:t>3) Transbronchial</a:t>
                      </a:r>
                      <a:r>
                        <a:rPr lang="en-US" baseline="0" dirty="0" smtClean="0"/>
                        <a:t> or other lung biopsy with mycobacterial histopathological features (granulomatous inflammation or AFB) and positive culture for NTM or biopsy showing mycobacterial histopathological features (granulomatous inflammation or AFB) and one or more sputum or bronchial washings that are culture positive for NTM.</a:t>
                      </a:r>
                      <a:endParaRPr lang="en-US" dirty="0" smtClean="0"/>
                    </a:p>
                  </a:txBody>
                  <a:tcPr/>
                </a:tc>
              </a:tr>
            </a:tbl>
          </a:graphicData>
        </a:graphic>
      </p:graphicFrame>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8229966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Microbiological sampling for NTM-PD</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201" y="1600200"/>
            <a:ext cx="8389088" cy="4525963"/>
          </a:xfrm>
        </p:spPr>
        <p:txBody>
          <a:bodyPr>
            <a:normAutofit/>
          </a:bodyPr>
          <a:lstStyle/>
          <a:p>
            <a:r>
              <a:rPr lang="en-US" b="1" dirty="0" smtClean="0"/>
              <a:t>Sputum, induced sputum, bronchial washings, bronchoalveolar lavage </a:t>
            </a:r>
            <a:r>
              <a:rPr lang="en-US" dirty="0" smtClean="0"/>
              <a:t>or transbronchial biopsy samples can be used to evaluate individuals suspected of having NTM-PD</a:t>
            </a:r>
          </a:p>
          <a:p>
            <a:endParaRPr lang="en-US" dirty="0" smtClean="0"/>
          </a:p>
          <a:p>
            <a:r>
              <a:rPr lang="en-US" dirty="0" smtClean="0"/>
              <a:t>Whenever possible, </a:t>
            </a:r>
            <a:r>
              <a:rPr lang="en-US" b="1" dirty="0" smtClean="0"/>
              <a:t>less invasive sampling </a:t>
            </a:r>
            <a:r>
              <a:rPr lang="en-US" dirty="0" smtClean="0"/>
              <a:t>should be attempted first to minimise procedural risks</a:t>
            </a:r>
          </a:p>
        </p:txBody>
      </p:sp>
      <p:sp>
        <p:nvSpPr>
          <p:cNvPr id="5" name="TextBox 4"/>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8392421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Mycobacterial culture</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fontScale="92500"/>
          </a:bodyPr>
          <a:lstStyle/>
          <a:p>
            <a:r>
              <a:rPr lang="en-US" dirty="0" smtClean="0"/>
              <a:t>All respiratory samples should be stained using </a:t>
            </a:r>
            <a:r>
              <a:rPr lang="en-US" b="1" dirty="0" err="1" smtClean="0"/>
              <a:t>auramine</a:t>
            </a:r>
            <a:r>
              <a:rPr lang="en-US" b="1" dirty="0" smtClean="0"/>
              <a:t>-phenol</a:t>
            </a:r>
            <a:r>
              <a:rPr lang="en-US" dirty="0" smtClean="0"/>
              <a:t> after liquefaction and concentration and then examined by microscopy</a:t>
            </a:r>
          </a:p>
          <a:p>
            <a:endParaRPr lang="en-US" dirty="0"/>
          </a:p>
          <a:p>
            <a:r>
              <a:rPr lang="en-US" dirty="0" smtClean="0"/>
              <a:t>Respiratory tract samples should be cultured (</a:t>
            </a:r>
            <a:r>
              <a:rPr lang="en-US" b="1" dirty="0" smtClean="0"/>
              <a:t>following</a:t>
            </a:r>
            <a:r>
              <a:rPr lang="en-US" dirty="0" smtClean="0"/>
              <a:t> </a:t>
            </a:r>
            <a:r>
              <a:rPr lang="en-US" b="1" dirty="0" smtClean="0"/>
              <a:t>decontamination</a:t>
            </a:r>
            <a:r>
              <a:rPr lang="en-US" dirty="0" smtClean="0"/>
              <a:t>) on </a:t>
            </a:r>
            <a:r>
              <a:rPr lang="en-US" b="1" dirty="0" smtClean="0"/>
              <a:t>solid and liquid </a:t>
            </a:r>
            <a:r>
              <a:rPr lang="en-US" dirty="0" smtClean="0"/>
              <a:t>media in a ISO15189 accredited clinical laboratory for </a:t>
            </a:r>
            <a:r>
              <a:rPr lang="en-US" b="1" dirty="0" smtClean="0"/>
              <a:t>8 weeks extending to 12 weeks </a:t>
            </a:r>
            <a:r>
              <a:rPr lang="en-US" dirty="0" smtClean="0"/>
              <a:t>if necessary.</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3865899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Drug susceptibility testing</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a:bodyPr>
          <a:lstStyle/>
          <a:p>
            <a:r>
              <a:rPr lang="en-US" dirty="0" smtClean="0"/>
              <a:t>For </a:t>
            </a:r>
            <a:r>
              <a:rPr lang="en-US" b="1" i="1" dirty="0" smtClean="0"/>
              <a:t>M. </a:t>
            </a:r>
            <a:r>
              <a:rPr lang="en-US" b="1" i="1" dirty="0" err="1" smtClean="0"/>
              <a:t>avium</a:t>
            </a:r>
            <a:r>
              <a:rPr lang="en-US" b="1" i="1" dirty="0" smtClean="0"/>
              <a:t> </a:t>
            </a:r>
            <a:r>
              <a:rPr lang="en-US" b="1" dirty="0" smtClean="0"/>
              <a:t>complex </a:t>
            </a:r>
            <a:r>
              <a:rPr lang="en-US" dirty="0" smtClean="0"/>
              <a:t>(MAC), </a:t>
            </a:r>
            <a:r>
              <a:rPr lang="en-US" b="1" dirty="0" smtClean="0"/>
              <a:t>clarithromycin and amikacin susceptibility </a:t>
            </a:r>
            <a:r>
              <a:rPr lang="en-US" dirty="0" smtClean="0"/>
              <a:t>testing should be performed on an isolate taken prior to initiation of treatment and on subsequent isolates if the patient fails to respond to treatment or </a:t>
            </a:r>
            <a:r>
              <a:rPr lang="en-US" dirty="0" err="1" smtClean="0"/>
              <a:t>recultures</a:t>
            </a:r>
            <a:r>
              <a:rPr lang="en-US" dirty="0" smtClean="0"/>
              <a:t> MAC after culture conversion</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3937211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Drug susceptibility testing</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a:bodyPr>
          <a:lstStyle/>
          <a:p>
            <a:r>
              <a:rPr lang="en-US" dirty="0" smtClean="0"/>
              <a:t>For </a:t>
            </a:r>
            <a:r>
              <a:rPr lang="en-US" b="1" i="1" dirty="0" smtClean="0"/>
              <a:t>M. </a:t>
            </a:r>
            <a:r>
              <a:rPr lang="en-US" b="1" i="1" dirty="0" err="1" smtClean="0"/>
              <a:t>kansasii</a:t>
            </a:r>
            <a:r>
              <a:rPr lang="en-US" i="1" dirty="0" smtClean="0"/>
              <a:t>, </a:t>
            </a:r>
            <a:r>
              <a:rPr lang="en-US" b="1" i="1" dirty="0" smtClean="0"/>
              <a:t>rifampicin </a:t>
            </a:r>
            <a:r>
              <a:rPr lang="en-US" b="1" dirty="0" smtClean="0"/>
              <a:t>susceptibility</a:t>
            </a:r>
            <a:r>
              <a:rPr lang="en-US" dirty="0" smtClean="0"/>
              <a:t> testing should be performed on an isolate prior to initiation of treatment and on subsequent isolates if the patient fails to respond to treatment or </a:t>
            </a:r>
            <a:r>
              <a:rPr lang="en-US" dirty="0" err="1" smtClean="0"/>
              <a:t>recultures</a:t>
            </a:r>
            <a:r>
              <a:rPr lang="en-US" dirty="0" smtClean="0"/>
              <a:t> </a:t>
            </a:r>
            <a:r>
              <a:rPr lang="en-US" i="1" dirty="0" smtClean="0"/>
              <a:t>M. </a:t>
            </a:r>
            <a:r>
              <a:rPr lang="en-US" i="1" dirty="0" err="1" smtClean="0"/>
              <a:t>kansasii</a:t>
            </a:r>
            <a:r>
              <a:rPr lang="en-US" i="1" dirty="0" smtClean="0"/>
              <a:t> </a:t>
            </a:r>
            <a:r>
              <a:rPr lang="en-US" dirty="0" smtClean="0"/>
              <a:t>after culture conversion</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1722227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Drug susceptibility testing</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a:bodyPr>
          <a:lstStyle/>
          <a:p>
            <a:r>
              <a:rPr lang="en-US" dirty="0" smtClean="0"/>
              <a:t>Susceptibility testing for </a:t>
            </a:r>
            <a:r>
              <a:rPr lang="en-US" b="1" i="1" dirty="0" smtClean="0"/>
              <a:t>M. abscessus</a:t>
            </a:r>
            <a:r>
              <a:rPr lang="en-US" i="1" dirty="0" smtClean="0"/>
              <a:t> </a:t>
            </a:r>
            <a:r>
              <a:rPr lang="en-US" dirty="0" smtClean="0"/>
              <a:t>should include </a:t>
            </a:r>
            <a:r>
              <a:rPr lang="en-US" b="1" dirty="0" smtClean="0"/>
              <a:t>at least clarithromycin, cefoxitin and amikacin </a:t>
            </a:r>
            <a:r>
              <a:rPr lang="en-US" dirty="0" smtClean="0"/>
              <a:t>(and </a:t>
            </a:r>
            <a:r>
              <a:rPr lang="en-US" b="1" dirty="0" smtClean="0"/>
              <a:t>preferably also tigecycline, imipenem, minocycline, doxycycline, moxifloxacin, linezolid, cotrimoxazole and clofazimine</a:t>
            </a:r>
            <a:r>
              <a:rPr lang="en-US" dirty="0" smtClean="0"/>
              <a:t> if a validated method is available) to guide, but not dictate, treatment regimens.</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6827745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Investigations for NTM-PD: microbiological</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fontScale="92500" lnSpcReduction="10000"/>
          </a:bodyPr>
          <a:lstStyle/>
          <a:p>
            <a:r>
              <a:rPr lang="en-GB" dirty="0"/>
              <a:t>A minimum of </a:t>
            </a:r>
            <a:r>
              <a:rPr lang="en-GB" b="1" dirty="0"/>
              <a:t>two sputum samples </a:t>
            </a:r>
            <a:r>
              <a:rPr lang="en-GB" dirty="0"/>
              <a:t>collected on separate days should be sent for mycobacterial culture when investigating an individual suspected of having </a:t>
            </a:r>
            <a:r>
              <a:rPr lang="en-GB" dirty="0" smtClean="0"/>
              <a:t>NTM-pulmonary disease</a:t>
            </a:r>
          </a:p>
          <a:p>
            <a:endParaRPr lang="en-GB" dirty="0" smtClean="0"/>
          </a:p>
          <a:p>
            <a:r>
              <a:rPr lang="en-GB" dirty="0" smtClean="0"/>
              <a:t>Individuals </a:t>
            </a:r>
            <a:r>
              <a:rPr lang="en-GB" dirty="0"/>
              <a:t>suspected of having NTM-pulmonary disease whose sputum samples are consistently mycobacterial culture negative should have </a:t>
            </a:r>
            <a:r>
              <a:rPr lang="en-GB" b="1" dirty="0"/>
              <a:t>CT-directed bronchial washings</a:t>
            </a:r>
            <a:r>
              <a:rPr lang="en-GB" dirty="0"/>
              <a:t> sent for mycobacterial culture.</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0635016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Investigations for NTM-PD: microbiological</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lnSpcReduction="10000"/>
          </a:bodyPr>
          <a:lstStyle/>
          <a:p>
            <a:r>
              <a:rPr lang="en-GB" dirty="0"/>
              <a:t>Individuals suspected of having NTM-pulmonary disease who are </a:t>
            </a:r>
            <a:r>
              <a:rPr lang="en-GB" b="1" dirty="0"/>
              <a:t>unable to expectorate</a:t>
            </a:r>
            <a:r>
              <a:rPr lang="en-GB" dirty="0"/>
              <a:t> sputum should have </a:t>
            </a:r>
            <a:r>
              <a:rPr lang="en-GB" b="1" dirty="0"/>
              <a:t>CT-directed bronchial washings </a:t>
            </a:r>
            <a:r>
              <a:rPr lang="en-GB" dirty="0"/>
              <a:t>sent for mycobacterial </a:t>
            </a:r>
            <a:r>
              <a:rPr lang="en-GB" dirty="0" smtClean="0"/>
              <a:t>culture.</a:t>
            </a:r>
          </a:p>
          <a:p>
            <a:endParaRPr lang="en-GB" b="1" dirty="0" smtClean="0"/>
          </a:p>
          <a:p>
            <a:r>
              <a:rPr lang="en-GB" b="1" dirty="0" smtClean="0"/>
              <a:t>Transbronchial </a:t>
            </a:r>
            <a:r>
              <a:rPr lang="en-GB" b="1" dirty="0"/>
              <a:t>biopsies should not be performed routinely </a:t>
            </a:r>
            <a:r>
              <a:rPr lang="en-GB" dirty="0"/>
              <a:t>in individuals suspected of having NTM-pulmonary disease.</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5383740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Investigations for NTM-PD: microbiological</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fontScale="92500" lnSpcReduction="10000"/>
          </a:bodyPr>
          <a:lstStyle/>
          <a:p>
            <a:pPr lvl="0"/>
            <a:r>
              <a:rPr lang="en-GB" b="1" dirty="0"/>
              <a:t>Sputum induction </a:t>
            </a:r>
            <a:r>
              <a:rPr lang="en-GB" dirty="0"/>
              <a:t>resulting in a positive culture may avoid the need for CT-directed bronchial washings in individuals who are unable to spontaneously expectorate sputum. </a:t>
            </a:r>
            <a:endParaRPr lang="en-US" dirty="0"/>
          </a:p>
          <a:p>
            <a:endParaRPr lang="en-US" dirty="0" smtClean="0"/>
          </a:p>
          <a:p>
            <a:pPr lvl="0"/>
            <a:r>
              <a:rPr lang="en-GB" b="1" dirty="0"/>
              <a:t>Sputum induction </a:t>
            </a:r>
            <a:r>
              <a:rPr lang="en-GB" dirty="0"/>
              <a:t>should be considered in individuals suspected of having NTM-pulmonary disease who are unable to spontaneously expectorate sputum and in whom CT-directed bronchial washings are considered inappropriate. </a:t>
            </a:r>
            <a:endParaRPr lang="en-US" dirty="0"/>
          </a:p>
          <a:p>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6004352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Investigations for NTM-PD: radiology</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a:bodyPr>
          <a:lstStyle/>
          <a:p>
            <a:r>
              <a:rPr lang="en-GB" dirty="0"/>
              <a:t>A CT scan should be performed in individuals suspected of having NTM-pulmonary disease.</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2697305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Algorithm for investigation of NTM-PD</a:t>
            </a:r>
            <a:endParaRPr lang="en-GB" sz="3200" b="1" dirty="0">
              <a:latin typeface="Calibri" pitchFamily="34" charset="0"/>
              <a:cs typeface="Calibri" pitchFamily="34" charset="0"/>
            </a:endParaRPr>
          </a:p>
        </p:txBody>
      </p:sp>
      <p:sp>
        <p:nvSpPr>
          <p:cNvPr id="3" name="Rectangle 2"/>
          <p:cNvSpPr>
            <a:spLocks noChangeArrowheads="1"/>
          </p:cNvSpPr>
          <p:nvPr/>
        </p:nvSpPr>
        <p:spPr bwMode="auto">
          <a:xfrm>
            <a:off x="1594887" y="99945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r="1252" b="14036"/>
          <a:stretch/>
        </p:blipFill>
        <p:spPr bwMode="auto">
          <a:xfrm>
            <a:off x="1594887" y="1297168"/>
            <a:ext cx="5869169" cy="48909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3322134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Decision to treat</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fontScale="92500" lnSpcReduction="10000"/>
          </a:bodyPr>
          <a:lstStyle/>
          <a:p>
            <a:r>
              <a:rPr lang="en-GB" dirty="0"/>
              <a:t>The decision to start treatment should be influenced by the </a:t>
            </a:r>
            <a:r>
              <a:rPr lang="en-GB" b="1" dirty="0"/>
              <a:t>severity</a:t>
            </a:r>
            <a:r>
              <a:rPr lang="en-GB" dirty="0"/>
              <a:t> of NTM-pulmonary disease, the </a:t>
            </a:r>
            <a:r>
              <a:rPr lang="en-GB" b="1" dirty="0"/>
              <a:t>risk of progressive </a:t>
            </a:r>
            <a:r>
              <a:rPr lang="en-GB" dirty="0"/>
              <a:t>NTM-pulmonary disease, the presence of </a:t>
            </a:r>
            <a:r>
              <a:rPr lang="en-GB" b="1" dirty="0"/>
              <a:t>comorbidity</a:t>
            </a:r>
            <a:r>
              <a:rPr lang="en-GB" dirty="0"/>
              <a:t> and the </a:t>
            </a:r>
            <a:r>
              <a:rPr lang="en-GB" b="1" dirty="0"/>
              <a:t>goals of treatment</a:t>
            </a:r>
            <a:r>
              <a:rPr lang="en-GB" dirty="0" smtClean="0"/>
              <a:t>.</a:t>
            </a:r>
          </a:p>
          <a:p>
            <a:endParaRPr lang="en-GB" dirty="0"/>
          </a:p>
          <a:p>
            <a:r>
              <a:rPr lang="en-GB" dirty="0"/>
              <a:t>Individuals may require a period of </a:t>
            </a:r>
            <a:r>
              <a:rPr lang="en-GB" b="1" dirty="0"/>
              <a:t>longitudinal assessment</a:t>
            </a:r>
            <a:r>
              <a:rPr lang="en-GB" dirty="0"/>
              <a:t> (</a:t>
            </a:r>
            <a:r>
              <a:rPr lang="en-GB" b="1" dirty="0"/>
              <a:t>symptoms</a:t>
            </a:r>
            <a:r>
              <a:rPr lang="en-GB" dirty="0"/>
              <a:t>, </a:t>
            </a:r>
            <a:r>
              <a:rPr lang="en-GB" b="1" dirty="0"/>
              <a:t>radiological change </a:t>
            </a:r>
            <a:r>
              <a:rPr lang="en-GB" dirty="0"/>
              <a:t>and </a:t>
            </a:r>
            <a:r>
              <a:rPr lang="en-GB" b="1" dirty="0"/>
              <a:t>mycobacterial culture results</a:t>
            </a:r>
            <a:r>
              <a:rPr lang="en-GB" dirty="0"/>
              <a:t>) to inform NTM treatment decisions.</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5328112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Decision to treat</a:t>
            </a:r>
            <a:endParaRPr lang="en-GB" sz="3200" b="1" dirty="0">
              <a:latin typeface="Calibri" pitchFamily="34" charset="0"/>
              <a:cs typeface="Calibri" pitchFamily="34" charset="0"/>
            </a:endParaRPr>
          </a:p>
        </p:txBody>
      </p:sp>
      <p:sp>
        <p:nvSpPr>
          <p:cNvPr id="6" name="Content Placeholder 5"/>
          <p:cNvSpPr>
            <a:spLocks noGrp="1"/>
          </p:cNvSpPr>
          <p:nvPr>
            <p:ph idx="1"/>
          </p:nvPr>
        </p:nvSpPr>
        <p:spPr/>
        <p:txBody>
          <a:bodyPr>
            <a:normAutofit/>
          </a:bodyPr>
          <a:lstStyle/>
          <a:p>
            <a:r>
              <a:rPr lang="en-GB" dirty="0"/>
              <a:t>The </a:t>
            </a:r>
            <a:r>
              <a:rPr lang="en-GB" b="1" dirty="0"/>
              <a:t>views of the affected individual </a:t>
            </a:r>
            <a:r>
              <a:rPr lang="en-GB" dirty="0"/>
              <a:t>should be sought on the potential </a:t>
            </a:r>
            <a:r>
              <a:rPr lang="en-GB" b="1" dirty="0"/>
              <a:t>risks and benefits of starting NTM treatment versus observation </a:t>
            </a:r>
            <a:r>
              <a:rPr lang="en-GB" dirty="0"/>
              <a:t>(i.e. longitudinal assessment of symptoms, radiological change and mycobacterial culture results).</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7333242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Relevant NTM in the UK</a:t>
            </a:r>
            <a:endParaRPr lang="en-GB" sz="3200" b="1" dirty="0">
              <a:latin typeface="Calibri" pitchFamily="34" charset="0"/>
              <a:cs typeface="Calibri" pitchFamily="34" charset="0"/>
            </a:endParaRPr>
          </a:p>
        </p:txBody>
      </p:sp>
      <p:sp>
        <p:nvSpPr>
          <p:cNvPr id="2" name="TextBox 1"/>
          <p:cNvSpPr txBox="1"/>
          <p:nvPr/>
        </p:nvSpPr>
        <p:spPr>
          <a:xfrm>
            <a:off x="1354017" y="2848706"/>
            <a:ext cx="7704919" cy="3046988"/>
          </a:xfrm>
          <a:prstGeom prst="rect">
            <a:avLst/>
          </a:prstGeom>
          <a:noFill/>
        </p:spPr>
        <p:txBody>
          <a:bodyPr wrap="square" rtlCol="0">
            <a:spAutoFit/>
          </a:bodyPr>
          <a:lstStyle/>
          <a:p>
            <a:pPr marL="342900" indent="-342900">
              <a:buFont typeface="Arial" charset="0"/>
              <a:buChar char="•"/>
            </a:pPr>
            <a:r>
              <a:rPr lang="en-US" sz="2400" i="1" dirty="0" smtClean="0"/>
              <a:t>M. </a:t>
            </a:r>
            <a:r>
              <a:rPr lang="en-US" sz="2400" i="1" dirty="0" err="1"/>
              <a:t>a</a:t>
            </a:r>
            <a:r>
              <a:rPr lang="en-US" sz="2400" i="1" dirty="0" err="1" smtClean="0"/>
              <a:t>vium</a:t>
            </a:r>
            <a:r>
              <a:rPr lang="en-US" sz="2400" i="1" dirty="0" smtClean="0"/>
              <a:t> complex</a:t>
            </a:r>
            <a:r>
              <a:rPr lang="en-US" sz="2400" b="1" i="1" dirty="0" smtClean="0"/>
              <a:t>	</a:t>
            </a:r>
            <a:r>
              <a:rPr lang="en-US" sz="2400" b="1" dirty="0" smtClean="0"/>
              <a:t>45%</a:t>
            </a:r>
            <a:endParaRPr lang="en-US" sz="2400" b="1" i="1" dirty="0" smtClean="0"/>
          </a:p>
          <a:p>
            <a:pPr marL="342900" indent="-342900">
              <a:buFont typeface="Arial" charset="0"/>
              <a:buChar char="•"/>
            </a:pPr>
            <a:r>
              <a:rPr lang="en-US" sz="2400" i="1" dirty="0"/>
              <a:t>M. </a:t>
            </a:r>
            <a:r>
              <a:rPr lang="en-US" sz="2400" i="1" dirty="0" err="1"/>
              <a:t>malmoense</a:t>
            </a:r>
            <a:r>
              <a:rPr lang="en-US" sz="2400" b="1" i="1" dirty="0"/>
              <a:t>		</a:t>
            </a:r>
            <a:r>
              <a:rPr lang="en-US" sz="2400" b="1" dirty="0"/>
              <a:t>22%</a:t>
            </a:r>
          </a:p>
          <a:p>
            <a:pPr marL="342900" indent="-342900">
              <a:buFont typeface="Arial" charset="0"/>
              <a:buChar char="•"/>
            </a:pPr>
            <a:r>
              <a:rPr lang="en-US" sz="2400" i="1" dirty="0"/>
              <a:t>M. abscessus</a:t>
            </a:r>
            <a:r>
              <a:rPr lang="en-US" sz="2400" b="1" i="1" dirty="0"/>
              <a:t>		</a:t>
            </a:r>
            <a:r>
              <a:rPr lang="en-US" sz="2400" b="1" dirty="0"/>
              <a:t>14%</a:t>
            </a:r>
          </a:p>
          <a:p>
            <a:pPr marL="342900" indent="-342900">
              <a:buFont typeface="Arial" charset="0"/>
              <a:buChar char="•"/>
            </a:pPr>
            <a:r>
              <a:rPr lang="en-US" sz="2400" i="1" dirty="0"/>
              <a:t>M. </a:t>
            </a:r>
            <a:r>
              <a:rPr lang="en-US" sz="2400" i="1" dirty="0" err="1"/>
              <a:t>xenopi</a:t>
            </a:r>
            <a:r>
              <a:rPr lang="en-US" sz="2400" b="1" i="1" dirty="0"/>
              <a:t>			</a:t>
            </a:r>
            <a:r>
              <a:rPr lang="en-US" sz="2400" b="1" dirty="0"/>
              <a:t>5%</a:t>
            </a:r>
          </a:p>
          <a:p>
            <a:pPr marL="342900" indent="-342900">
              <a:buFont typeface="Arial" charset="0"/>
              <a:buChar char="•"/>
            </a:pPr>
            <a:r>
              <a:rPr lang="en-US" sz="2400" i="1" dirty="0" smtClean="0"/>
              <a:t>M. </a:t>
            </a:r>
            <a:r>
              <a:rPr lang="en-US" sz="2400" i="1" dirty="0" err="1" smtClean="0"/>
              <a:t>kansasii</a:t>
            </a:r>
            <a:r>
              <a:rPr lang="en-US" sz="2400" i="1" dirty="0" smtClean="0"/>
              <a:t>	</a:t>
            </a:r>
            <a:r>
              <a:rPr lang="en-US" sz="2400" b="1" i="1" dirty="0" smtClean="0"/>
              <a:t>		</a:t>
            </a:r>
            <a:r>
              <a:rPr lang="en-US" sz="2400" b="1" dirty="0" smtClean="0"/>
              <a:t>4%</a:t>
            </a:r>
          </a:p>
          <a:p>
            <a:pPr marL="342900" indent="-342900">
              <a:buFont typeface="Arial" charset="0"/>
              <a:buChar char="•"/>
            </a:pPr>
            <a:endParaRPr lang="en-US" sz="2400" b="1" i="1" dirty="0" smtClean="0"/>
          </a:p>
          <a:p>
            <a:pPr marL="342900" indent="-342900">
              <a:buFont typeface="Arial" charset="0"/>
              <a:buChar char="•"/>
            </a:pPr>
            <a:endParaRPr lang="en-US" sz="2400" b="1" i="1" dirty="0" smtClean="0"/>
          </a:p>
          <a:p>
            <a:pPr marL="342900" indent="-342900">
              <a:buFont typeface="Arial" charset="0"/>
              <a:buChar char="•"/>
            </a:pPr>
            <a:r>
              <a:rPr lang="en-US" sz="2400" i="1" dirty="0" smtClean="0"/>
              <a:t>M. </a:t>
            </a:r>
            <a:r>
              <a:rPr lang="en-US" sz="2400" i="1" dirty="0" err="1" smtClean="0"/>
              <a:t>chelonae</a:t>
            </a:r>
            <a:r>
              <a:rPr lang="en-US" sz="2400" i="1" dirty="0" smtClean="0"/>
              <a:t> </a:t>
            </a:r>
            <a:r>
              <a:rPr lang="en-US" sz="2400" dirty="0" smtClean="0"/>
              <a:t>2.6%, </a:t>
            </a:r>
            <a:r>
              <a:rPr lang="en-US" sz="2400" i="1" dirty="0" smtClean="0"/>
              <a:t>M. </a:t>
            </a:r>
            <a:r>
              <a:rPr lang="en-US" sz="2400" i="1" dirty="0" err="1" smtClean="0"/>
              <a:t>simiae</a:t>
            </a:r>
            <a:r>
              <a:rPr lang="en-US" sz="2400" dirty="0" smtClean="0"/>
              <a:t> 1.8%, </a:t>
            </a:r>
            <a:r>
              <a:rPr lang="en-US" sz="2400" i="1" dirty="0" smtClean="0"/>
              <a:t>M. </a:t>
            </a:r>
            <a:r>
              <a:rPr lang="en-US" sz="2400" i="1" dirty="0" err="1" smtClean="0"/>
              <a:t>fortuitum</a:t>
            </a:r>
            <a:r>
              <a:rPr lang="en-US" sz="2400" dirty="0" smtClean="0"/>
              <a:t> 1.8%</a:t>
            </a:r>
            <a:endParaRPr lang="en-US" sz="2400" i="1" dirty="0" smtClean="0"/>
          </a:p>
        </p:txBody>
      </p:sp>
      <p:sp>
        <p:nvSpPr>
          <p:cNvPr id="3" name="TextBox 2"/>
          <p:cNvSpPr txBox="1"/>
          <p:nvPr/>
        </p:nvSpPr>
        <p:spPr>
          <a:xfrm>
            <a:off x="949568" y="1406768"/>
            <a:ext cx="8176847" cy="954107"/>
          </a:xfrm>
          <a:prstGeom prst="rect">
            <a:avLst/>
          </a:prstGeom>
          <a:noFill/>
        </p:spPr>
        <p:txBody>
          <a:bodyPr wrap="square" rtlCol="0">
            <a:spAutoFit/>
          </a:bodyPr>
          <a:lstStyle/>
          <a:p>
            <a:r>
              <a:rPr lang="en-US" sz="3200" b="1" dirty="0" smtClean="0"/>
              <a:t>Scottish mycobacterial  reference laboratory</a:t>
            </a:r>
          </a:p>
          <a:p>
            <a:r>
              <a:rPr lang="en-US" sz="2400" b="1" dirty="0" smtClean="0"/>
              <a:t>Episodes (n=933) meeting ATS</a:t>
            </a:r>
            <a:r>
              <a:rPr lang="en-US" sz="2400" b="1" baseline="30000" dirty="0"/>
              <a:t> </a:t>
            </a:r>
            <a:r>
              <a:rPr lang="en-US" sz="2400" b="1" dirty="0" smtClean="0"/>
              <a:t>microbiology criteria 2000/10</a:t>
            </a:r>
            <a:endParaRPr lang="en-US" sz="3200" b="1" dirty="0"/>
          </a:p>
        </p:txBody>
      </p:sp>
      <p:sp>
        <p:nvSpPr>
          <p:cNvPr id="7" name="TextBox 6"/>
          <p:cNvSpPr txBox="1"/>
          <p:nvPr/>
        </p:nvSpPr>
        <p:spPr>
          <a:xfrm>
            <a:off x="6676545" y="6430368"/>
            <a:ext cx="2060665" cy="366199"/>
          </a:xfrm>
          <a:prstGeom prst="rect">
            <a:avLst/>
          </a:prstGeom>
          <a:noFill/>
        </p:spPr>
        <p:txBody>
          <a:bodyPr wrap="square" rtlCol="0">
            <a:spAutoFit/>
          </a:bodyPr>
          <a:lstStyle/>
          <a:p>
            <a:r>
              <a:rPr lang="en-US" dirty="0" smtClean="0"/>
              <a:t>Russel </a:t>
            </a:r>
            <a:r>
              <a:rPr lang="en-US" smtClean="0"/>
              <a:t>Thorax 2014</a:t>
            </a:r>
            <a:endParaRPr lang="en-US" dirty="0" smtClean="0"/>
          </a:p>
        </p:txBody>
      </p:sp>
      <p:sp>
        <p:nvSpPr>
          <p:cNvPr id="4" name="Footer Placeholder 3"/>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2335252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avium</a:t>
            </a:r>
            <a:r>
              <a:rPr lang="en-GB" sz="3200" b="1" i="1" dirty="0" smtClean="0">
                <a:latin typeface="Calibri" pitchFamily="34" charset="0"/>
                <a:cs typeface="Calibri" pitchFamily="34" charset="0"/>
              </a:rPr>
              <a:t> </a:t>
            </a:r>
            <a:r>
              <a:rPr lang="en-GB" sz="3200" b="1" dirty="0" smtClean="0">
                <a:latin typeface="Calibri" pitchFamily="34" charset="0"/>
                <a:cs typeface="Calibri" pitchFamily="34" charset="0"/>
              </a:rPr>
              <a:t>complex-pulmonary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031014357"/>
              </p:ext>
            </p:extLst>
          </p:nvPr>
        </p:nvGraphicFramePr>
        <p:xfrm>
          <a:off x="474782" y="1397000"/>
          <a:ext cx="8229602" cy="375412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Non-severe</a:t>
                      </a:r>
                      <a:r>
                        <a:rPr lang="en-US" baseline="0" dirty="0" smtClean="0"/>
                        <a:t> </a:t>
                      </a:r>
                      <a:r>
                        <a:rPr lang="en-US" dirty="0" smtClean="0"/>
                        <a:t>MAC-pulmonary</a:t>
                      </a:r>
                      <a:r>
                        <a:rPr lang="en-US" baseline="0" dirty="0" smtClean="0"/>
                        <a:t> disease:</a:t>
                      </a:r>
                      <a:endParaRPr lang="en-US" dirty="0"/>
                    </a:p>
                  </a:txBody>
                  <a:tcPr/>
                </a:tc>
                <a:tc>
                  <a:txBody>
                    <a:bodyPr/>
                    <a:lstStyle/>
                    <a:p>
                      <a:pPr algn="ctr"/>
                      <a:r>
                        <a:rPr lang="en-US" dirty="0" smtClean="0"/>
                        <a:t>Antibiotic regimen:</a:t>
                      </a:r>
                      <a:endParaRPr lang="en-US" dirty="0"/>
                    </a:p>
                  </a:txBody>
                  <a:tcPr/>
                </a:tc>
              </a:tr>
              <a:tr h="370840">
                <a:tc>
                  <a:txBody>
                    <a:bodyPr/>
                    <a:lstStyle/>
                    <a:p>
                      <a:r>
                        <a:rPr lang="en-US" dirty="0" smtClean="0"/>
                        <a:t>AFB smear negative</a:t>
                      </a:r>
                    </a:p>
                    <a:p>
                      <a:r>
                        <a:rPr lang="en-US" dirty="0" smtClean="0"/>
                        <a:t>No</a:t>
                      </a:r>
                      <a:r>
                        <a:rPr lang="en-US" baseline="0" dirty="0" smtClean="0"/>
                        <a:t> radiological evidence of cavitation / severe infection</a:t>
                      </a:r>
                    </a:p>
                    <a:p>
                      <a:r>
                        <a:rPr lang="en-US" baseline="0" dirty="0" smtClean="0"/>
                        <a:t>Mild-moderate symptoms</a:t>
                      </a:r>
                    </a:p>
                    <a:p>
                      <a:r>
                        <a:rPr lang="en-US" baseline="0" dirty="0" smtClean="0"/>
                        <a:t>No signs of systemic illness</a:t>
                      </a:r>
                      <a:endParaRPr lang="en-US" dirty="0"/>
                    </a:p>
                  </a:txBody>
                  <a:tcPr/>
                </a:tc>
                <a:tc>
                  <a:txBody>
                    <a:bodyPr/>
                    <a:lstStyle/>
                    <a:p>
                      <a:r>
                        <a:rPr lang="en-US" dirty="0" smtClean="0"/>
                        <a:t>Rifampicin 600mg 3x per week</a:t>
                      </a:r>
                    </a:p>
                    <a:p>
                      <a:r>
                        <a:rPr lang="en-US" dirty="0" smtClean="0"/>
                        <a:t>and</a:t>
                      </a:r>
                    </a:p>
                    <a:p>
                      <a:r>
                        <a:rPr lang="en-US" dirty="0" smtClean="0"/>
                        <a:t>Ethambutol 25mg/kg 3x per week</a:t>
                      </a:r>
                    </a:p>
                    <a:p>
                      <a:r>
                        <a:rPr lang="en-US" dirty="0" smtClean="0"/>
                        <a:t>and</a:t>
                      </a:r>
                    </a:p>
                    <a:p>
                      <a:r>
                        <a:rPr lang="en-US" dirty="0" smtClean="0"/>
                        <a:t>Azithromycin 500mg 3x</a:t>
                      </a:r>
                      <a:r>
                        <a:rPr lang="en-US" baseline="0" dirty="0" smtClean="0"/>
                        <a:t> per week or Clarithromycin 1g in two divided doses 3x per week</a:t>
                      </a:r>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5" name="TextBox 4"/>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353374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avium</a:t>
            </a:r>
            <a:r>
              <a:rPr lang="en-GB" sz="3200" b="1" i="1" dirty="0" smtClean="0">
                <a:latin typeface="Calibri" pitchFamily="34" charset="0"/>
                <a:cs typeface="Calibri" pitchFamily="34" charset="0"/>
              </a:rPr>
              <a:t> </a:t>
            </a:r>
            <a:r>
              <a:rPr lang="en-GB" sz="3200" b="1" dirty="0" smtClean="0">
                <a:latin typeface="Calibri" pitchFamily="34" charset="0"/>
                <a:cs typeface="Calibri" pitchFamily="34" charset="0"/>
              </a:rPr>
              <a:t>complex-pulmonary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260128369"/>
              </p:ext>
            </p:extLst>
          </p:nvPr>
        </p:nvGraphicFramePr>
        <p:xfrm>
          <a:off x="474782" y="1397000"/>
          <a:ext cx="8229602" cy="430276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Severe</a:t>
                      </a:r>
                      <a:r>
                        <a:rPr lang="en-US" baseline="0" dirty="0" smtClean="0"/>
                        <a:t> </a:t>
                      </a:r>
                      <a:r>
                        <a:rPr lang="en-US" dirty="0" smtClean="0"/>
                        <a:t>MAC-pulmonary</a:t>
                      </a:r>
                      <a:r>
                        <a:rPr lang="en-US" baseline="0" dirty="0" smtClean="0"/>
                        <a:t> disease:</a:t>
                      </a:r>
                      <a:endParaRPr lang="en-US" dirty="0"/>
                    </a:p>
                  </a:txBody>
                  <a:tcPr/>
                </a:tc>
                <a:tc>
                  <a:txBody>
                    <a:bodyPr/>
                    <a:lstStyle/>
                    <a:p>
                      <a:pPr algn="ctr"/>
                      <a:r>
                        <a:rPr lang="en-US" dirty="0" smtClean="0"/>
                        <a:t>Antibiotic regimen:</a:t>
                      </a:r>
                      <a:endParaRPr lang="en-US" dirty="0"/>
                    </a:p>
                  </a:txBody>
                  <a:tcPr/>
                </a:tc>
              </a:tr>
              <a:tr h="370840">
                <a:tc>
                  <a:txBody>
                    <a:bodyPr/>
                    <a:lstStyle/>
                    <a:p>
                      <a:r>
                        <a:rPr lang="en-US" dirty="0" smtClean="0"/>
                        <a:t>AFB smear positive</a:t>
                      </a:r>
                    </a:p>
                    <a:p>
                      <a:r>
                        <a:rPr lang="en-US" baseline="0" dirty="0" smtClean="0"/>
                        <a:t>Radiological evidence of cavitation / severe infection</a:t>
                      </a:r>
                    </a:p>
                    <a:p>
                      <a:r>
                        <a:rPr lang="en-US" baseline="0" dirty="0" smtClean="0"/>
                        <a:t>Severe symptoms</a:t>
                      </a:r>
                    </a:p>
                    <a:p>
                      <a:r>
                        <a:rPr lang="en-US" baseline="0" dirty="0" smtClean="0"/>
                        <a:t>Signs of systemic illness</a:t>
                      </a:r>
                      <a:endParaRPr lang="en-US" dirty="0"/>
                    </a:p>
                  </a:txBody>
                  <a:tcPr/>
                </a:tc>
                <a:tc>
                  <a:txBody>
                    <a:bodyPr/>
                    <a:lstStyle/>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Azithromycin 250mg daily </a:t>
                      </a:r>
                      <a:r>
                        <a:rPr lang="en-US" baseline="0" dirty="0" smtClean="0"/>
                        <a:t>or Clarithromycin 500mg twice daily</a:t>
                      </a:r>
                    </a:p>
                    <a:p>
                      <a:endParaRPr lang="en-US" baseline="0" dirty="0" smtClean="0"/>
                    </a:p>
                    <a:p>
                      <a:r>
                        <a:rPr lang="en-US" baseline="0" dirty="0" smtClean="0"/>
                        <a:t>And consider intravenous amikacin for up to 3 months or nebulised amikacin</a:t>
                      </a:r>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5" name="TextBox 4"/>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5272345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avium</a:t>
            </a:r>
            <a:r>
              <a:rPr lang="en-GB" sz="3200" b="1" i="1" dirty="0" smtClean="0">
                <a:latin typeface="Calibri" pitchFamily="34" charset="0"/>
                <a:cs typeface="Calibri" pitchFamily="34" charset="0"/>
              </a:rPr>
              <a:t> </a:t>
            </a:r>
            <a:r>
              <a:rPr lang="en-GB" sz="3200" b="1" dirty="0" smtClean="0">
                <a:latin typeface="Calibri" pitchFamily="34" charset="0"/>
                <a:cs typeface="Calibri" pitchFamily="34" charset="0"/>
              </a:rPr>
              <a:t>complex-pulmonary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983834562"/>
              </p:ext>
            </p:extLst>
          </p:nvPr>
        </p:nvGraphicFramePr>
        <p:xfrm>
          <a:off x="474782" y="1397000"/>
          <a:ext cx="8229602" cy="430276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Clarithromycin resistant MAC-PD</a:t>
                      </a:r>
                      <a:r>
                        <a:rPr lang="en-US" baseline="0" dirty="0" smtClean="0"/>
                        <a:t>:</a:t>
                      </a:r>
                      <a:endParaRPr lang="en-US" dirty="0"/>
                    </a:p>
                  </a:txBody>
                  <a:tcPr/>
                </a:tc>
                <a:tc>
                  <a:txBody>
                    <a:bodyPr/>
                    <a:lstStyle/>
                    <a:p>
                      <a:pPr algn="ctr"/>
                      <a:r>
                        <a:rPr lang="en-US" dirty="0" smtClean="0"/>
                        <a:t>Antibiotic regimen:</a:t>
                      </a:r>
                      <a:endParaRPr lang="en-US" dirty="0"/>
                    </a:p>
                  </a:txBody>
                  <a:tcPr/>
                </a:tc>
              </a:tr>
              <a:tr h="370840">
                <a:tc>
                  <a:txBody>
                    <a:bodyPr/>
                    <a:lstStyle/>
                    <a:p>
                      <a:endParaRPr lang="en-US" dirty="0"/>
                    </a:p>
                  </a:txBody>
                  <a:tcPr/>
                </a:tc>
                <a:tc>
                  <a:txBody>
                    <a:bodyPr/>
                    <a:lstStyle/>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Isoniazid</a:t>
                      </a:r>
                      <a:r>
                        <a:rPr lang="en-US" baseline="0" dirty="0" smtClean="0"/>
                        <a:t> 300mg (+ pyridoxine 10mg) daily or Moxifloxacin 400mg daily</a:t>
                      </a:r>
                    </a:p>
                    <a:p>
                      <a:endParaRPr lang="en-US" baseline="0" dirty="0" smtClean="0"/>
                    </a:p>
                    <a:p>
                      <a:r>
                        <a:rPr lang="en-US" baseline="0" dirty="0" smtClean="0"/>
                        <a:t>And consider intravenous amikacin for up to 3 months or nebulised amikacin</a:t>
                      </a:r>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493771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kansasii</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273044856"/>
              </p:ext>
            </p:extLst>
          </p:nvPr>
        </p:nvGraphicFramePr>
        <p:xfrm>
          <a:off x="474782" y="1397000"/>
          <a:ext cx="8229602" cy="402844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i="1" dirty="0" smtClean="0"/>
                        <a:t>M. </a:t>
                      </a:r>
                      <a:r>
                        <a:rPr lang="en-US" i="1" dirty="0" err="1" smtClean="0"/>
                        <a:t>kansasii</a:t>
                      </a:r>
                      <a:r>
                        <a:rPr lang="en-US" dirty="0" smtClean="0"/>
                        <a:t>-pulmonary</a:t>
                      </a:r>
                      <a:r>
                        <a:rPr lang="en-US" baseline="0" dirty="0" smtClean="0"/>
                        <a:t> disease:</a:t>
                      </a:r>
                      <a:endParaRPr lang="en-US" dirty="0"/>
                    </a:p>
                  </a:txBody>
                  <a:tcPr/>
                </a:tc>
                <a:tc>
                  <a:txBody>
                    <a:bodyPr/>
                    <a:lstStyle/>
                    <a:p>
                      <a:pPr algn="ctr"/>
                      <a:r>
                        <a:rPr lang="en-US" dirty="0" smtClean="0"/>
                        <a:t>Antibiotic regimen:</a:t>
                      </a:r>
                      <a:endParaRPr lang="en-US" dirty="0"/>
                    </a:p>
                  </a:txBody>
                  <a:tcPr/>
                </a:tc>
              </a:tr>
              <a:tr h="370840">
                <a:tc>
                  <a:txBody>
                    <a:bodyPr/>
                    <a:lstStyle/>
                    <a:p>
                      <a:endParaRPr lang="en-US" dirty="0" smtClean="0"/>
                    </a:p>
                    <a:p>
                      <a:r>
                        <a:rPr lang="en-US" dirty="0" smtClean="0"/>
                        <a:t>Rifampicin</a:t>
                      </a:r>
                      <a:r>
                        <a:rPr lang="en-US" baseline="0" dirty="0" smtClean="0"/>
                        <a:t>-sensitive </a:t>
                      </a:r>
                      <a:r>
                        <a:rPr lang="en-US" i="1" baseline="0" dirty="0" smtClean="0"/>
                        <a:t>M. </a:t>
                      </a:r>
                      <a:r>
                        <a:rPr lang="en-US" i="1" baseline="0" dirty="0" err="1" smtClean="0"/>
                        <a:t>kansasii</a:t>
                      </a:r>
                      <a:r>
                        <a:rPr lang="en-US" baseline="0" dirty="0" smtClean="0"/>
                        <a:t>-PD</a:t>
                      </a:r>
                      <a:endParaRPr lang="en-US" dirty="0"/>
                    </a:p>
                  </a:txBody>
                  <a:tcPr/>
                </a:tc>
                <a:tc>
                  <a:txBody>
                    <a:bodyPr/>
                    <a:lstStyle/>
                    <a:p>
                      <a:endParaRPr lang="en-US" dirty="0" smtClean="0"/>
                    </a:p>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Isoniazid 300mg (with pyridoxine 10mg) daily or Azithromycin 250mg daily or Clarithromycin 500mg twice daily</a:t>
                      </a:r>
                      <a:endParaRPr lang="en-US" baseline="0" dirty="0" smtClean="0"/>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21199627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malmoense</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659186521"/>
              </p:ext>
            </p:extLst>
          </p:nvPr>
        </p:nvGraphicFramePr>
        <p:xfrm>
          <a:off x="474782" y="1397000"/>
          <a:ext cx="8229602" cy="347980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Non-severe</a:t>
                      </a:r>
                      <a:r>
                        <a:rPr lang="en-US" baseline="0" dirty="0" smtClean="0"/>
                        <a:t> </a:t>
                      </a:r>
                      <a:r>
                        <a:rPr lang="en-US" i="1" dirty="0" smtClean="0"/>
                        <a:t>M. </a:t>
                      </a:r>
                      <a:r>
                        <a:rPr lang="en-US" i="1" dirty="0" err="1" smtClean="0"/>
                        <a:t>malmoense</a:t>
                      </a:r>
                      <a:r>
                        <a:rPr lang="en-US" dirty="0" smtClean="0"/>
                        <a:t>-PD</a:t>
                      </a:r>
                      <a:r>
                        <a:rPr lang="en-US" baseline="0" dirty="0" smtClean="0"/>
                        <a:t>:</a:t>
                      </a:r>
                      <a:endParaRPr lang="en-US" dirty="0"/>
                    </a:p>
                  </a:txBody>
                  <a:tcPr/>
                </a:tc>
                <a:tc>
                  <a:txBody>
                    <a:bodyPr/>
                    <a:lstStyle/>
                    <a:p>
                      <a:pPr algn="ctr"/>
                      <a:r>
                        <a:rPr lang="en-US" dirty="0" smtClean="0"/>
                        <a:t>Antibiotic regimen:</a:t>
                      </a:r>
                      <a:endParaRPr lang="en-US" dirty="0"/>
                    </a:p>
                  </a:txBody>
                  <a:tcPr/>
                </a:tc>
              </a:tr>
              <a:tr h="370840">
                <a:tc>
                  <a:txBody>
                    <a:bodyPr/>
                    <a:lstStyle/>
                    <a:p>
                      <a:r>
                        <a:rPr lang="en-US" dirty="0" smtClean="0"/>
                        <a:t>AFB smear negative</a:t>
                      </a:r>
                    </a:p>
                    <a:p>
                      <a:r>
                        <a:rPr lang="en-US" dirty="0" smtClean="0"/>
                        <a:t>No</a:t>
                      </a:r>
                      <a:r>
                        <a:rPr lang="en-US" baseline="0" dirty="0" smtClean="0"/>
                        <a:t> radiological evidence of cavitation / severe infection</a:t>
                      </a:r>
                    </a:p>
                    <a:p>
                      <a:r>
                        <a:rPr lang="en-US" baseline="0" dirty="0" smtClean="0"/>
                        <a:t>Mild-moderate symptoms</a:t>
                      </a:r>
                    </a:p>
                    <a:p>
                      <a:r>
                        <a:rPr lang="en-US" baseline="0" dirty="0" smtClean="0"/>
                        <a:t>No signs of systemic illness</a:t>
                      </a:r>
                      <a:endParaRPr lang="en-US" dirty="0"/>
                    </a:p>
                  </a:txBody>
                  <a:tcPr/>
                </a:tc>
                <a:tc>
                  <a:txBody>
                    <a:bodyPr/>
                    <a:lstStyle/>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Azithromycin 250mg daily </a:t>
                      </a:r>
                      <a:r>
                        <a:rPr lang="en-US" baseline="0" dirty="0" smtClean="0"/>
                        <a:t>or Clarithromycin 500mg twice daily</a:t>
                      </a:r>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2139200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malmoense</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91759654"/>
              </p:ext>
            </p:extLst>
          </p:nvPr>
        </p:nvGraphicFramePr>
        <p:xfrm>
          <a:off x="474782" y="1397000"/>
          <a:ext cx="8229602" cy="430276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Severe</a:t>
                      </a:r>
                      <a:r>
                        <a:rPr lang="en-US" baseline="0" dirty="0" smtClean="0"/>
                        <a:t> </a:t>
                      </a:r>
                      <a:r>
                        <a:rPr lang="en-US" i="1" dirty="0" smtClean="0"/>
                        <a:t>M. </a:t>
                      </a:r>
                      <a:r>
                        <a:rPr lang="en-US" i="1" dirty="0" err="1" smtClean="0"/>
                        <a:t>malmoense</a:t>
                      </a:r>
                      <a:r>
                        <a:rPr lang="en-US" dirty="0" smtClean="0"/>
                        <a:t>-PD</a:t>
                      </a:r>
                      <a:r>
                        <a:rPr lang="en-US" baseline="0" dirty="0" smtClean="0"/>
                        <a:t>:</a:t>
                      </a:r>
                      <a:endParaRPr lang="en-US" dirty="0"/>
                    </a:p>
                  </a:txBody>
                  <a:tcPr/>
                </a:tc>
                <a:tc>
                  <a:txBody>
                    <a:bodyPr/>
                    <a:lstStyle/>
                    <a:p>
                      <a:pPr algn="ctr"/>
                      <a:r>
                        <a:rPr lang="en-US" dirty="0" smtClean="0"/>
                        <a:t>Antibiotic regimen:</a:t>
                      </a:r>
                      <a:endParaRPr lang="en-US" dirty="0"/>
                    </a:p>
                  </a:txBody>
                  <a:tcPr/>
                </a:tc>
              </a:tr>
              <a:tr h="370840">
                <a:tc>
                  <a:txBody>
                    <a:bodyPr/>
                    <a:lstStyle/>
                    <a:p>
                      <a:r>
                        <a:rPr lang="en-US" dirty="0" smtClean="0"/>
                        <a:t>AFB smear positive</a:t>
                      </a:r>
                    </a:p>
                    <a:p>
                      <a:r>
                        <a:rPr lang="en-US" baseline="0" dirty="0" smtClean="0"/>
                        <a:t>Radiological evidence of cavitation / severe infection</a:t>
                      </a:r>
                    </a:p>
                    <a:p>
                      <a:r>
                        <a:rPr lang="en-US" baseline="0" dirty="0" smtClean="0"/>
                        <a:t>Severe symptoms</a:t>
                      </a:r>
                    </a:p>
                    <a:p>
                      <a:r>
                        <a:rPr lang="en-US" baseline="0" dirty="0" smtClean="0"/>
                        <a:t>Signs of systemic illness</a:t>
                      </a:r>
                      <a:endParaRPr lang="en-US" dirty="0"/>
                    </a:p>
                  </a:txBody>
                  <a:tcPr/>
                </a:tc>
                <a:tc>
                  <a:txBody>
                    <a:bodyPr/>
                    <a:lstStyle/>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Azithromycin 250mg daily </a:t>
                      </a:r>
                      <a:r>
                        <a:rPr lang="en-US" baseline="0" dirty="0" smtClean="0"/>
                        <a:t>or Clarithromycin 500mg twice daily</a:t>
                      </a:r>
                    </a:p>
                    <a:p>
                      <a:endParaRPr lang="en-US" baseline="0" dirty="0" smtClean="0"/>
                    </a:p>
                    <a:p>
                      <a:r>
                        <a:rPr lang="en-US" baseline="0" dirty="0" smtClean="0"/>
                        <a:t>and consider intravenous amikacin for up to 3 months or nebulised amikacin</a:t>
                      </a:r>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7" name="TextBox 6"/>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21113314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xenopi</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227523386"/>
              </p:ext>
            </p:extLst>
          </p:nvPr>
        </p:nvGraphicFramePr>
        <p:xfrm>
          <a:off x="474782" y="1397000"/>
          <a:ext cx="8229602" cy="430276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Non-severe</a:t>
                      </a:r>
                      <a:r>
                        <a:rPr lang="en-US" baseline="0" dirty="0" smtClean="0"/>
                        <a:t> </a:t>
                      </a:r>
                      <a:r>
                        <a:rPr lang="en-US" i="1" dirty="0" smtClean="0"/>
                        <a:t>M. </a:t>
                      </a:r>
                      <a:r>
                        <a:rPr lang="en-US" i="1" dirty="0" err="1" smtClean="0"/>
                        <a:t>xenopi</a:t>
                      </a:r>
                      <a:r>
                        <a:rPr lang="en-US" dirty="0" smtClean="0"/>
                        <a:t>-PD</a:t>
                      </a:r>
                      <a:r>
                        <a:rPr lang="en-US" baseline="0" dirty="0" smtClean="0"/>
                        <a:t>:</a:t>
                      </a:r>
                      <a:endParaRPr lang="en-US" dirty="0"/>
                    </a:p>
                  </a:txBody>
                  <a:tcPr/>
                </a:tc>
                <a:tc>
                  <a:txBody>
                    <a:bodyPr/>
                    <a:lstStyle/>
                    <a:p>
                      <a:pPr algn="ctr"/>
                      <a:r>
                        <a:rPr lang="en-US" dirty="0" smtClean="0"/>
                        <a:t>Antibiotic regimen:</a:t>
                      </a:r>
                      <a:endParaRPr lang="en-US" dirty="0"/>
                    </a:p>
                  </a:txBody>
                  <a:tcPr/>
                </a:tc>
              </a:tr>
              <a:tr h="370840">
                <a:tc>
                  <a:txBody>
                    <a:bodyPr/>
                    <a:lstStyle/>
                    <a:p>
                      <a:r>
                        <a:rPr lang="en-US" dirty="0" smtClean="0"/>
                        <a:t>AFB smear negative</a:t>
                      </a:r>
                    </a:p>
                    <a:p>
                      <a:r>
                        <a:rPr lang="en-US" dirty="0" smtClean="0"/>
                        <a:t>No</a:t>
                      </a:r>
                      <a:r>
                        <a:rPr lang="en-US" baseline="0" dirty="0" smtClean="0"/>
                        <a:t> radiological evidence of cavitation / severe infection</a:t>
                      </a:r>
                    </a:p>
                    <a:p>
                      <a:r>
                        <a:rPr lang="en-US" baseline="0" dirty="0" smtClean="0"/>
                        <a:t>Mild-moderate symptoms</a:t>
                      </a:r>
                    </a:p>
                    <a:p>
                      <a:r>
                        <a:rPr lang="en-US" baseline="0" dirty="0" smtClean="0"/>
                        <a:t>No signs of systemic illness</a:t>
                      </a:r>
                      <a:endParaRPr lang="en-US" dirty="0"/>
                    </a:p>
                  </a:txBody>
                  <a:tcPr/>
                </a:tc>
                <a:tc>
                  <a:txBody>
                    <a:bodyPr/>
                    <a:lstStyle/>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Azithromycin 250mg daily </a:t>
                      </a:r>
                      <a:r>
                        <a:rPr lang="en-US" baseline="0" dirty="0" smtClean="0"/>
                        <a:t>or Clarithromycin 500mg twice daily</a:t>
                      </a:r>
                    </a:p>
                    <a:p>
                      <a:r>
                        <a:rPr lang="en-US" baseline="0" dirty="0" smtClean="0"/>
                        <a:t>and</a:t>
                      </a:r>
                    </a:p>
                    <a:p>
                      <a:r>
                        <a:rPr lang="en-US" baseline="0" dirty="0" smtClean="0"/>
                        <a:t>Moxifloxacin 400mg daily or Isoniazid 300mg (+pyridoxine 10mg) daily</a:t>
                      </a:r>
                    </a:p>
                    <a:p>
                      <a:endParaRPr lang="en-US" baseline="0" dirty="0" smtClean="0"/>
                    </a:p>
                    <a:p>
                      <a:r>
                        <a:rPr lang="en-US" baseline="0" dirty="0" smtClean="0"/>
                        <a:t>Antibiotic treatment should continue for a minimum of 12 months after culture conversion</a:t>
                      </a:r>
                      <a:endParaRPr lang="en-US" dirty="0" smtClean="0"/>
                    </a:p>
                    <a:p>
                      <a:endParaRPr lang="en-US" dirty="0"/>
                    </a:p>
                  </a:txBody>
                  <a:tcPr/>
                </a:tc>
              </a:tr>
            </a:tbl>
          </a:graphicData>
        </a:graphic>
      </p:graphicFrame>
      <p:sp>
        <p:nvSpPr>
          <p:cNvPr id="5" name="TextBox 4"/>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2135601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t>
            </a:r>
            <a:r>
              <a:rPr lang="en-GB" sz="3200" b="1" i="1" dirty="0" err="1" smtClean="0">
                <a:latin typeface="Calibri" pitchFamily="34" charset="0"/>
                <a:cs typeface="Calibri" pitchFamily="34" charset="0"/>
              </a:rPr>
              <a:t>xenopi</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748401553"/>
              </p:ext>
            </p:extLst>
          </p:nvPr>
        </p:nvGraphicFramePr>
        <p:xfrm>
          <a:off x="474782" y="1383910"/>
          <a:ext cx="8229602" cy="4973320"/>
        </p:xfrm>
        <a:graphic>
          <a:graphicData uri="http://schemas.openxmlformats.org/drawingml/2006/table">
            <a:tbl>
              <a:tblPr firstRow="1" bandRow="1">
                <a:tableStyleId>{5C22544A-7EE6-4342-B048-85BDC9FD1C3A}</a:tableStyleId>
              </a:tblPr>
              <a:tblGrid>
                <a:gridCol w="4114801"/>
                <a:gridCol w="4114801"/>
              </a:tblGrid>
              <a:tr h="370840">
                <a:tc>
                  <a:txBody>
                    <a:bodyPr/>
                    <a:lstStyle/>
                    <a:p>
                      <a:r>
                        <a:rPr lang="en-US" dirty="0" smtClean="0"/>
                        <a:t>Severe</a:t>
                      </a:r>
                      <a:r>
                        <a:rPr lang="en-US" baseline="0" dirty="0" smtClean="0"/>
                        <a:t> </a:t>
                      </a:r>
                      <a:r>
                        <a:rPr lang="en-US" i="1" dirty="0" smtClean="0"/>
                        <a:t>M. </a:t>
                      </a:r>
                      <a:r>
                        <a:rPr lang="en-US" i="1" dirty="0" err="1" smtClean="0"/>
                        <a:t>xenopi</a:t>
                      </a:r>
                      <a:r>
                        <a:rPr lang="en-US" dirty="0" smtClean="0"/>
                        <a:t>-PD</a:t>
                      </a:r>
                      <a:r>
                        <a:rPr lang="en-US" baseline="0" dirty="0" smtClean="0"/>
                        <a:t>:</a:t>
                      </a:r>
                      <a:endParaRPr lang="en-US" dirty="0"/>
                    </a:p>
                  </a:txBody>
                  <a:tcPr/>
                </a:tc>
                <a:tc>
                  <a:txBody>
                    <a:bodyPr/>
                    <a:lstStyle/>
                    <a:p>
                      <a:pPr algn="ctr"/>
                      <a:r>
                        <a:rPr lang="en-US" dirty="0" smtClean="0"/>
                        <a:t>Antibiotic regimen:</a:t>
                      </a:r>
                      <a:endParaRPr lang="en-US" dirty="0"/>
                    </a:p>
                  </a:txBody>
                  <a:tcPr/>
                </a:tc>
              </a:tr>
              <a:tr h="370840">
                <a:tc>
                  <a:txBody>
                    <a:bodyPr/>
                    <a:lstStyle/>
                    <a:p>
                      <a:r>
                        <a:rPr lang="en-US" dirty="0" smtClean="0"/>
                        <a:t>AFB smear positive</a:t>
                      </a:r>
                    </a:p>
                    <a:p>
                      <a:r>
                        <a:rPr lang="en-US" baseline="0" dirty="0" smtClean="0"/>
                        <a:t>Radiological evidence of cavitation / severe infection</a:t>
                      </a:r>
                    </a:p>
                    <a:p>
                      <a:r>
                        <a:rPr lang="en-US" baseline="0" dirty="0" smtClean="0"/>
                        <a:t>Severe symptoms</a:t>
                      </a:r>
                    </a:p>
                    <a:p>
                      <a:r>
                        <a:rPr lang="en-US" baseline="0" dirty="0" smtClean="0"/>
                        <a:t>Signs of systemic illness</a:t>
                      </a:r>
                      <a:endParaRPr lang="en-US" dirty="0"/>
                    </a:p>
                  </a:txBody>
                  <a:tcPr/>
                </a:tc>
                <a:tc>
                  <a:txBody>
                    <a:bodyPr/>
                    <a:lstStyle/>
                    <a:p>
                      <a:r>
                        <a:rPr lang="en-US" dirty="0" smtClean="0"/>
                        <a:t>Rifampicin 600mg daily</a:t>
                      </a:r>
                    </a:p>
                    <a:p>
                      <a:r>
                        <a:rPr lang="en-US" dirty="0" smtClean="0"/>
                        <a:t>and</a:t>
                      </a:r>
                    </a:p>
                    <a:p>
                      <a:r>
                        <a:rPr lang="en-US" dirty="0" smtClean="0"/>
                        <a:t>Ethambutol 15mg/kg daily</a:t>
                      </a:r>
                    </a:p>
                    <a:p>
                      <a:r>
                        <a:rPr lang="en-US" dirty="0" smtClean="0"/>
                        <a:t>and</a:t>
                      </a:r>
                    </a:p>
                    <a:p>
                      <a:r>
                        <a:rPr lang="en-US" dirty="0" smtClean="0"/>
                        <a:t>Azithromycin 250mg daily </a:t>
                      </a:r>
                      <a:r>
                        <a:rPr lang="en-US" baseline="0" dirty="0" smtClean="0"/>
                        <a:t>or Clarithromycin 500mg twice daily</a:t>
                      </a:r>
                    </a:p>
                    <a:p>
                      <a:r>
                        <a:rPr lang="en-US" baseline="0" dirty="0" smtClean="0"/>
                        <a:t>and</a:t>
                      </a:r>
                    </a:p>
                    <a:p>
                      <a:r>
                        <a:rPr lang="en-US" baseline="0" dirty="0" smtClean="0"/>
                        <a:t>Moxifloxacin 400mg daily or Isoniazid 300mg (+pyridoxine 10mg) daily</a:t>
                      </a:r>
                    </a:p>
                    <a:p>
                      <a:endParaRPr lang="en-US" baseline="0" dirty="0" smtClean="0"/>
                    </a:p>
                    <a:p>
                      <a:r>
                        <a:rPr lang="en-US" baseline="0" dirty="0" smtClean="0"/>
                        <a:t>And consider intravenous amikacin for up to 3 months or nebulised amikacin</a:t>
                      </a:r>
                    </a:p>
                    <a:p>
                      <a:endParaRPr lang="en-US" baseline="0" dirty="0" smtClean="0"/>
                    </a:p>
                    <a:p>
                      <a:r>
                        <a:rPr lang="en-US" baseline="0" dirty="0" smtClean="0"/>
                        <a:t>Antibiotic treatment should continue for a minimum of 12 months after culture conversion</a:t>
                      </a:r>
                    </a:p>
                    <a:p>
                      <a:endParaRPr lang="en-US" sz="800" dirty="0" smtClean="0"/>
                    </a:p>
                  </a:txBody>
                  <a:tcPr/>
                </a:tc>
              </a:tr>
            </a:tbl>
          </a:graphicData>
        </a:graphic>
      </p:graphicFrame>
      <p:sp>
        <p:nvSpPr>
          <p:cNvPr id="5" name="TextBox 4"/>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101517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1077218"/>
          </a:xfrm>
          <a:prstGeom prst="rect">
            <a:avLst/>
          </a:prstGeom>
          <a:solidFill>
            <a:schemeClr val="bg1">
              <a:lumMod val="85000"/>
            </a:schemeClr>
          </a:solidFill>
          <a:ln>
            <a:noFill/>
          </a:ln>
        </p:spPr>
        <p:txBody>
          <a:bodyPr>
            <a:spAutoFit/>
          </a:bodyPr>
          <a:lstStyle/>
          <a:p>
            <a:pPr algn="ctr">
              <a:defRPr/>
            </a:pPr>
            <a:r>
              <a:rPr lang="en-GB" sz="3200" b="1" dirty="0" smtClean="0">
                <a:latin typeface="Calibri" pitchFamily="34" charset="0"/>
                <a:cs typeface="Calibri" pitchFamily="34" charset="0"/>
              </a:rPr>
              <a:t>Interpretation of clarithromycin susceptibility results for </a:t>
            </a:r>
            <a:r>
              <a:rPr lang="en-GB" sz="3200" b="1" i="1" dirty="0" smtClean="0">
                <a:latin typeface="Calibri" pitchFamily="34" charset="0"/>
                <a:cs typeface="Calibri" pitchFamily="34" charset="0"/>
              </a:rPr>
              <a:t>M. abscessus</a:t>
            </a:r>
            <a:endParaRPr lang="en-GB" sz="3200" b="1" i="1" dirty="0">
              <a:latin typeface="Calibri" pitchFamily="34" charset="0"/>
              <a:cs typeface="Calibri"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387051933"/>
              </p:ext>
            </p:extLst>
          </p:nvPr>
        </p:nvGraphicFramePr>
        <p:xfrm>
          <a:off x="562711" y="1396997"/>
          <a:ext cx="8036165" cy="5029200"/>
        </p:xfrm>
        <a:graphic>
          <a:graphicData uri="http://schemas.openxmlformats.org/drawingml/2006/table">
            <a:tbl>
              <a:tblPr firstRow="1" bandRow="1">
                <a:tableStyleId>{5C22544A-7EE6-4342-B048-85BDC9FD1C3A}</a:tableStyleId>
              </a:tblPr>
              <a:tblGrid>
                <a:gridCol w="1607233"/>
                <a:gridCol w="1607233"/>
                <a:gridCol w="1607233"/>
                <a:gridCol w="1607233"/>
                <a:gridCol w="1607233"/>
              </a:tblGrid>
              <a:tr h="370840">
                <a:tc>
                  <a:txBody>
                    <a:bodyPr/>
                    <a:lstStyle/>
                    <a:p>
                      <a:pPr algn="ctr"/>
                      <a:r>
                        <a:rPr lang="en-US" dirty="0" smtClean="0"/>
                        <a:t>Clarithromycin susceptibility</a:t>
                      </a:r>
                    </a:p>
                    <a:p>
                      <a:pPr algn="ctr"/>
                      <a:r>
                        <a:rPr lang="en-US" dirty="0" smtClean="0"/>
                        <a:t>day 3-5</a:t>
                      </a:r>
                      <a:endParaRPr lang="en-US" dirty="0"/>
                    </a:p>
                  </a:txBody>
                  <a:tcPr/>
                </a:tc>
                <a:tc>
                  <a:txBody>
                    <a:bodyPr/>
                    <a:lstStyle/>
                    <a:p>
                      <a:pPr algn="ctr"/>
                      <a:r>
                        <a:rPr lang="en-US" dirty="0" smtClean="0"/>
                        <a:t>Clarithromycin susceptibility</a:t>
                      </a:r>
                    </a:p>
                    <a:p>
                      <a:pPr algn="ctr"/>
                      <a:r>
                        <a:rPr lang="en-US" dirty="0" smtClean="0"/>
                        <a:t>day 14</a:t>
                      </a:r>
                    </a:p>
                    <a:p>
                      <a:pPr algn="ctr"/>
                      <a:endParaRPr lang="en-US" dirty="0"/>
                    </a:p>
                  </a:txBody>
                  <a:tcPr/>
                </a:tc>
                <a:tc>
                  <a:txBody>
                    <a:bodyPr/>
                    <a:lstStyle/>
                    <a:p>
                      <a:pPr algn="ctr"/>
                      <a:r>
                        <a:rPr lang="en-US" dirty="0" smtClean="0"/>
                        <a:t>Genetic</a:t>
                      </a:r>
                      <a:r>
                        <a:rPr lang="en-US" baseline="0" dirty="0" smtClean="0"/>
                        <a:t> implication</a:t>
                      </a:r>
                      <a:endParaRPr lang="en-US" dirty="0"/>
                    </a:p>
                  </a:txBody>
                  <a:tcPr/>
                </a:tc>
                <a:tc>
                  <a:txBody>
                    <a:bodyPr/>
                    <a:lstStyle/>
                    <a:p>
                      <a:pPr algn="ctr"/>
                      <a:r>
                        <a:rPr lang="en-US" i="1" dirty="0" smtClean="0"/>
                        <a:t>M.</a:t>
                      </a:r>
                      <a:r>
                        <a:rPr lang="en-US" i="1" baseline="0" dirty="0" smtClean="0"/>
                        <a:t> abscessus </a:t>
                      </a:r>
                      <a:r>
                        <a:rPr lang="en-US" baseline="0" dirty="0" smtClean="0"/>
                        <a:t>sub species</a:t>
                      </a:r>
                      <a:endParaRPr lang="en-US" dirty="0"/>
                    </a:p>
                  </a:txBody>
                  <a:tcPr/>
                </a:tc>
                <a:tc>
                  <a:txBody>
                    <a:bodyPr/>
                    <a:lstStyle/>
                    <a:p>
                      <a:pPr algn="ctr"/>
                      <a:r>
                        <a:rPr lang="en-US" b="1" dirty="0" smtClean="0"/>
                        <a:t>Macrolide susceptibility phenotype</a:t>
                      </a:r>
                      <a:endParaRPr lang="en-US" b="1" dirty="0"/>
                    </a:p>
                  </a:txBody>
                  <a:tcPr/>
                </a:tc>
              </a:tr>
              <a:tr h="370840">
                <a:tc>
                  <a:txBody>
                    <a:bodyPr/>
                    <a:lstStyle/>
                    <a:p>
                      <a:pPr algn="ctr"/>
                      <a:endParaRPr lang="en-US" dirty="0" smtClean="0"/>
                    </a:p>
                    <a:p>
                      <a:pPr algn="ctr"/>
                      <a:r>
                        <a:rPr lang="en-US" dirty="0" smtClean="0"/>
                        <a:t>Susceptible</a:t>
                      </a:r>
                    </a:p>
                    <a:p>
                      <a:pPr algn="ctr"/>
                      <a:endParaRPr lang="en-US" dirty="0"/>
                    </a:p>
                  </a:txBody>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457200" rtl="0" eaLnBrk="1" fontAlgn="auto" latinLnBrk="0" hangingPunct="1">
                        <a:lnSpc>
                          <a:spcPct val="100000"/>
                        </a:lnSpc>
                        <a:spcBef>
                          <a:spcPts val="0"/>
                        </a:spcBef>
                        <a:spcAft>
                          <a:spcPts val="0"/>
                        </a:spcAft>
                        <a:buClrTx/>
                        <a:buSzTx/>
                        <a:buFontTx/>
                        <a:buNone/>
                        <a:tabLst/>
                        <a:defRPr/>
                      </a:pPr>
                      <a:r>
                        <a:rPr lang="en-US" dirty="0" smtClean="0"/>
                        <a:t>Susceptible</a:t>
                      </a:r>
                    </a:p>
                    <a:p>
                      <a:pPr algn="ctr"/>
                      <a:endParaRPr lang="en-US" dirty="0"/>
                    </a:p>
                  </a:txBody>
                  <a:tcPr/>
                </a:tc>
                <a:tc>
                  <a:txBody>
                    <a:bodyPr/>
                    <a:lstStyle/>
                    <a:p>
                      <a:pPr algn="ctr"/>
                      <a:endParaRPr lang="en-US" dirty="0" smtClean="0"/>
                    </a:p>
                    <a:p>
                      <a:pPr algn="ctr"/>
                      <a:r>
                        <a:rPr lang="en-US" dirty="0" smtClean="0"/>
                        <a:t>Dysfunctional </a:t>
                      </a:r>
                      <a:r>
                        <a:rPr lang="en-US" i="1" dirty="0" err="1" smtClean="0"/>
                        <a:t>erm</a:t>
                      </a:r>
                      <a:r>
                        <a:rPr lang="en-US" dirty="0" smtClean="0"/>
                        <a:t>(41) gene</a:t>
                      </a:r>
                    </a:p>
                    <a:p>
                      <a:pPr algn="ctr"/>
                      <a:endParaRPr lang="en-US" dirty="0"/>
                    </a:p>
                  </a:txBody>
                  <a:tcPr/>
                </a:tc>
                <a:tc>
                  <a:txBody>
                    <a:bodyPr/>
                    <a:lstStyle/>
                    <a:p>
                      <a:pPr algn="ctr"/>
                      <a:endParaRPr lang="en-US" i="1" dirty="0" smtClean="0"/>
                    </a:p>
                    <a:p>
                      <a:pPr algn="ctr"/>
                      <a:r>
                        <a:rPr lang="en-US" i="1" dirty="0" smtClean="0"/>
                        <a:t>M. a. massiliense</a:t>
                      </a:r>
                      <a:endParaRPr lang="en-US" i="1" dirty="0"/>
                    </a:p>
                  </a:txBody>
                  <a:tcPr/>
                </a:tc>
                <a:tc>
                  <a:txBody>
                    <a:bodyPr/>
                    <a:lstStyle/>
                    <a:p>
                      <a:pPr algn="ctr"/>
                      <a:endParaRPr lang="en-US" b="1" dirty="0" smtClean="0"/>
                    </a:p>
                    <a:p>
                      <a:pPr algn="ctr"/>
                      <a:r>
                        <a:rPr lang="en-US" b="1" dirty="0" smtClean="0"/>
                        <a:t>Macrolide susceptible</a:t>
                      </a:r>
                      <a:endParaRPr lang="en-US" b="1" dirty="0"/>
                    </a:p>
                  </a:txBody>
                  <a:tcPr/>
                </a:tc>
              </a:tr>
              <a:tr h="37084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457200" rtl="0" eaLnBrk="1" fontAlgn="auto" latinLnBrk="0" hangingPunct="1">
                        <a:lnSpc>
                          <a:spcPct val="100000"/>
                        </a:lnSpc>
                        <a:spcBef>
                          <a:spcPts val="0"/>
                        </a:spcBef>
                        <a:spcAft>
                          <a:spcPts val="0"/>
                        </a:spcAft>
                        <a:buClrTx/>
                        <a:buSzTx/>
                        <a:buFontTx/>
                        <a:buNone/>
                        <a:tabLst/>
                        <a:defRPr/>
                      </a:pPr>
                      <a:r>
                        <a:rPr lang="en-US" dirty="0" smtClean="0"/>
                        <a:t>Susceptible</a:t>
                      </a:r>
                    </a:p>
                    <a:p>
                      <a:pPr algn="ctr"/>
                      <a:endParaRPr lang="en-US" dirty="0"/>
                    </a:p>
                  </a:txBody>
                  <a:tcPr/>
                </a:tc>
                <a:tc>
                  <a:txBody>
                    <a:bodyPr/>
                    <a:lstStyle/>
                    <a:p>
                      <a:pPr algn="ctr"/>
                      <a:endParaRPr lang="en-US" dirty="0" smtClean="0"/>
                    </a:p>
                    <a:p>
                      <a:pPr algn="ctr"/>
                      <a:r>
                        <a:rPr lang="en-US" dirty="0" smtClean="0"/>
                        <a:t>Resistant</a:t>
                      </a:r>
                      <a:endParaRPr lang="en-US" dirty="0"/>
                    </a:p>
                  </a:txBody>
                  <a:tcPr/>
                </a:tc>
                <a:tc>
                  <a:txBody>
                    <a:bodyPr/>
                    <a:lstStyle/>
                    <a:p>
                      <a:pPr algn="ctr"/>
                      <a:endParaRPr lang="en-US" dirty="0" smtClean="0"/>
                    </a:p>
                    <a:p>
                      <a:pPr algn="ctr"/>
                      <a:r>
                        <a:rPr lang="en-US" dirty="0" smtClean="0"/>
                        <a:t>Functional</a:t>
                      </a:r>
                      <a:r>
                        <a:rPr lang="en-US" baseline="0" dirty="0" smtClean="0"/>
                        <a:t> </a:t>
                      </a:r>
                      <a:r>
                        <a:rPr lang="en-US" i="1" baseline="0" dirty="0" err="1" smtClean="0"/>
                        <a:t>erm</a:t>
                      </a:r>
                      <a:r>
                        <a:rPr lang="en-US" baseline="0" dirty="0" smtClean="0"/>
                        <a:t>(41) gene</a:t>
                      </a:r>
                    </a:p>
                    <a:p>
                      <a:pPr algn="ctr"/>
                      <a:endParaRPr lang="en-US" dirty="0"/>
                    </a:p>
                  </a:txBody>
                  <a:tcPr/>
                </a:tc>
                <a:tc>
                  <a:txBody>
                    <a:bodyPr/>
                    <a:lstStyle/>
                    <a:p>
                      <a:pPr algn="ctr"/>
                      <a:endParaRPr lang="en-US" i="1" dirty="0" smtClean="0"/>
                    </a:p>
                    <a:p>
                      <a:pPr algn="ctr"/>
                      <a:r>
                        <a:rPr lang="en-US" i="1" dirty="0" smtClean="0"/>
                        <a:t>M. a. abscessus</a:t>
                      </a:r>
                    </a:p>
                    <a:p>
                      <a:pPr algn="ctr"/>
                      <a:r>
                        <a:rPr lang="en-US" i="1" dirty="0" smtClean="0"/>
                        <a:t>M. a. </a:t>
                      </a:r>
                      <a:r>
                        <a:rPr lang="en-US" i="1" dirty="0" err="1" smtClean="0"/>
                        <a:t>bolletti</a:t>
                      </a:r>
                      <a:endParaRPr lang="en-US" i="1" dirty="0"/>
                    </a:p>
                  </a:txBody>
                  <a:tcPr/>
                </a:tc>
                <a:tc>
                  <a:txBody>
                    <a:bodyPr/>
                    <a:lstStyle/>
                    <a:p>
                      <a:pPr algn="ctr"/>
                      <a:endParaRPr lang="en-US" b="1" dirty="0" smtClean="0"/>
                    </a:p>
                    <a:p>
                      <a:pPr algn="ctr"/>
                      <a:r>
                        <a:rPr lang="en-US" b="1" dirty="0" smtClean="0"/>
                        <a:t>Inducible macrolide resistance</a:t>
                      </a:r>
                    </a:p>
                    <a:p>
                      <a:pPr algn="ctr"/>
                      <a:endParaRPr lang="en-US" b="1" dirty="0"/>
                    </a:p>
                  </a:txBody>
                  <a:tcPr/>
                </a:tc>
              </a:tr>
              <a:tr h="370840">
                <a:tc>
                  <a:txBody>
                    <a:bodyPr/>
                    <a:lstStyle/>
                    <a:p>
                      <a:pPr algn="ctr"/>
                      <a:endParaRPr lang="en-US" dirty="0" smtClean="0"/>
                    </a:p>
                    <a:p>
                      <a:pPr algn="ctr"/>
                      <a:r>
                        <a:rPr lang="en-US" dirty="0" smtClean="0"/>
                        <a:t>Resistant</a:t>
                      </a:r>
                      <a:endParaRPr lang="en-US" dirty="0"/>
                    </a:p>
                  </a:txBody>
                  <a:tcPr/>
                </a:tc>
                <a:tc>
                  <a:txBody>
                    <a:bodyPr/>
                    <a:lstStyle/>
                    <a:p>
                      <a:pPr algn="ctr"/>
                      <a:endParaRPr lang="en-US" dirty="0" smtClean="0"/>
                    </a:p>
                    <a:p>
                      <a:pPr algn="ctr"/>
                      <a:r>
                        <a:rPr lang="en-US" dirty="0" smtClean="0"/>
                        <a:t>Resistant</a:t>
                      </a:r>
                      <a:endParaRPr lang="en-US" dirty="0"/>
                    </a:p>
                  </a:txBody>
                  <a:tcPr/>
                </a:tc>
                <a:tc>
                  <a:txBody>
                    <a:bodyPr/>
                    <a:lstStyle/>
                    <a:p>
                      <a:pPr algn="ctr"/>
                      <a:endParaRPr lang="en-US" dirty="0" smtClean="0"/>
                    </a:p>
                    <a:p>
                      <a:pPr algn="ctr"/>
                      <a:r>
                        <a:rPr lang="en-US" dirty="0" smtClean="0"/>
                        <a:t>23S ribosomal RNA point mutation </a:t>
                      </a:r>
                      <a:endParaRPr lang="en-US" dirty="0"/>
                    </a:p>
                  </a:txBody>
                  <a:tcPr/>
                </a:tc>
                <a:tc>
                  <a:txBody>
                    <a:bodyPr/>
                    <a:lstStyle/>
                    <a:p>
                      <a:pPr algn="ctr"/>
                      <a:endParaRPr lang="en-US" dirty="0" smtClean="0"/>
                    </a:p>
                    <a:p>
                      <a:pPr algn="ctr"/>
                      <a:r>
                        <a:rPr lang="en-US" dirty="0" smtClean="0"/>
                        <a:t>Any</a:t>
                      </a:r>
                      <a:endParaRPr lang="en-US" dirty="0"/>
                    </a:p>
                  </a:txBody>
                  <a:tcPr/>
                </a:tc>
                <a:tc>
                  <a:txBody>
                    <a:bodyPr/>
                    <a:lstStyle/>
                    <a:p>
                      <a:pPr algn="ctr"/>
                      <a:r>
                        <a:rPr lang="en-US" b="1" dirty="0" smtClean="0"/>
                        <a:t>High level constitutive macrolide resistance</a:t>
                      </a:r>
                      <a:endParaRPr lang="en-US" b="1" dirty="0"/>
                    </a:p>
                  </a:txBody>
                  <a:tcPr/>
                </a:tc>
              </a:tr>
            </a:tbl>
          </a:graphicData>
        </a:graphic>
      </p:graphicFrame>
      <p:sp>
        <p:nvSpPr>
          <p:cNvPr id="4" name="Footer Placeholder 3"/>
          <p:cNvSpPr>
            <a:spLocks noGrp="1"/>
          </p:cNvSpPr>
          <p:nvPr>
            <p:ph type="ftr" sz="quarter" idx="11"/>
          </p:nvPr>
        </p:nvSpPr>
        <p:spPr/>
        <p:txBody>
          <a:bodyPr/>
          <a:lstStyle/>
          <a:p>
            <a:r>
              <a:rPr lang="en-US" smtClean="0"/>
              <a:t>October 2017</a:t>
            </a:r>
            <a:endParaRPr lang="en-US"/>
          </a:p>
        </p:txBody>
      </p:sp>
      <p:sp>
        <p:nvSpPr>
          <p:cNvPr id="6" name="TextBox 5"/>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Tree>
    <p:extLst>
      <p:ext uri="{BB962C8B-B14F-4D97-AF65-F5344CB8AC3E}">
        <p14:creationId xmlns:p14="http://schemas.microsoft.com/office/powerpoint/2010/main" val="17699307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dirty="0" smtClean="0">
                <a:latin typeface="Calibri" pitchFamily="34" charset="0"/>
                <a:cs typeface="Calibri" pitchFamily="34" charset="0"/>
              </a:rPr>
              <a:t>  </a:t>
            </a:r>
            <a:r>
              <a:rPr lang="en-GB" sz="3200" b="1" dirty="0" smtClean="0">
                <a:latin typeface="Calibri" pitchFamily="34" charset="0"/>
                <a:cs typeface="Calibri" pitchFamily="34" charset="0"/>
              </a:rPr>
              <a:t>Treatment: </a:t>
            </a:r>
            <a:r>
              <a:rPr lang="en-GB" sz="3200" b="1" i="1" dirty="0" smtClean="0">
                <a:latin typeface="Calibri" pitchFamily="34" charset="0"/>
                <a:cs typeface="Calibri" pitchFamily="34" charset="0"/>
              </a:rPr>
              <a:t>M. abscessus</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sp>
        <p:nvSpPr>
          <p:cNvPr id="6" name="TextBox 5"/>
          <p:cNvSpPr txBox="1"/>
          <p:nvPr/>
        </p:nvSpPr>
        <p:spPr>
          <a:xfrm>
            <a:off x="5539153" y="6471137"/>
            <a:ext cx="3587262" cy="369332"/>
          </a:xfrm>
          <a:prstGeom prst="rect">
            <a:avLst/>
          </a:prstGeom>
          <a:noFill/>
        </p:spPr>
        <p:txBody>
          <a:bodyPr wrap="square" rtlCol="0">
            <a:spAutoFit/>
          </a:bodyPr>
          <a:lstStyle/>
          <a:p>
            <a:r>
              <a:rPr lang="en-US" altLang="en-US" dirty="0" smtClean="0"/>
              <a:t>BTS guidelines 2017</a:t>
            </a:r>
            <a:endParaRPr lang="en-US" altLang="en-US" dirty="0"/>
          </a:p>
        </p:txBody>
      </p:sp>
      <p:graphicFrame>
        <p:nvGraphicFramePr>
          <p:cNvPr id="3" name="Table 2"/>
          <p:cNvGraphicFramePr>
            <a:graphicFrameLocks noGrp="1"/>
          </p:cNvGraphicFramePr>
          <p:nvPr>
            <p:extLst>
              <p:ext uri="{D42A27DB-BD31-4B8C-83A1-F6EECF244321}">
                <p14:modId xmlns:p14="http://schemas.microsoft.com/office/powerpoint/2010/main" val="394114692"/>
              </p:ext>
            </p:extLst>
          </p:nvPr>
        </p:nvGraphicFramePr>
        <p:xfrm>
          <a:off x="474782" y="868686"/>
          <a:ext cx="8229602" cy="5943600"/>
        </p:xfrm>
        <a:graphic>
          <a:graphicData uri="http://schemas.openxmlformats.org/drawingml/2006/table">
            <a:tbl>
              <a:tblPr firstRow="1" bandRow="1">
                <a:tableStyleId>{5C22544A-7EE6-4342-B048-85BDC9FD1C3A}</a:tableStyleId>
              </a:tblPr>
              <a:tblGrid>
                <a:gridCol w="4114801"/>
                <a:gridCol w="4114801"/>
              </a:tblGrid>
              <a:tr h="356592">
                <a:tc>
                  <a:txBody>
                    <a:bodyPr/>
                    <a:lstStyle/>
                    <a:p>
                      <a:r>
                        <a:rPr lang="en-US" i="1" dirty="0" smtClean="0"/>
                        <a:t>M. abscessus</a:t>
                      </a:r>
                      <a:r>
                        <a:rPr lang="en-US" dirty="0" smtClean="0"/>
                        <a:t>-pulmonary</a:t>
                      </a:r>
                      <a:r>
                        <a:rPr lang="en-US" baseline="0" dirty="0" smtClean="0"/>
                        <a:t> disease:</a:t>
                      </a:r>
                      <a:endParaRPr lang="en-US" dirty="0"/>
                    </a:p>
                  </a:txBody>
                  <a:tcPr/>
                </a:tc>
                <a:tc>
                  <a:txBody>
                    <a:bodyPr/>
                    <a:lstStyle/>
                    <a:p>
                      <a:pPr algn="ctr"/>
                      <a:r>
                        <a:rPr lang="en-US" dirty="0" smtClean="0"/>
                        <a:t>Antibiotic regimen:</a:t>
                      </a:r>
                      <a:endParaRPr lang="en-US" dirty="0"/>
                    </a:p>
                  </a:txBody>
                  <a:tcPr/>
                </a:tc>
              </a:tr>
              <a:tr h="5570806">
                <a:tc>
                  <a:txBody>
                    <a:bodyPr/>
                    <a:lstStyle/>
                    <a:p>
                      <a:r>
                        <a:rPr lang="en-US" b="1" dirty="0" smtClean="0"/>
                        <a:t>Clarithromycin susceptible isolates</a:t>
                      </a:r>
                    </a:p>
                    <a:p>
                      <a:r>
                        <a:rPr lang="en-US" b="1" dirty="0" smtClean="0"/>
                        <a:t>or</a:t>
                      </a:r>
                    </a:p>
                    <a:p>
                      <a:r>
                        <a:rPr lang="en-US" b="1" dirty="0" smtClean="0"/>
                        <a:t>Inducible macrolide resistant isolates</a:t>
                      </a:r>
                      <a:endParaRPr lang="en-US" b="1"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r>
                        <a:rPr lang="en-US" b="1" baseline="0" dirty="0" smtClean="0"/>
                        <a:t>Key: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30000" dirty="0" err="1" smtClean="0"/>
                        <a:t>a</a:t>
                      </a:r>
                      <a:r>
                        <a:rPr lang="en-US" baseline="0" dirty="0" err="1" smtClean="0"/>
                        <a:t>patients</a:t>
                      </a:r>
                      <a:r>
                        <a:rPr lang="en-US" baseline="0" dirty="0" smtClean="0"/>
                        <a:t> with clarithromycin resistant isolates may benefit from longer duration iv antibiotic treatment</a:t>
                      </a:r>
                      <a:endParaRPr lang="en-US" dirty="0" smtClean="0"/>
                    </a:p>
                    <a:p>
                      <a:endParaRPr lang="en-US" baseline="0" dirty="0" smtClean="0"/>
                    </a:p>
                    <a:p>
                      <a:r>
                        <a:rPr lang="en-US" baseline="30000" dirty="0" err="1" smtClean="0"/>
                        <a:t>b</a:t>
                      </a:r>
                      <a:r>
                        <a:rPr lang="en-US" baseline="0" dirty="0" err="1" smtClean="0"/>
                        <a:t>substitute</a:t>
                      </a:r>
                      <a:r>
                        <a:rPr lang="en-US" baseline="0" dirty="0" smtClean="0"/>
                        <a:t> iv / nebulised amikacin for an alternative antibiotic if </a:t>
                      </a:r>
                      <a:r>
                        <a:rPr lang="en-US" i="1" baseline="0" dirty="0" smtClean="0"/>
                        <a:t>M. abscessus </a:t>
                      </a:r>
                      <a:r>
                        <a:rPr lang="en-US" baseline="0" dirty="0" smtClean="0"/>
                        <a:t>is resistant to amikacin (MIC &gt;64mg/L or known to have a 16S </a:t>
                      </a:r>
                      <a:r>
                        <a:rPr lang="en-US" baseline="0" dirty="0" err="1" smtClean="0"/>
                        <a:t>rRNA</a:t>
                      </a:r>
                      <a:r>
                        <a:rPr lang="en-US" baseline="0" dirty="0" smtClean="0"/>
                        <a:t> gene mutation)</a:t>
                      </a:r>
                    </a:p>
                  </a:txBody>
                  <a:tcPr/>
                </a:tc>
                <a:tc>
                  <a:txBody>
                    <a:bodyPr/>
                    <a:lstStyle/>
                    <a:p>
                      <a:r>
                        <a:rPr lang="en-US" b="1" dirty="0" smtClean="0"/>
                        <a:t>Initial phase: </a:t>
                      </a:r>
                      <a:r>
                        <a:rPr lang="en-GB" sz="1800" b="1" kern="1200" dirty="0" smtClean="0">
                          <a:solidFill>
                            <a:schemeClr val="dk1"/>
                          </a:solidFill>
                          <a:effectLst/>
                          <a:latin typeface="+mn-lt"/>
                          <a:ea typeface="+mn-ea"/>
                          <a:cs typeface="+mn-cs"/>
                        </a:rPr>
                        <a:t>≥</a:t>
                      </a:r>
                      <a:r>
                        <a:rPr lang="en-US" dirty="0" smtClean="0">
                          <a:effectLst/>
                        </a:rPr>
                        <a:t> </a:t>
                      </a:r>
                      <a:r>
                        <a:rPr lang="en-US" b="1" dirty="0" smtClean="0"/>
                        <a:t>1</a:t>
                      </a:r>
                      <a:r>
                        <a:rPr lang="en-US" b="1" baseline="0" dirty="0" smtClean="0"/>
                        <a:t> </a:t>
                      </a:r>
                      <a:r>
                        <a:rPr lang="en-US" b="1" dirty="0" err="1" smtClean="0"/>
                        <a:t>month</a:t>
                      </a:r>
                      <a:r>
                        <a:rPr lang="en-US" b="1" baseline="30000" dirty="0" err="1" smtClean="0"/>
                        <a:t>a</a:t>
                      </a:r>
                      <a:r>
                        <a:rPr lang="en-US" b="1" dirty="0" smtClean="0"/>
                        <a:t> </a:t>
                      </a:r>
                    </a:p>
                    <a:p>
                      <a:r>
                        <a:rPr lang="en-US" dirty="0" smtClean="0"/>
                        <a:t>iv amikacin 15mg/kg daily or</a:t>
                      </a:r>
                      <a:r>
                        <a:rPr lang="en-US" baseline="0" dirty="0" smtClean="0"/>
                        <a:t> 3x per </a:t>
                      </a:r>
                      <a:r>
                        <a:rPr lang="en-US" baseline="0" dirty="0" err="1" smtClean="0"/>
                        <a:t>week</a:t>
                      </a:r>
                      <a:r>
                        <a:rPr lang="en-US" baseline="30000" dirty="0" err="1" smtClean="0"/>
                        <a:t>b</a:t>
                      </a:r>
                      <a:endParaRPr lang="en-US" baseline="0" dirty="0" smtClean="0"/>
                    </a:p>
                    <a:p>
                      <a:r>
                        <a:rPr lang="en-US" baseline="0" dirty="0" smtClean="0"/>
                        <a:t>and</a:t>
                      </a:r>
                    </a:p>
                    <a:p>
                      <a:r>
                        <a:rPr lang="en-US" dirty="0" smtClean="0"/>
                        <a:t>iv tigecycline 50mg twice daily</a:t>
                      </a:r>
                    </a:p>
                    <a:p>
                      <a:r>
                        <a:rPr lang="en-US" dirty="0" smtClean="0"/>
                        <a:t>and where tolerated</a:t>
                      </a:r>
                    </a:p>
                    <a:p>
                      <a:r>
                        <a:rPr lang="en-US" dirty="0" smtClean="0"/>
                        <a:t>iv imipenem 1g twice daily</a:t>
                      </a:r>
                    </a:p>
                    <a:p>
                      <a:r>
                        <a:rPr lang="en-US" dirty="0" smtClean="0"/>
                        <a:t>and where tolerated</a:t>
                      </a:r>
                    </a:p>
                    <a:p>
                      <a:r>
                        <a:rPr lang="en-US" dirty="0" smtClean="0"/>
                        <a:t>oral clarithromycin 500mg twice daily or oral azithromycin 250-500mg daily</a:t>
                      </a:r>
                    </a:p>
                    <a:p>
                      <a:endParaRPr lang="en-US" dirty="0" smtClean="0"/>
                    </a:p>
                    <a:p>
                      <a:r>
                        <a:rPr lang="en-US" b="1" dirty="0" smtClean="0"/>
                        <a:t>Continuation</a:t>
                      </a:r>
                      <a:r>
                        <a:rPr lang="en-US" b="1" baseline="0" dirty="0" smtClean="0"/>
                        <a:t> phase:</a:t>
                      </a:r>
                    </a:p>
                    <a:p>
                      <a:r>
                        <a:rPr lang="en-US" baseline="0" dirty="0" smtClean="0"/>
                        <a:t>nebulised </a:t>
                      </a:r>
                      <a:r>
                        <a:rPr lang="en-US" baseline="0" dirty="0" err="1" smtClean="0"/>
                        <a:t>amikacin</a:t>
                      </a:r>
                      <a:r>
                        <a:rPr lang="en-US" baseline="30000" dirty="0" err="1" smtClean="0"/>
                        <a:t>b</a:t>
                      </a:r>
                      <a:endParaRPr lang="en-US" baseline="0" dirty="0" smtClean="0"/>
                    </a:p>
                    <a:p>
                      <a:r>
                        <a:rPr lang="en-US" baseline="0" dirty="0" smtClean="0"/>
                        <a:t>and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oral clarithromycin 500mg twice daily or oral azithromycin 250-500mg daily</a:t>
                      </a:r>
                    </a:p>
                    <a:p>
                      <a:endParaRPr lang="en-US" dirty="0" smtClean="0"/>
                    </a:p>
                    <a:p>
                      <a:r>
                        <a:rPr lang="en-US" dirty="0" smtClean="0"/>
                        <a:t>and 1-3 of the following guided by drug susceptibility and patient tolerance:</a:t>
                      </a:r>
                    </a:p>
                    <a:p>
                      <a:r>
                        <a:rPr lang="en-US" dirty="0" smtClean="0"/>
                        <a:t>oral clofazimine, linezolid, minocycline, moxifloxacin, cotrimoxazole</a:t>
                      </a:r>
                    </a:p>
                  </a:txBody>
                  <a:tcPr/>
                </a:tc>
              </a:tr>
            </a:tbl>
          </a:graphicData>
        </a:graphic>
      </p:graphicFrame>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7056402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  Treatment: </a:t>
            </a:r>
            <a:r>
              <a:rPr lang="en-GB" sz="3200" b="1" i="1" dirty="0" smtClean="0">
                <a:latin typeface="Calibri" pitchFamily="34" charset="0"/>
                <a:cs typeface="Calibri" pitchFamily="34" charset="0"/>
              </a:rPr>
              <a:t>M. abscessus</a:t>
            </a:r>
            <a:r>
              <a:rPr lang="en-GB" sz="3200" b="1" dirty="0" smtClean="0">
                <a:latin typeface="Calibri" pitchFamily="34" charset="0"/>
                <a:cs typeface="Calibri" pitchFamily="34" charset="0"/>
              </a:rPr>
              <a:t>-pulmonary disease </a:t>
            </a:r>
            <a:endParaRPr lang="en-GB" sz="3200" b="1" dirty="0">
              <a:latin typeface="Calibri" pitchFamily="34" charset="0"/>
              <a:cs typeface="Calibri" pitchFamily="34" charset="0"/>
            </a:endParaRPr>
          </a:p>
        </p:txBody>
      </p:sp>
      <p:sp>
        <p:nvSpPr>
          <p:cNvPr id="6" name="TextBox 5"/>
          <p:cNvSpPr txBox="1"/>
          <p:nvPr/>
        </p:nvSpPr>
        <p:spPr>
          <a:xfrm>
            <a:off x="5539153" y="6471137"/>
            <a:ext cx="3587262" cy="369332"/>
          </a:xfrm>
          <a:prstGeom prst="rect">
            <a:avLst/>
          </a:prstGeom>
          <a:noFill/>
        </p:spPr>
        <p:txBody>
          <a:bodyPr wrap="square" rtlCol="0">
            <a:spAutoFit/>
          </a:bodyPr>
          <a:lstStyle/>
          <a:p>
            <a:r>
              <a:rPr lang="en-US" altLang="en-US" dirty="0" smtClean="0"/>
              <a:t>BTS guidelines 2017</a:t>
            </a:r>
            <a:endParaRPr lang="en-US" altLang="en-US" dirty="0"/>
          </a:p>
        </p:txBody>
      </p:sp>
      <p:graphicFrame>
        <p:nvGraphicFramePr>
          <p:cNvPr id="3" name="Table 2"/>
          <p:cNvGraphicFramePr>
            <a:graphicFrameLocks noGrp="1"/>
          </p:cNvGraphicFramePr>
          <p:nvPr>
            <p:extLst>
              <p:ext uri="{D42A27DB-BD31-4B8C-83A1-F6EECF244321}">
                <p14:modId xmlns:p14="http://schemas.microsoft.com/office/powerpoint/2010/main" val="1757841995"/>
              </p:ext>
            </p:extLst>
          </p:nvPr>
        </p:nvGraphicFramePr>
        <p:xfrm>
          <a:off x="474782" y="868686"/>
          <a:ext cx="8229602" cy="5936566"/>
        </p:xfrm>
        <a:graphic>
          <a:graphicData uri="http://schemas.openxmlformats.org/drawingml/2006/table">
            <a:tbl>
              <a:tblPr firstRow="1" bandRow="1">
                <a:tableStyleId>{5C22544A-7EE6-4342-B048-85BDC9FD1C3A}</a:tableStyleId>
              </a:tblPr>
              <a:tblGrid>
                <a:gridCol w="4114801"/>
                <a:gridCol w="4114801"/>
              </a:tblGrid>
              <a:tr h="356592">
                <a:tc>
                  <a:txBody>
                    <a:bodyPr/>
                    <a:lstStyle/>
                    <a:p>
                      <a:r>
                        <a:rPr lang="en-US" i="1" dirty="0" smtClean="0"/>
                        <a:t>M. abscessus</a:t>
                      </a:r>
                      <a:r>
                        <a:rPr lang="en-US" dirty="0" smtClean="0"/>
                        <a:t>-pulmonary</a:t>
                      </a:r>
                      <a:r>
                        <a:rPr lang="en-US" baseline="0" dirty="0" smtClean="0"/>
                        <a:t> disease:</a:t>
                      </a:r>
                      <a:endParaRPr lang="en-US" dirty="0"/>
                    </a:p>
                  </a:txBody>
                  <a:tcPr/>
                </a:tc>
                <a:tc>
                  <a:txBody>
                    <a:bodyPr/>
                    <a:lstStyle/>
                    <a:p>
                      <a:pPr algn="ctr"/>
                      <a:r>
                        <a:rPr lang="en-US" dirty="0" smtClean="0"/>
                        <a:t>Antibiotic regimen:</a:t>
                      </a:r>
                      <a:endParaRPr lang="en-US" dirty="0"/>
                    </a:p>
                  </a:txBody>
                  <a:tcPr/>
                </a:tc>
              </a:tr>
              <a:tr h="5570806">
                <a:tc>
                  <a:txBody>
                    <a:bodyPr/>
                    <a:lstStyle/>
                    <a:p>
                      <a:r>
                        <a:rPr lang="en-US" b="1" dirty="0" smtClean="0"/>
                        <a:t>Constitutive macrolide resistant</a:t>
                      </a:r>
                      <a:r>
                        <a:rPr lang="en-US" b="1" baseline="0" dirty="0" smtClean="0"/>
                        <a:t> </a:t>
                      </a:r>
                      <a:r>
                        <a:rPr lang="en-US" b="1" dirty="0" smtClean="0"/>
                        <a:t>isolates</a:t>
                      </a:r>
                      <a:endParaRPr lang="en-US" b="1" baseline="30000" dirty="0" smtClean="0"/>
                    </a:p>
                    <a:p>
                      <a:endParaRPr lang="en-US" b="1"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endParaRPr lang="en-US" baseline="30000" dirty="0" err="1" smtClean="0"/>
                    </a:p>
                    <a:p>
                      <a:r>
                        <a:rPr lang="en-US" b="1" baseline="0" dirty="0" smtClean="0"/>
                        <a:t>Key: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30000" dirty="0" err="1" smtClean="0"/>
                        <a:t>a</a:t>
                      </a:r>
                      <a:r>
                        <a:rPr lang="en-US" baseline="0" dirty="0" err="1" smtClean="0"/>
                        <a:t>patients</a:t>
                      </a:r>
                      <a:r>
                        <a:rPr lang="en-US" baseline="0" dirty="0" smtClean="0"/>
                        <a:t> with clarithromycin resistant isolates may benefit from longer duration iv antibiotic treatment</a:t>
                      </a:r>
                      <a:endParaRPr lang="en-US" dirty="0" smtClean="0"/>
                    </a:p>
                    <a:p>
                      <a:endParaRPr lang="en-US" baseline="0" dirty="0" smtClean="0"/>
                    </a:p>
                    <a:p>
                      <a:r>
                        <a:rPr lang="en-US" baseline="30000" dirty="0" err="1" smtClean="0"/>
                        <a:t>b</a:t>
                      </a:r>
                      <a:r>
                        <a:rPr lang="en-US" baseline="0" dirty="0" err="1" smtClean="0"/>
                        <a:t>substitute</a:t>
                      </a:r>
                      <a:r>
                        <a:rPr lang="en-US" baseline="0" dirty="0" smtClean="0"/>
                        <a:t> iv / nebulised amikacin for an alternative antibiotic if </a:t>
                      </a:r>
                      <a:r>
                        <a:rPr lang="en-US" i="1" baseline="0" dirty="0" smtClean="0"/>
                        <a:t>M. abscessus </a:t>
                      </a:r>
                      <a:r>
                        <a:rPr lang="en-US" baseline="0" dirty="0" smtClean="0"/>
                        <a:t>is resistant to amikacin (MIC &gt;64mg/L or known to have a 16S </a:t>
                      </a:r>
                      <a:r>
                        <a:rPr lang="en-US" baseline="0" dirty="0" err="1" smtClean="0"/>
                        <a:t>rRNA</a:t>
                      </a:r>
                      <a:r>
                        <a:rPr lang="en-US" baseline="0" dirty="0" smtClean="0"/>
                        <a:t> gene mutation)</a:t>
                      </a:r>
                    </a:p>
                  </a:txBody>
                  <a:tcPr/>
                </a:tc>
                <a:tc>
                  <a:txBody>
                    <a:bodyPr/>
                    <a:lstStyle/>
                    <a:p>
                      <a:r>
                        <a:rPr lang="en-US" b="1" dirty="0" smtClean="0"/>
                        <a:t>Initial phase: </a:t>
                      </a:r>
                      <a:r>
                        <a:rPr lang="en-GB" sz="1800" b="1" kern="1200" dirty="0" smtClean="0">
                          <a:solidFill>
                            <a:schemeClr val="dk1"/>
                          </a:solidFill>
                          <a:effectLst/>
                          <a:latin typeface="+mn-lt"/>
                          <a:ea typeface="+mn-ea"/>
                          <a:cs typeface="+mn-cs"/>
                        </a:rPr>
                        <a:t>≥</a:t>
                      </a:r>
                      <a:r>
                        <a:rPr lang="en-US" dirty="0" smtClean="0">
                          <a:effectLst/>
                        </a:rPr>
                        <a:t> </a:t>
                      </a:r>
                      <a:r>
                        <a:rPr lang="en-US" b="1" dirty="0" smtClean="0"/>
                        <a:t>1</a:t>
                      </a:r>
                      <a:r>
                        <a:rPr lang="en-US" b="1" baseline="0" dirty="0" smtClean="0"/>
                        <a:t> </a:t>
                      </a:r>
                      <a:r>
                        <a:rPr lang="en-US" b="1" dirty="0" err="1" smtClean="0"/>
                        <a:t>month</a:t>
                      </a:r>
                      <a:r>
                        <a:rPr lang="en-US" b="1" baseline="30000" dirty="0" err="1" smtClean="0"/>
                        <a:t>a</a:t>
                      </a:r>
                      <a:r>
                        <a:rPr lang="en-US" b="1" dirty="0" smtClean="0"/>
                        <a:t> </a:t>
                      </a:r>
                    </a:p>
                    <a:p>
                      <a:r>
                        <a:rPr lang="en-US" dirty="0" smtClean="0"/>
                        <a:t>iv amikacin 15mg/kg daily or</a:t>
                      </a:r>
                      <a:r>
                        <a:rPr lang="en-US" baseline="0" dirty="0" smtClean="0"/>
                        <a:t> 3x per </a:t>
                      </a:r>
                      <a:r>
                        <a:rPr lang="en-US" baseline="0" dirty="0" err="1" smtClean="0"/>
                        <a:t>week</a:t>
                      </a:r>
                      <a:r>
                        <a:rPr lang="en-US" baseline="30000" dirty="0" err="1" smtClean="0"/>
                        <a:t>b</a:t>
                      </a:r>
                      <a:endParaRPr lang="en-US" baseline="0" dirty="0" smtClean="0"/>
                    </a:p>
                    <a:p>
                      <a:r>
                        <a:rPr lang="en-US" baseline="0" dirty="0" smtClean="0"/>
                        <a:t>and</a:t>
                      </a:r>
                    </a:p>
                    <a:p>
                      <a:r>
                        <a:rPr lang="en-US" dirty="0" smtClean="0"/>
                        <a:t>iv tigecycline 50mg twice daily</a:t>
                      </a:r>
                    </a:p>
                    <a:p>
                      <a:r>
                        <a:rPr lang="en-US" dirty="0" smtClean="0"/>
                        <a:t>and where tolerated</a:t>
                      </a:r>
                    </a:p>
                    <a:p>
                      <a:r>
                        <a:rPr lang="en-US" dirty="0" smtClean="0"/>
                        <a:t>iv imipenem 1g twice daily</a:t>
                      </a:r>
                    </a:p>
                    <a:p>
                      <a:endParaRPr lang="en-US" dirty="0" smtClean="0"/>
                    </a:p>
                    <a:p>
                      <a:r>
                        <a:rPr lang="en-US" b="1" dirty="0" smtClean="0"/>
                        <a:t>Continuation</a:t>
                      </a:r>
                      <a:r>
                        <a:rPr lang="en-US" b="1" baseline="0" dirty="0" smtClean="0"/>
                        <a:t> phase:</a:t>
                      </a:r>
                    </a:p>
                    <a:p>
                      <a:r>
                        <a:rPr lang="en-US" baseline="0" dirty="0" smtClean="0"/>
                        <a:t>nebulised </a:t>
                      </a:r>
                      <a:r>
                        <a:rPr lang="en-US" baseline="0" dirty="0" err="1" smtClean="0"/>
                        <a:t>amikacin</a:t>
                      </a:r>
                      <a:r>
                        <a:rPr lang="en-US" baseline="30000" dirty="0" err="1" smtClean="0"/>
                        <a:t>b</a:t>
                      </a:r>
                      <a:endParaRPr lang="en-US" baseline="0" dirty="0" smtClean="0"/>
                    </a:p>
                    <a:p>
                      <a:r>
                        <a:rPr lang="en-US" baseline="0" dirty="0" smtClean="0"/>
                        <a:t>and</a:t>
                      </a:r>
                      <a:endParaRPr lang="en-US" dirty="0" smtClean="0"/>
                    </a:p>
                    <a:p>
                      <a:r>
                        <a:rPr lang="en-US" dirty="0" smtClean="0"/>
                        <a:t>2-4 of the following guided by drug susceptibility and patient tolerance:</a:t>
                      </a:r>
                    </a:p>
                    <a:p>
                      <a:r>
                        <a:rPr lang="en-US" dirty="0" smtClean="0"/>
                        <a:t>oral clofazimine, linezolid, minocycline, moxifloxacin, cotrimoxazole</a:t>
                      </a:r>
                    </a:p>
                  </a:txBody>
                  <a:tcPr/>
                </a:tc>
              </a:tr>
            </a:tbl>
          </a:graphicData>
        </a:graphic>
      </p:graphicFrame>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4119459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Assessing the microbiological response to treatment</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00200"/>
            <a:ext cx="8546125" cy="4525963"/>
          </a:xfrm>
        </p:spPr>
        <p:txBody>
          <a:bodyPr>
            <a:normAutofit fontScale="92500"/>
          </a:bodyPr>
          <a:lstStyle/>
          <a:p>
            <a:r>
              <a:rPr lang="en-GB" b="1" dirty="0"/>
              <a:t>Sputum samples </a:t>
            </a:r>
            <a:r>
              <a:rPr lang="en-GB" dirty="0"/>
              <a:t>should be sent for mycobacterial culture every </a:t>
            </a:r>
            <a:r>
              <a:rPr lang="en-GB" b="1" dirty="0"/>
              <a:t>4 - 12 weeks during treatment and for 12 months after completing treatment </a:t>
            </a:r>
            <a:r>
              <a:rPr lang="en-GB" dirty="0"/>
              <a:t>to assess the microbiological response.</a:t>
            </a:r>
            <a:r>
              <a:rPr lang="en-US" dirty="0"/>
              <a:t> </a:t>
            </a:r>
            <a:endParaRPr lang="en-US" dirty="0" smtClean="0"/>
          </a:p>
          <a:p>
            <a:endParaRPr lang="en-GB" dirty="0" smtClean="0"/>
          </a:p>
          <a:p>
            <a:r>
              <a:rPr lang="en-GB" dirty="0" smtClean="0"/>
              <a:t>If </a:t>
            </a:r>
            <a:r>
              <a:rPr lang="en-GB" dirty="0"/>
              <a:t>there is </a:t>
            </a:r>
            <a:r>
              <a:rPr lang="en-GB" b="1" dirty="0"/>
              <a:t>doubt</a:t>
            </a:r>
            <a:r>
              <a:rPr lang="en-GB" dirty="0"/>
              <a:t> about persisting NTM infection despite negative sputum cultures, </a:t>
            </a:r>
            <a:r>
              <a:rPr lang="en-GB" b="1" dirty="0"/>
              <a:t>a CT-directed bronchial wash</a:t>
            </a:r>
            <a:r>
              <a:rPr lang="en-GB" dirty="0"/>
              <a:t> should be performed to assess the microbiological response to treatment. </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44714404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a:latin typeface="Calibri" pitchFamily="34" charset="0"/>
                <a:cs typeface="Calibri" pitchFamily="34" charset="0"/>
              </a:rPr>
              <a:t>Assessing the microbiological response to treatment</a:t>
            </a:r>
          </a:p>
        </p:txBody>
      </p:sp>
      <p:sp>
        <p:nvSpPr>
          <p:cNvPr id="6" name="Content Placeholder 5"/>
          <p:cNvSpPr>
            <a:spLocks noGrp="1"/>
          </p:cNvSpPr>
          <p:nvPr>
            <p:ph idx="1"/>
          </p:nvPr>
        </p:nvSpPr>
        <p:spPr>
          <a:xfrm>
            <a:off x="457199" y="1600200"/>
            <a:ext cx="8546125" cy="4525963"/>
          </a:xfrm>
        </p:spPr>
        <p:txBody>
          <a:bodyPr>
            <a:normAutofit/>
          </a:bodyPr>
          <a:lstStyle/>
          <a:p>
            <a:r>
              <a:rPr lang="en-GB" dirty="0"/>
              <a:t>In individuals who are </a:t>
            </a:r>
            <a:r>
              <a:rPr lang="en-GB" b="1" dirty="0"/>
              <a:t>unable to expectorate </a:t>
            </a:r>
            <a:r>
              <a:rPr lang="en-GB" dirty="0"/>
              <a:t>sputum, a CT scan followed by </a:t>
            </a:r>
            <a:r>
              <a:rPr lang="en-GB" b="1" dirty="0"/>
              <a:t>a CT-directed bronchial wash after 6 and 12 months treatment </a:t>
            </a:r>
            <a:r>
              <a:rPr lang="en-GB" dirty="0"/>
              <a:t>can be used to assess the microbiological response to treatment. </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7598356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Assessing </a:t>
            </a:r>
            <a:r>
              <a:rPr lang="en-GB" sz="3200" b="1" dirty="0">
                <a:latin typeface="Calibri" pitchFamily="34" charset="0"/>
                <a:cs typeface="Calibri" pitchFamily="34" charset="0"/>
              </a:rPr>
              <a:t>the microbiological response to treatment</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1860299107"/>
              </p:ext>
            </p:extLst>
          </p:nvPr>
        </p:nvGraphicFramePr>
        <p:xfrm>
          <a:off x="744279" y="1397000"/>
          <a:ext cx="7761768" cy="4759960"/>
        </p:xfrm>
        <a:graphic>
          <a:graphicData uri="http://schemas.openxmlformats.org/drawingml/2006/table">
            <a:tbl>
              <a:tblPr firstRow="1" bandRow="1">
                <a:tableStyleId>{5C22544A-7EE6-4342-B048-85BDC9FD1C3A}</a:tableStyleId>
              </a:tblPr>
              <a:tblGrid>
                <a:gridCol w="7761768"/>
              </a:tblGrid>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lt1"/>
                          </a:solidFill>
                          <a:effectLst/>
                          <a:latin typeface="+mn-lt"/>
                          <a:ea typeface="+mn-ea"/>
                          <a:cs typeface="+mn-cs"/>
                        </a:rPr>
                        <a:t>Definitions for Microbiological Outcomes</a:t>
                      </a:r>
                      <a:endParaRPr lang="en-US" sz="1800" b="1" kern="1200" dirty="0" smtClean="0">
                        <a:solidFill>
                          <a:schemeClr val="lt1"/>
                        </a:solidFill>
                        <a:effectLst/>
                        <a:latin typeface="+mn-lt"/>
                        <a:ea typeface="+mn-ea"/>
                        <a:cs typeface="+mn-cs"/>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800" b="1" kern="1200" dirty="0" smtClean="0">
                        <a:solidFill>
                          <a:schemeClr val="dk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Culture conversion</a:t>
                      </a:r>
                      <a:r>
                        <a:rPr lang="en-GB" sz="1800" kern="1200" dirty="0" smtClean="0">
                          <a:solidFill>
                            <a:schemeClr val="dk1"/>
                          </a:solidFill>
                          <a:effectLst/>
                          <a:latin typeface="+mn-lt"/>
                          <a:ea typeface="+mn-ea"/>
                          <a:cs typeface="+mn-cs"/>
                        </a:rPr>
                        <a:t>: three consecutive negative mycobacterial sputum cultures collected over a minimum of three months, with the time of conversion being the date of the first of the three negative mycobacterial cultures. In patients unable to expectorate sputum, a single negative mycobacterial culture of a CT-directed bronchial wash is indicative of culture conversion.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dk1"/>
                        </a:solidFill>
                        <a:effectLst/>
                        <a:latin typeface="+mn-lt"/>
                        <a:ea typeface="+mn-ea"/>
                        <a:cs typeface="+mn-cs"/>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800" b="1" kern="1200" dirty="0" smtClean="0">
                        <a:solidFill>
                          <a:schemeClr val="dk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Recurrence</a:t>
                      </a:r>
                      <a:r>
                        <a:rPr lang="en-GB" sz="1800" kern="1200" dirty="0" smtClean="0">
                          <a:solidFill>
                            <a:schemeClr val="dk1"/>
                          </a:solidFill>
                          <a:effectLst/>
                          <a:latin typeface="+mn-lt"/>
                          <a:ea typeface="+mn-ea"/>
                          <a:cs typeface="+mn-cs"/>
                        </a:rPr>
                        <a:t>: two positive mycobacterial cultures following culture conversion. If available, genotyping may help distinguish relapse from reinfection.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dk1"/>
                        </a:solidFill>
                        <a:effectLst/>
                        <a:latin typeface="+mn-lt"/>
                        <a:ea typeface="+mn-ea"/>
                        <a:cs typeface="+mn-cs"/>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800" b="1" kern="1200" dirty="0" smtClean="0">
                        <a:solidFill>
                          <a:schemeClr val="dk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Refractory disease:</a:t>
                      </a:r>
                      <a:r>
                        <a:rPr lang="en-GB" sz="1800" kern="1200" dirty="0" smtClean="0">
                          <a:solidFill>
                            <a:schemeClr val="dk1"/>
                          </a:solidFill>
                          <a:effectLst/>
                          <a:latin typeface="+mn-lt"/>
                          <a:ea typeface="+mn-ea"/>
                          <a:cs typeface="+mn-cs"/>
                        </a:rPr>
                        <a:t> failure to culture convert after twelve months of NTM treatment.</a:t>
                      </a:r>
                      <a:endParaRPr lang="en-US" sz="1800" kern="1200" dirty="0" smtClean="0">
                        <a:solidFill>
                          <a:schemeClr val="dk1"/>
                        </a:solidFill>
                        <a:effectLst/>
                        <a:latin typeface="+mn-lt"/>
                        <a:ea typeface="+mn-ea"/>
                        <a:cs typeface="+mn-cs"/>
                      </a:endParaRPr>
                    </a:p>
                    <a:p>
                      <a:endParaRPr lang="en-US" dirty="0"/>
                    </a:p>
                  </a:txBody>
                  <a:tcPr/>
                </a:tc>
              </a:tr>
            </a:tbl>
          </a:graphicData>
        </a:graphic>
      </p:graphicFrame>
      <p:sp>
        <p:nvSpPr>
          <p:cNvPr id="3" name="Footer Placeholder 2"/>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3827983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a:latin typeface="Calibri" pitchFamily="34" charset="0"/>
                <a:cs typeface="Calibri" pitchFamily="34" charset="0"/>
              </a:rPr>
              <a:t>Assessing the </a:t>
            </a:r>
            <a:r>
              <a:rPr lang="en-GB" sz="3200" b="1" dirty="0" smtClean="0">
                <a:latin typeface="Calibri" pitchFamily="34" charset="0"/>
                <a:cs typeface="Calibri" pitchFamily="34" charset="0"/>
              </a:rPr>
              <a:t>radiological response </a:t>
            </a:r>
            <a:r>
              <a:rPr lang="en-GB" sz="3200" b="1" dirty="0">
                <a:latin typeface="Calibri" pitchFamily="34" charset="0"/>
                <a:cs typeface="Calibri" pitchFamily="34" charset="0"/>
              </a:rPr>
              <a:t>to treatment</a:t>
            </a:r>
          </a:p>
        </p:txBody>
      </p:sp>
      <p:sp>
        <p:nvSpPr>
          <p:cNvPr id="6" name="Content Placeholder 5"/>
          <p:cNvSpPr>
            <a:spLocks noGrp="1"/>
          </p:cNvSpPr>
          <p:nvPr>
            <p:ph idx="1"/>
          </p:nvPr>
        </p:nvSpPr>
        <p:spPr>
          <a:xfrm>
            <a:off x="457199" y="1600200"/>
            <a:ext cx="8546125" cy="4525963"/>
          </a:xfrm>
        </p:spPr>
        <p:txBody>
          <a:bodyPr>
            <a:normAutofit/>
          </a:bodyPr>
          <a:lstStyle/>
          <a:p>
            <a:r>
              <a:rPr lang="en-GB" dirty="0"/>
              <a:t>A </a:t>
            </a:r>
            <a:r>
              <a:rPr lang="en-GB" b="1" dirty="0"/>
              <a:t>CT scan </a:t>
            </a:r>
            <a:r>
              <a:rPr lang="en-GB" dirty="0"/>
              <a:t>should be performed shortly </a:t>
            </a:r>
            <a:r>
              <a:rPr lang="en-GB" b="1" dirty="0"/>
              <a:t>before starting NTM treatment</a:t>
            </a:r>
            <a:r>
              <a:rPr lang="en-GB" dirty="0"/>
              <a:t> and at the </a:t>
            </a:r>
            <a:r>
              <a:rPr lang="en-GB" b="1" dirty="0"/>
              <a:t>end of NTM treatment </a:t>
            </a:r>
            <a:r>
              <a:rPr lang="en-GB" dirty="0"/>
              <a:t>to document the radiological response to treatment.</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5228984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a:latin typeface="Calibri" pitchFamily="34" charset="0"/>
                <a:cs typeface="Calibri" pitchFamily="34" charset="0"/>
              </a:rPr>
              <a:t>Assessing the </a:t>
            </a:r>
            <a:r>
              <a:rPr lang="en-GB" sz="3200" b="1" dirty="0" smtClean="0">
                <a:latin typeface="Calibri" pitchFamily="34" charset="0"/>
                <a:cs typeface="Calibri" pitchFamily="34" charset="0"/>
              </a:rPr>
              <a:t>clinical response </a:t>
            </a:r>
            <a:r>
              <a:rPr lang="en-GB" sz="3200" b="1" dirty="0">
                <a:latin typeface="Calibri" pitchFamily="34" charset="0"/>
                <a:cs typeface="Calibri" pitchFamily="34" charset="0"/>
              </a:rPr>
              <a:t>to treatment</a:t>
            </a:r>
          </a:p>
        </p:txBody>
      </p:sp>
      <p:sp>
        <p:nvSpPr>
          <p:cNvPr id="6" name="Content Placeholder 5"/>
          <p:cNvSpPr>
            <a:spLocks noGrp="1"/>
          </p:cNvSpPr>
          <p:nvPr>
            <p:ph idx="1"/>
          </p:nvPr>
        </p:nvSpPr>
        <p:spPr>
          <a:xfrm>
            <a:off x="457199" y="1600200"/>
            <a:ext cx="8546125" cy="4525963"/>
          </a:xfrm>
        </p:spPr>
        <p:txBody>
          <a:bodyPr>
            <a:normAutofit/>
          </a:bodyPr>
          <a:lstStyle/>
          <a:p>
            <a:r>
              <a:rPr lang="en-GB" dirty="0"/>
              <a:t>A detailed assessment of </a:t>
            </a:r>
            <a:r>
              <a:rPr lang="en-GB" b="1" dirty="0"/>
              <a:t>pulmonary and systemic symptoms</a:t>
            </a:r>
            <a:r>
              <a:rPr lang="en-GB" dirty="0"/>
              <a:t> should be recorded at each clinical review.</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932212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Therapeutic drug monitoring</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34066"/>
            <a:ext cx="8546125" cy="4525963"/>
          </a:xfrm>
        </p:spPr>
        <p:txBody>
          <a:bodyPr>
            <a:normAutofit lnSpcReduction="10000"/>
          </a:bodyPr>
          <a:lstStyle/>
          <a:p>
            <a:r>
              <a:rPr lang="en-GB" dirty="0"/>
              <a:t>Therapeutic drug monitoring (other than for aminoglycosides) should </a:t>
            </a:r>
            <a:r>
              <a:rPr lang="en-GB" b="1" dirty="0"/>
              <a:t>not be performed routinely</a:t>
            </a:r>
            <a:r>
              <a:rPr lang="en-GB" dirty="0"/>
              <a:t> in individuals’ prescribed antibiotic therapy for NTM-pulmonary disease</a:t>
            </a:r>
            <a:r>
              <a:rPr lang="en-GB" dirty="0" smtClean="0"/>
              <a:t>.</a:t>
            </a:r>
          </a:p>
          <a:p>
            <a:endParaRPr lang="en-GB" dirty="0"/>
          </a:p>
          <a:p>
            <a:r>
              <a:rPr lang="en-GB" dirty="0"/>
              <a:t>When </a:t>
            </a:r>
            <a:r>
              <a:rPr lang="en-GB" b="1" dirty="0"/>
              <a:t>aminoglycosides</a:t>
            </a:r>
            <a:r>
              <a:rPr lang="en-GB" dirty="0"/>
              <a:t> are administered, </a:t>
            </a:r>
            <a:r>
              <a:rPr lang="en-GB" b="1" dirty="0"/>
              <a:t>serum levels and the serum creatinine must be monitored</a:t>
            </a:r>
            <a:r>
              <a:rPr lang="en-GB" dirty="0"/>
              <a:t> and aminoglycoside dosing adjusted according to local policies.</a:t>
            </a:r>
            <a:endParaRPr lang="en-US" dirty="0" smtClean="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9975983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Therapeutic drug monitoring</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00200"/>
            <a:ext cx="8546125" cy="4525963"/>
          </a:xfrm>
        </p:spPr>
        <p:txBody>
          <a:bodyPr>
            <a:normAutofit/>
          </a:bodyPr>
          <a:lstStyle/>
          <a:p>
            <a:pPr lvl="0"/>
            <a:r>
              <a:rPr lang="en-GB" dirty="0"/>
              <a:t>Therapeutic drug monitoring can be considered in individuals in whom </a:t>
            </a:r>
            <a:r>
              <a:rPr lang="en-GB" b="1" dirty="0"/>
              <a:t>gastrointestinal malabsorption</a:t>
            </a:r>
            <a:r>
              <a:rPr lang="en-GB" dirty="0"/>
              <a:t>, </a:t>
            </a:r>
            <a:r>
              <a:rPr lang="en-GB" b="1" dirty="0"/>
              <a:t>drug-drug interactions </a:t>
            </a:r>
            <a:r>
              <a:rPr lang="en-GB" dirty="0"/>
              <a:t>or </a:t>
            </a:r>
            <a:r>
              <a:rPr lang="en-GB" b="1" dirty="0"/>
              <a:t>suboptimal adherence </a:t>
            </a:r>
            <a:r>
              <a:rPr lang="en-GB" dirty="0"/>
              <a:t>may be adversely affecting treatment response. </a:t>
            </a:r>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6713078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Toxicity monitoring</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00200"/>
            <a:ext cx="8546125" cy="4525963"/>
          </a:xfrm>
        </p:spPr>
        <p:txBody>
          <a:bodyPr>
            <a:normAutofit/>
          </a:bodyPr>
          <a:lstStyle/>
          <a:p>
            <a:pPr lvl="0"/>
            <a:r>
              <a:rPr lang="en-GB" dirty="0"/>
              <a:t>The frequency / type of toxicity monitoring required during NTM treatment is dependent on the drug regimen. Treatment-related adverse events and </a:t>
            </a:r>
            <a:r>
              <a:rPr lang="en-GB" b="1" dirty="0"/>
              <a:t>suggested toxicity monitoring protocols are outlined in the NTM antibiotic treatment </a:t>
            </a:r>
            <a:r>
              <a:rPr lang="en-GB" b="1" dirty="0" smtClean="0"/>
              <a:t>monograph</a:t>
            </a:r>
            <a:r>
              <a:rPr lang="en-GB" dirty="0" smtClean="0"/>
              <a:t>.</a:t>
            </a:r>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46673024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Role of Thoracic </a:t>
            </a:r>
            <a:r>
              <a:rPr lang="en-GB" sz="3200" b="1" dirty="0">
                <a:latin typeface="Calibri" pitchFamily="34" charset="0"/>
                <a:cs typeface="Calibri" pitchFamily="34" charset="0"/>
              </a:rPr>
              <a:t>S</a:t>
            </a:r>
            <a:r>
              <a:rPr lang="en-GB" sz="3200" b="1" dirty="0" smtClean="0">
                <a:latin typeface="Calibri" pitchFamily="34" charset="0"/>
                <a:cs typeface="Calibri" pitchFamily="34" charset="0"/>
              </a:rPr>
              <a:t>urgery</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34066"/>
            <a:ext cx="8546125" cy="4525963"/>
          </a:xfrm>
        </p:spPr>
        <p:txBody>
          <a:bodyPr>
            <a:normAutofit lnSpcReduction="10000"/>
          </a:bodyPr>
          <a:lstStyle/>
          <a:p>
            <a:pPr lvl="0"/>
            <a:r>
              <a:rPr lang="en-GB" dirty="0"/>
              <a:t>The role of lung resection surgery in the management of NTM-pulmonary disease should be </a:t>
            </a:r>
            <a:r>
              <a:rPr lang="en-GB" b="1" dirty="0"/>
              <a:t>considered</a:t>
            </a:r>
            <a:r>
              <a:rPr lang="en-GB" dirty="0"/>
              <a:t> at the </a:t>
            </a:r>
            <a:r>
              <a:rPr lang="en-GB" b="1" dirty="0"/>
              <a:t>time of diagnosis </a:t>
            </a:r>
            <a:r>
              <a:rPr lang="en-GB" dirty="0"/>
              <a:t>and revisited in individuals who develop </a:t>
            </a:r>
            <a:r>
              <a:rPr lang="en-GB" b="1" dirty="0"/>
              <a:t>refractory disease</a:t>
            </a:r>
            <a:r>
              <a:rPr lang="en-GB" dirty="0" smtClean="0"/>
              <a:t>.</a:t>
            </a:r>
          </a:p>
          <a:p>
            <a:pPr lvl="0"/>
            <a:endParaRPr lang="en-GB" dirty="0"/>
          </a:p>
          <a:p>
            <a:pPr lvl="0"/>
            <a:r>
              <a:rPr lang="en-GB" dirty="0"/>
              <a:t>Lung resection surgery for NTM-pulmonary disease may be indicated in individuals with </a:t>
            </a:r>
            <a:r>
              <a:rPr lang="en-GB" b="1" dirty="0"/>
              <a:t>localised areas </a:t>
            </a:r>
            <a:r>
              <a:rPr lang="en-GB" dirty="0"/>
              <a:t>of </a:t>
            </a:r>
            <a:r>
              <a:rPr lang="en-GB" b="1" dirty="0"/>
              <a:t>severe disease</a:t>
            </a:r>
            <a:r>
              <a:rPr lang="en-GB" dirty="0"/>
              <a:t>.</a:t>
            </a:r>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12659900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Role of Thoracic </a:t>
            </a:r>
            <a:r>
              <a:rPr lang="en-GB" sz="3200" b="1" dirty="0">
                <a:latin typeface="Calibri" pitchFamily="34" charset="0"/>
                <a:cs typeface="Calibri" pitchFamily="34" charset="0"/>
              </a:rPr>
              <a:t>S</a:t>
            </a:r>
            <a:r>
              <a:rPr lang="en-GB" sz="3200" b="1" dirty="0" smtClean="0">
                <a:latin typeface="Calibri" pitchFamily="34" charset="0"/>
                <a:cs typeface="Calibri" pitchFamily="34" charset="0"/>
              </a:rPr>
              <a:t>urgery</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67932"/>
            <a:ext cx="8546125" cy="4525963"/>
          </a:xfrm>
        </p:spPr>
        <p:txBody>
          <a:bodyPr>
            <a:normAutofit fontScale="92500" lnSpcReduction="10000"/>
          </a:bodyPr>
          <a:lstStyle/>
          <a:p>
            <a:pPr lvl="0"/>
            <a:r>
              <a:rPr lang="en-GB" dirty="0"/>
              <a:t>Lung resection surgery for NTM-pulmonary disease should only be performed </a:t>
            </a:r>
            <a:r>
              <a:rPr lang="en-GB" b="1" dirty="0"/>
              <a:t>following expert multidisciplinary assessment </a:t>
            </a:r>
            <a:r>
              <a:rPr lang="en-GB" dirty="0"/>
              <a:t>in a centre experienced in managing individuals with NTM-pulmonary disease</a:t>
            </a:r>
            <a:r>
              <a:rPr lang="en-GB" dirty="0" smtClean="0"/>
              <a:t>.</a:t>
            </a:r>
          </a:p>
          <a:p>
            <a:pPr lvl="0"/>
            <a:endParaRPr lang="en-GB" dirty="0"/>
          </a:p>
          <a:p>
            <a:pPr lvl="0"/>
            <a:r>
              <a:rPr lang="en-GB" dirty="0"/>
              <a:t>Individuals with NTM-pulmonary disease should be </a:t>
            </a:r>
            <a:r>
              <a:rPr lang="en-GB" b="1" dirty="0"/>
              <a:t>established on antibiotic treatment prior to lung resection surgery</a:t>
            </a:r>
            <a:r>
              <a:rPr lang="en-GB" dirty="0"/>
              <a:t> and should continue treatment for 12 months after culture conversion.</a:t>
            </a:r>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21364741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Role of Thoracic </a:t>
            </a:r>
            <a:r>
              <a:rPr lang="en-GB" sz="3200" b="1" dirty="0">
                <a:latin typeface="Calibri" pitchFamily="34" charset="0"/>
                <a:cs typeface="Calibri" pitchFamily="34" charset="0"/>
              </a:rPr>
              <a:t>S</a:t>
            </a:r>
            <a:r>
              <a:rPr lang="en-GB" sz="3200" b="1" dirty="0" smtClean="0">
                <a:latin typeface="Calibri" pitchFamily="34" charset="0"/>
                <a:cs typeface="Calibri" pitchFamily="34" charset="0"/>
              </a:rPr>
              <a:t>urgery</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67932"/>
            <a:ext cx="8546125" cy="4525963"/>
          </a:xfrm>
        </p:spPr>
        <p:txBody>
          <a:bodyPr>
            <a:normAutofit fontScale="92500" lnSpcReduction="10000"/>
          </a:bodyPr>
          <a:lstStyle/>
          <a:p>
            <a:pPr lvl="0"/>
            <a:r>
              <a:rPr lang="en-GB" dirty="0"/>
              <a:t>Following </a:t>
            </a:r>
            <a:r>
              <a:rPr lang="en-GB" b="1" dirty="0"/>
              <a:t>resection of a solitary NTM nodule </a:t>
            </a:r>
            <a:r>
              <a:rPr lang="en-GB" dirty="0"/>
              <a:t>in an individual with no other features of NTM-pulmonary disease, antibiotic treatment is not usually required</a:t>
            </a:r>
            <a:r>
              <a:rPr lang="en-GB" dirty="0" smtClean="0"/>
              <a:t>.</a:t>
            </a:r>
          </a:p>
          <a:p>
            <a:pPr lvl="0"/>
            <a:endParaRPr lang="en-GB" dirty="0"/>
          </a:p>
          <a:p>
            <a:r>
              <a:rPr lang="en-GB" dirty="0"/>
              <a:t>Individuals with NTM-pulmonary disease in whom lung resection surgery is being considered should have a </a:t>
            </a:r>
            <a:r>
              <a:rPr lang="en-GB" b="1" dirty="0"/>
              <a:t>comprehensive assessment of cardiopulmonary status </a:t>
            </a:r>
            <a:r>
              <a:rPr lang="en-GB" dirty="0"/>
              <a:t>in line with current guidance for lung cancer resection. </a:t>
            </a:r>
            <a:endParaRPr lang="en-US" dirty="0"/>
          </a:p>
          <a:p>
            <a:pPr lvl="0"/>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6314471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Lung Transplantation</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00200"/>
            <a:ext cx="8546125" cy="4525963"/>
          </a:xfrm>
        </p:spPr>
        <p:txBody>
          <a:bodyPr>
            <a:normAutofit/>
          </a:bodyPr>
          <a:lstStyle/>
          <a:p>
            <a:pPr lvl="0"/>
            <a:r>
              <a:rPr lang="en-US" dirty="0"/>
              <a:t>Individuals being considered for lung transplantation referral should be assessed for evidence of NTM-pulmonary disease</a:t>
            </a:r>
            <a:r>
              <a:rPr lang="en-US" dirty="0" smtClean="0"/>
              <a:t>.</a:t>
            </a:r>
          </a:p>
          <a:p>
            <a:pPr lvl="0"/>
            <a:endParaRPr lang="en-US" dirty="0"/>
          </a:p>
          <a:p>
            <a:pPr lvl="0"/>
            <a:r>
              <a:rPr lang="en-US" dirty="0"/>
              <a:t>Isolation of NTM organisms including </a:t>
            </a:r>
            <a:r>
              <a:rPr lang="en-US" i="1" dirty="0"/>
              <a:t>M. abscessus</a:t>
            </a:r>
            <a:r>
              <a:rPr lang="en-US" dirty="0"/>
              <a:t> in potential lung transplant candidates should not preclude referral and assessment for lung transplantation.</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7410596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Lung Transplantation</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84865"/>
            <a:ext cx="8546125" cy="4525963"/>
          </a:xfrm>
        </p:spPr>
        <p:txBody>
          <a:bodyPr>
            <a:normAutofit fontScale="85000" lnSpcReduction="20000"/>
          </a:bodyPr>
          <a:lstStyle/>
          <a:p>
            <a:pPr lvl="0"/>
            <a:r>
              <a:rPr lang="en-US" dirty="0">
                <a:latin typeface="+mj-lt"/>
              </a:rPr>
              <a:t>Potential lung transplant candidates with evidence of NTM-pulmonary disease should be </a:t>
            </a:r>
            <a:r>
              <a:rPr lang="en-US" b="1" dirty="0">
                <a:latin typeface="+mj-lt"/>
              </a:rPr>
              <a:t>treated </a:t>
            </a:r>
            <a:r>
              <a:rPr lang="en-US" dirty="0">
                <a:latin typeface="+mj-lt"/>
              </a:rPr>
              <a:t>whenever possible prior to listing to either </a:t>
            </a:r>
            <a:r>
              <a:rPr lang="en-US" b="1" dirty="0">
                <a:latin typeface="+mj-lt"/>
              </a:rPr>
              <a:t>eradicate</a:t>
            </a:r>
            <a:r>
              <a:rPr lang="en-US" dirty="0">
                <a:latin typeface="+mj-lt"/>
              </a:rPr>
              <a:t> the organism or </a:t>
            </a:r>
            <a:r>
              <a:rPr lang="en-US" b="1" dirty="0">
                <a:latin typeface="+mj-lt"/>
              </a:rPr>
              <a:t>lower bacterial load</a:t>
            </a:r>
            <a:r>
              <a:rPr lang="en-US" dirty="0" smtClean="0">
                <a:latin typeface="+mj-lt"/>
              </a:rPr>
              <a:t>.</a:t>
            </a:r>
          </a:p>
          <a:p>
            <a:pPr lvl="0"/>
            <a:endParaRPr lang="en-US" dirty="0">
              <a:latin typeface="+mj-lt"/>
            </a:endParaRPr>
          </a:p>
          <a:p>
            <a:pPr lvl="0"/>
            <a:r>
              <a:rPr lang="en-US" dirty="0">
                <a:latin typeface="+mj-lt"/>
              </a:rPr>
              <a:t>Individuals with previous or current </a:t>
            </a:r>
            <a:r>
              <a:rPr lang="en-US" b="1" i="1" dirty="0">
                <a:latin typeface="+mj-lt"/>
              </a:rPr>
              <a:t>M. abscessus</a:t>
            </a:r>
            <a:r>
              <a:rPr lang="en-US" b="1" dirty="0">
                <a:latin typeface="+mj-lt"/>
              </a:rPr>
              <a:t> </a:t>
            </a:r>
            <a:r>
              <a:rPr lang="en-US" dirty="0">
                <a:latin typeface="+mj-lt"/>
              </a:rPr>
              <a:t>infection or disease who are listed for lung transplantation should be </a:t>
            </a:r>
            <a:r>
              <a:rPr lang="en-US" b="1" dirty="0">
                <a:latin typeface="+mj-lt"/>
              </a:rPr>
              <a:t>counselled</a:t>
            </a:r>
            <a:r>
              <a:rPr lang="en-US" dirty="0">
                <a:latin typeface="+mj-lt"/>
              </a:rPr>
              <a:t> about the high </a:t>
            </a:r>
            <a:r>
              <a:rPr lang="en-US" b="1" dirty="0">
                <a:latin typeface="+mj-lt"/>
              </a:rPr>
              <a:t>post-operative risk of developing invasive </a:t>
            </a:r>
            <a:r>
              <a:rPr lang="en-US" dirty="0">
                <a:latin typeface="+mj-lt"/>
              </a:rPr>
              <a:t>and disseminated NTM disease which causes </a:t>
            </a:r>
            <a:r>
              <a:rPr lang="en-US" b="1" dirty="0">
                <a:latin typeface="+mj-lt"/>
              </a:rPr>
              <a:t>significant morbidity</a:t>
            </a:r>
            <a:r>
              <a:rPr lang="en-US" dirty="0">
                <a:latin typeface="+mj-lt"/>
              </a:rPr>
              <a:t> and necessitates </a:t>
            </a:r>
            <a:r>
              <a:rPr lang="en-US" b="1" dirty="0">
                <a:latin typeface="+mj-lt"/>
              </a:rPr>
              <a:t>prolonged treatment </a:t>
            </a:r>
            <a:r>
              <a:rPr lang="en-US" dirty="0">
                <a:latin typeface="+mj-lt"/>
              </a:rPr>
              <a:t>with a multidrug antibiotic regimen.</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9667833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Lung Transplantation</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00200"/>
            <a:ext cx="8546125" cy="4525963"/>
          </a:xfrm>
        </p:spPr>
        <p:txBody>
          <a:bodyPr>
            <a:normAutofit lnSpcReduction="10000"/>
          </a:bodyPr>
          <a:lstStyle/>
          <a:p>
            <a:r>
              <a:rPr lang="en-GB" dirty="0"/>
              <a:t>Individuals with NTM-pulmonary disease should </a:t>
            </a:r>
            <a:r>
              <a:rPr lang="en-GB" b="1" dirty="0"/>
              <a:t>demonstrate an ability to tolerate </a:t>
            </a:r>
            <a:r>
              <a:rPr lang="en-GB" dirty="0"/>
              <a:t>optimal antibiotic therapy before listing for lung transplantation. </a:t>
            </a:r>
            <a:endParaRPr lang="en-US" dirty="0"/>
          </a:p>
          <a:p>
            <a:pPr lvl="0"/>
            <a:endParaRPr lang="en-US" dirty="0" smtClean="0"/>
          </a:p>
          <a:p>
            <a:r>
              <a:rPr lang="en-GB" b="1" dirty="0"/>
              <a:t>Progressive</a:t>
            </a:r>
            <a:r>
              <a:rPr lang="en-GB" dirty="0"/>
              <a:t> NTM-pulmonary disease despite optimal antibiotic therapy is likely to be a </a:t>
            </a:r>
            <a:r>
              <a:rPr lang="en-GB" b="1" dirty="0"/>
              <a:t>contraindication</a:t>
            </a:r>
            <a:r>
              <a:rPr lang="en-GB" dirty="0"/>
              <a:t> </a:t>
            </a:r>
            <a:r>
              <a:rPr lang="en-GB" b="1" dirty="0"/>
              <a:t>to listing </a:t>
            </a:r>
            <a:r>
              <a:rPr lang="en-GB" dirty="0"/>
              <a:t>for lung transplantation</a:t>
            </a:r>
            <a:r>
              <a:rPr lang="en-GB" dirty="0" smtClean="0"/>
              <a:t>.</a:t>
            </a:r>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9888272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NTM Drug Monograph</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634066"/>
            <a:ext cx="8546125" cy="4525963"/>
          </a:xfrm>
        </p:spPr>
        <p:txBody>
          <a:bodyPr>
            <a:normAutofit fontScale="92500" lnSpcReduction="10000"/>
          </a:bodyPr>
          <a:lstStyle/>
          <a:p>
            <a:r>
              <a:rPr lang="en-US" b="1" dirty="0" smtClean="0"/>
              <a:t>The </a:t>
            </a:r>
            <a:r>
              <a:rPr lang="en-US" b="1" dirty="0"/>
              <a:t>NTM drug monograph </a:t>
            </a:r>
            <a:r>
              <a:rPr lang="en-GB" dirty="0"/>
              <a:t>is provided to facilitate antibiotic prescribing in people with NTM-PD, but it should only be used in conjunction with, and not as a substitute for, </a:t>
            </a:r>
            <a:r>
              <a:rPr lang="en-GB" dirty="0" smtClean="0"/>
              <a:t>local / national prescribing formularies.</a:t>
            </a:r>
          </a:p>
          <a:p>
            <a:endParaRPr lang="en-GB" b="1" dirty="0"/>
          </a:p>
          <a:p>
            <a:r>
              <a:rPr lang="en-GB" dirty="0" smtClean="0"/>
              <a:t>To facilitate the prescription of the </a:t>
            </a:r>
            <a:r>
              <a:rPr lang="en-GB" b="1" dirty="0" smtClean="0"/>
              <a:t>correct drugs </a:t>
            </a:r>
            <a:r>
              <a:rPr lang="en-GB" dirty="0" smtClean="0"/>
              <a:t>at the </a:t>
            </a:r>
            <a:r>
              <a:rPr lang="en-GB" b="1" dirty="0" smtClean="0"/>
              <a:t>correct doses</a:t>
            </a:r>
            <a:r>
              <a:rPr lang="en-GB" dirty="0" smtClean="0"/>
              <a:t>, and aid awareness of potential </a:t>
            </a:r>
            <a:r>
              <a:rPr lang="en-GB" b="1" dirty="0" smtClean="0"/>
              <a:t>drug-drug interactions </a:t>
            </a:r>
            <a:r>
              <a:rPr lang="en-GB" dirty="0" smtClean="0"/>
              <a:t>and the most appropriate </a:t>
            </a:r>
            <a:r>
              <a:rPr lang="en-GB" b="1" dirty="0" smtClean="0"/>
              <a:t>toxicity monitoring</a:t>
            </a:r>
            <a:r>
              <a:rPr lang="en-GB" dirty="0" smtClean="0"/>
              <a:t>.</a:t>
            </a:r>
            <a:endParaRPr lang="en-US" dirty="0"/>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44025522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NTM Drug Monograph</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1583268"/>
            <a:ext cx="8546125" cy="736600"/>
          </a:xfrm>
        </p:spPr>
        <p:txBody>
          <a:bodyPr>
            <a:noAutofit/>
          </a:bodyPr>
          <a:lstStyle/>
          <a:p>
            <a:r>
              <a:rPr lang="en-US" sz="3000" b="1" dirty="0" smtClean="0"/>
              <a:t>The </a:t>
            </a:r>
            <a:r>
              <a:rPr lang="en-US" sz="3000" b="1" dirty="0"/>
              <a:t>NTM drug </a:t>
            </a:r>
            <a:r>
              <a:rPr lang="en-US" sz="3000" b="1" dirty="0" smtClean="0"/>
              <a:t>monograph includes information on the following medications:</a:t>
            </a:r>
          </a:p>
        </p:txBody>
      </p:sp>
      <p:sp>
        <p:nvSpPr>
          <p:cNvPr id="4" name="TextBox 3"/>
          <p:cNvSpPr txBox="1"/>
          <p:nvPr/>
        </p:nvSpPr>
        <p:spPr>
          <a:xfrm>
            <a:off x="6594237" y="6415742"/>
            <a:ext cx="2409088" cy="369332"/>
          </a:xfrm>
          <a:prstGeom prst="rect">
            <a:avLst/>
          </a:prstGeom>
          <a:noFill/>
        </p:spPr>
        <p:txBody>
          <a:bodyPr wrap="square" rtlCol="0">
            <a:spAutoFit/>
          </a:bodyPr>
          <a:lstStyle/>
          <a:p>
            <a:r>
              <a:rPr lang="en-US" dirty="0" smtClean="0"/>
              <a:t>BTS Guidelines 2017</a:t>
            </a:r>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
        <p:nvSpPr>
          <p:cNvPr id="5" name="TextBox 4"/>
          <p:cNvSpPr txBox="1"/>
          <p:nvPr/>
        </p:nvSpPr>
        <p:spPr>
          <a:xfrm>
            <a:off x="1202259" y="2810930"/>
            <a:ext cx="2844800" cy="3693319"/>
          </a:xfrm>
          <a:prstGeom prst="rect">
            <a:avLst/>
          </a:prstGeom>
          <a:noFill/>
        </p:spPr>
        <p:txBody>
          <a:bodyPr wrap="square" rtlCol="0">
            <a:spAutoFit/>
          </a:bodyPr>
          <a:lstStyle/>
          <a:p>
            <a:r>
              <a:rPr lang="en-US" dirty="0" smtClean="0"/>
              <a:t>Amikacin - iv</a:t>
            </a:r>
          </a:p>
          <a:p>
            <a:r>
              <a:rPr lang="en-US" dirty="0" smtClean="0"/>
              <a:t>Amikacin – nebulised</a:t>
            </a:r>
          </a:p>
          <a:p>
            <a:r>
              <a:rPr lang="en-US" dirty="0" smtClean="0"/>
              <a:t>Azithromycin</a:t>
            </a:r>
          </a:p>
          <a:p>
            <a:r>
              <a:rPr lang="en-US" dirty="0" smtClean="0"/>
              <a:t>Bedaquiline</a:t>
            </a:r>
          </a:p>
          <a:p>
            <a:r>
              <a:rPr lang="en-US" dirty="0" smtClean="0"/>
              <a:t>Cefoxitin</a:t>
            </a:r>
          </a:p>
          <a:p>
            <a:r>
              <a:rPr lang="en-US" dirty="0" smtClean="0"/>
              <a:t>Ciprofloxacin</a:t>
            </a:r>
          </a:p>
          <a:p>
            <a:r>
              <a:rPr lang="en-US" dirty="0" smtClean="0"/>
              <a:t>Clarithromycin</a:t>
            </a:r>
          </a:p>
          <a:p>
            <a:r>
              <a:rPr lang="en-US" dirty="0" smtClean="0"/>
              <a:t>Clofazimine</a:t>
            </a:r>
          </a:p>
          <a:p>
            <a:r>
              <a:rPr lang="en-US" dirty="0" smtClean="0"/>
              <a:t>Cotrimoxazole</a:t>
            </a:r>
          </a:p>
          <a:p>
            <a:r>
              <a:rPr lang="en-US" dirty="0" smtClean="0"/>
              <a:t>Doxycycline</a:t>
            </a:r>
          </a:p>
          <a:p>
            <a:r>
              <a:rPr lang="en-US" dirty="0" smtClean="0"/>
              <a:t>Ethambutol</a:t>
            </a:r>
          </a:p>
          <a:p>
            <a:r>
              <a:rPr lang="en-US" dirty="0" smtClean="0"/>
              <a:t>Imipenem</a:t>
            </a:r>
          </a:p>
          <a:p>
            <a:r>
              <a:rPr lang="en-US" dirty="0" smtClean="0"/>
              <a:t>Isoniazid</a:t>
            </a:r>
            <a:endParaRPr lang="en-US" dirty="0"/>
          </a:p>
        </p:txBody>
      </p:sp>
      <p:sp>
        <p:nvSpPr>
          <p:cNvPr id="9" name="TextBox 8"/>
          <p:cNvSpPr txBox="1"/>
          <p:nvPr/>
        </p:nvSpPr>
        <p:spPr>
          <a:xfrm>
            <a:off x="3742266" y="2810933"/>
            <a:ext cx="2844800" cy="2031325"/>
          </a:xfrm>
          <a:prstGeom prst="rect">
            <a:avLst/>
          </a:prstGeom>
          <a:noFill/>
        </p:spPr>
        <p:txBody>
          <a:bodyPr wrap="square" rtlCol="0">
            <a:spAutoFit/>
          </a:bodyPr>
          <a:lstStyle/>
          <a:p>
            <a:r>
              <a:rPr lang="en-US" dirty="0" smtClean="0"/>
              <a:t>Linezolid</a:t>
            </a:r>
          </a:p>
          <a:p>
            <a:r>
              <a:rPr lang="en-US" dirty="0" smtClean="0"/>
              <a:t>Minocycline</a:t>
            </a:r>
          </a:p>
          <a:p>
            <a:r>
              <a:rPr lang="en-US" dirty="0" smtClean="0"/>
              <a:t>Moxifloxacin</a:t>
            </a:r>
          </a:p>
          <a:p>
            <a:r>
              <a:rPr lang="en-US" dirty="0" smtClean="0"/>
              <a:t>Rifabutin</a:t>
            </a:r>
          </a:p>
          <a:p>
            <a:r>
              <a:rPr lang="en-US" dirty="0" smtClean="0"/>
              <a:t>Rifampicin</a:t>
            </a:r>
          </a:p>
          <a:p>
            <a:r>
              <a:rPr lang="en-US" dirty="0" smtClean="0"/>
              <a:t>Streptomycin</a:t>
            </a:r>
          </a:p>
          <a:p>
            <a:r>
              <a:rPr lang="en-US" dirty="0" smtClean="0"/>
              <a:t>Tigecycline</a:t>
            </a:r>
          </a:p>
        </p:txBody>
      </p:sp>
    </p:spTree>
    <p:extLst>
      <p:ext uri="{BB962C8B-B14F-4D97-AF65-F5344CB8AC3E}">
        <p14:creationId xmlns:p14="http://schemas.microsoft.com/office/powerpoint/2010/main" val="15738098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GB" b="1" dirty="0" smtClean="0"/>
              <a:t>Patient information </a:t>
            </a:r>
            <a:r>
              <a:rPr lang="en-GB" dirty="0" smtClean="0"/>
              <a:t>has been developed as part of the BTS NTM guideline and is available on </a:t>
            </a:r>
            <a:r>
              <a:rPr lang="en-GB" dirty="0"/>
              <a:t>the BTS </a:t>
            </a:r>
            <a:r>
              <a:rPr lang="en-GB" dirty="0" smtClean="0"/>
              <a:t>website</a:t>
            </a:r>
            <a:r>
              <a:rPr lang="en-GB" sz="1900" dirty="0"/>
              <a:t>.</a:t>
            </a:r>
            <a:endParaRPr lang="en-GB" sz="1900" dirty="0" smtClean="0"/>
          </a:p>
          <a:p>
            <a:pPr marL="0" indent="0">
              <a:buNone/>
            </a:pPr>
            <a:endParaRPr lang="en-GB" dirty="0" smtClean="0"/>
          </a:p>
          <a:p>
            <a:r>
              <a:rPr lang="en-GB" dirty="0" smtClean="0"/>
              <a:t>Clinicians </a:t>
            </a:r>
            <a:r>
              <a:rPr lang="en-GB" dirty="0"/>
              <a:t>and other health care professionals </a:t>
            </a:r>
            <a:r>
              <a:rPr lang="en-GB" dirty="0" smtClean="0"/>
              <a:t>are </a:t>
            </a:r>
            <a:r>
              <a:rPr lang="en-GB" b="1" dirty="0" smtClean="0"/>
              <a:t>invited to </a:t>
            </a:r>
            <a:r>
              <a:rPr lang="en-GB" b="1" dirty="0"/>
              <a:t>use </a:t>
            </a:r>
            <a:r>
              <a:rPr lang="en-GB" b="1" dirty="0" smtClean="0"/>
              <a:t>this information </a:t>
            </a:r>
            <a:r>
              <a:rPr lang="en-GB" dirty="0" smtClean="0"/>
              <a:t>in </a:t>
            </a:r>
            <a:r>
              <a:rPr lang="en-GB" dirty="0"/>
              <a:t>their local </a:t>
            </a:r>
            <a:r>
              <a:rPr lang="en-GB" dirty="0" smtClean="0"/>
              <a:t>practice</a:t>
            </a:r>
            <a:r>
              <a:rPr lang="en-GB" dirty="0"/>
              <a:t> </a:t>
            </a:r>
            <a:r>
              <a:rPr lang="en-GB" dirty="0" smtClean="0"/>
              <a:t>and it can be adapted for </a:t>
            </a:r>
            <a:r>
              <a:rPr lang="en-GB" dirty="0"/>
              <a:t>local </a:t>
            </a:r>
            <a:r>
              <a:rPr lang="en-GB" dirty="0" smtClean="0"/>
              <a:t>use, but please </a:t>
            </a:r>
            <a:r>
              <a:rPr lang="en-GB" b="1" dirty="0"/>
              <a:t>acknowledge</a:t>
            </a:r>
            <a:r>
              <a:rPr lang="en-GB" dirty="0"/>
              <a:t> the </a:t>
            </a:r>
            <a:r>
              <a:rPr lang="en-GB" dirty="0" smtClean="0"/>
              <a:t>“BTS </a:t>
            </a:r>
            <a:r>
              <a:rPr lang="en-GB" dirty="0"/>
              <a:t>Guideline for the management of </a:t>
            </a:r>
            <a:r>
              <a:rPr lang="en-GB" dirty="0" smtClean="0"/>
              <a:t>NTM-PD” </a:t>
            </a:r>
            <a:r>
              <a:rPr lang="en-GB" dirty="0"/>
              <a:t>as the source. </a:t>
            </a:r>
          </a:p>
          <a:p>
            <a:endParaRPr lang="en-GB" dirty="0"/>
          </a:p>
        </p:txBody>
      </p:sp>
      <p:sp>
        <p:nvSpPr>
          <p:cNvPr id="4" name="Footer Placeholder 3"/>
          <p:cNvSpPr>
            <a:spLocks noGrp="1"/>
          </p:cNvSpPr>
          <p:nvPr>
            <p:ph type="ftr" sz="quarter" idx="11"/>
          </p:nvPr>
        </p:nvSpPr>
        <p:spPr/>
        <p:txBody>
          <a:bodyPr/>
          <a:lstStyle/>
          <a:p>
            <a:r>
              <a:rPr lang="en-US" smtClean="0"/>
              <a:t>October 2017</a:t>
            </a:r>
            <a:endParaRPr lang="en-US"/>
          </a:p>
        </p:txBody>
      </p:sp>
      <p:sp>
        <p:nvSpPr>
          <p:cNvPr id="5" name="TextBox 4"/>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NTM Guideline: Patient information</a:t>
            </a:r>
            <a:endParaRPr lang="en-GB" sz="3200" b="1" dirty="0">
              <a:latin typeface="Calibri" pitchFamily="34" charset="0"/>
              <a:cs typeface="Calibri" pitchFamily="34" charset="0"/>
            </a:endParaRPr>
          </a:p>
        </p:txBody>
      </p:sp>
    </p:spTree>
    <p:extLst>
      <p:ext uri="{BB962C8B-B14F-4D97-AF65-F5344CB8AC3E}">
        <p14:creationId xmlns:p14="http://schemas.microsoft.com/office/powerpoint/2010/main" val="7990231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Useful Links</a:t>
            </a:r>
            <a:endParaRPr lang="en-GB" sz="3200" b="1" dirty="0">
              <a:latin typeface="Calibri" pitchFamily="34" charset="0"/>
              <a:cs typeface="Calibri" pitchFamily="34" charset="0"/>
            </a:endParaRPr>
          </a:p>
        </p:txBody>
      </p:sp>
      <p:sp>
        <p:nvSpPr>
          <p:cNvPr id="6" name="Content Placeholder 5"/>
          <p:cNvSpPr>
            <a:spLocks noGrp="1"/>
          </p:cNvSpPr>
          <p:nvPr>
            <p:ph idx="1"/>
          </p:nvPr>
        </p:nvSpPr>
        <p:spPr>
          <a:xfrm>
            <a:off x="457199" y="994612"/>
            <a:ext cx="8546125" cy="5131552"/>
          </a:xfrm>
        </p:spPr>
        <p:txBody>
          <a:bodyPr>
            <a:normAutofit/>
          </a:bodyPr>
          <a:lstStyle/>
          <a:p>
            <a:r>
              <a:rPr lang="en-US" sz="2400" b="1" dirty="0" smtClean="0">
                <a:solidFill>
                  <a:srgbClr val="00B0F0"/>
                </a:solidFill>
              </a:rPr>
              <a:t>Full guideline </a:t>
            </a:r>
            <a:r>
              <a:rPr lang="en-US" sz="2400" dirty="0" smtClean="0"/>
              <a:t>			</a:t>
            </a:r>
          </a:p>
          <a:p>
            <a:pPr marL="400050" lvl="1" indent="0">
              <a:buNone/>
            </a:pPr>
            <a:r>
              <a:rPr lang="en-US" sz="2400" dirty="0" smtClean="0">
                <a:hlinkClick r:id="rId3"/>
              </a:rPr>
              <a:t>www.brit-thoracic.org.uk/standards-of-care/guidelines/bts-guidelines-for-non-tuberculous-mycobacteria/</a:t>
            </a:r>
            <a:r>
              <a:rPr lang="en-US" sz="2400" dirty="0" smtClean="0"/>
              <a:t> </a:t>
            </a:r>
          </a:p>
          <a:p>
            <a:r>
              <a:rPr lang="en-US" sz="2400" b="1" smtClean="0">
                <a:solidFill>
                  <a:srgbClr val="00B0F0"/>
                </a:solidFill>
              </a:rPr>
              <a:t>Thorax </a:t>
            </a:r>
            <a:r>
              <a:rPr lang="en-US" sz="2400" b="1" dirty="0" smtClean="0">
                <a:solidFill>
                  <a:srgbClr val="00B0F0"/>
                </a:solidFill>
              </a:rPr>
              <a:t>editorial </a:t>
            </a:r>
            <a:r>
              <a:rPr lang="en-US" sz="2400" dirty="0" smtClean="0"/>
              <a:t>		</a:t>
            </a:r>
            <a:r>
              <a:rPr lang="en-US" sz="2400" dirty="0">
                <a:hlinkClick r:id="rId4"/>
              </a:rPr>
              <a:t>http://</a:t>
            </a:r>
            <a:r>
              <a:rPr lang="en-US" sz="2400" dirty="0" smtClean="0">
                <a:hlinkClick r:id="rId4"/>
              </a:rPr>
              <a:t>thorax.bmj.com/content/72/11/969</a:t>
            </a:r>
            <a:r>
              <a:rPr lang="en-US" sz="2400" dirty="0" smtClean="0"/>
              <a:t> </a:t>
            </a:r>
          </a:p>
          <a:p>
            <a:r>
              <a:rPr lang="en-US" sz="2400" b="1" smtClean="0">
                <a:solidFill>
                  <a:srgbClr val="00B0F0"/>
                </a:solidFill>
              </a:rPr>
              <a:t>Summary </a:t>
            </a:r>
            <a:r>
              <a:rPr lang="en-US" sz="2400" b="1" dirty="0" smtClean="0">
                <a:solidFill>
                  <a:srgbClr val="00B0F0"/>
                </a:solidFill>
              </a:rPr>
              <a:t>of recommendations</a:t>
            </a:r>
          </a:p>
          <a:p>
            <a:r>
              <a:rPr lang="en-US" sz="2400" dirty="0">
                <a:hlinkClick r:id="rId5"/>
              </a:rPr>
              <a:t>http://</a:t>
            </a:r>
            <a:r>
              <a:rPr lang="en-US" sz="2400" dirty="0" smtClean="0">
                <a:hlinkClick r:id="rId5"/>
              </a:rPr>
              <a:t>bmjopenrespres.bmj.com/content/4/1/e000242</a:t>
            </a:r>
            <a:r>
              <a:rPr lang="en-US" sz="2400" dirty="0" smtClean="0"/>
              <a:t> </a:t>
            </a:r>
            <a:endParaRPr lang="en-US" sz="2400" dirty="0"/>
          </a:p>
          <a:p>
            <a:r>
              <a:rPr lang="en-US" sz="2400" b="1" dirty="0" smtClean="0">
                <a:solidFill>
                  <a:srgbClr val="00B0F0"/>
                </a:solidFill>
              </a:rPr>
              <a:t>Patient information</a:t>
            </a:r>
          </a:p>
          <a:p>
            <a:pPr marL="400050" lvl="1" indent="0">
              <a:buNone/>
            </a:pPr>
            <a:r>
              <a:rPr lang="en-US" sz="2400" dirty="0" smtClean="0">
                <a:hlinkClick r:id="rId3"/>
              </a:rPr>
              <a:t>www.brit-thoracic.org.uk/standards-of-care/guidelines/bts-guidelines-for-non-tuberculous-mycobacteria</a:t>
            </a:r>
            <a:r>
              <a:rPr lang="en-US" sz="2400" dirty="0">
                <a:hlinkClick r:id="rId3"/>
              </a:rPr>
              <a:t>/</a:t>
            </a:r>
            <a:r>
              <a:rPr lang="en-US" sz="2400" dirty="0"/>
              <a:t> </a:t>
            </a:r>
          </a:p>
          <a:p>
            <a:endParaRPr lang="en-US" dirty="0"/>
          </a:p>
        </p:txBody>
      </p:sp>
      <p:sp>
        <p:nvSpPr>
          <p:cNvPr id="2" name="Footer Placeholder 1"/>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3581386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3770" y="1014595"/>
            <a:ext cx="3640015" cy="584775"/>
          </a:xfrm>
          <a:prstGeom prst="rect">
            <a:avLst/>
          </a:prstGeom>
          <a:noFill/>
        </p:spPr>
        <p:txBody>
          <a:bodyPr wrap="square" rtlCol="0">
            <a:spAutoFit/>
          </a:bodyPr>
          <a:lstStyle/>
          <a:p>
            <a:r>
              <a:rPr lang="en-US" sz="3200" b="1" dirty="0" smtClean="0"/>
              <a:t>Acknowledgements:</a:t>
            </a:r>
            <a:endParaRPr lang="en-US" sz="3200" b="1" dirty="0"/>
          </a:p>
        </p:txBody>
      </p:sp>
      <p:sp>
        <p:nvSpPr>
          <p:cNvPr id="4" name="TextBox 3"/>
          <p:cNvSpPr txBox="1"/>
          <p:nvPr/>
        </p:nvSpPr>
        <p:spPr>
          <a:xfrm>
            <a:off x="650631" y="1639204"/>
            <a:ext cx="8036169" cy="5016758"/>
          </a:xfrm>
          <a:prstGeom prst="rect">
            <a:avLst/>
          </a:prstGeom>
          <a:noFill/>
        </p:spPr>
        <p:txBody>
          <a:bodyPr wrap="square" rtlCol="0">
            <a:spAutoFit/>
          </a:bodyPr>
          <a:lstStyle/>
          <a:p>
            <a:r>
              <a:rPr lang="en-US" sz="2000" dirty="0" err="1" smtClean="0"/>
              <a:t>Dr</a:t>
            </a:r>
            <a:r>
              <a:rPr lang="en-US" sz="2000" dirty="0" smtClean="0"/>
              <a:t> Charles Haworth (co-chair)</a:t>
            </a:r>
          </a:p>
          <a:p>
            <a:r>
              <a:rPr lang="en-US" sz="2000" dirty="0" smtClean="0"/>
              <a:t>Professor Andres </a:t>
            </a:r>
            <a:r>
              <a:rPr lang="en-US" sz="2000" dirty="0" err="1" smtClean="0"/>
              <a:t>Floto</a:t>
            </a:r>
            <a:r>
              <a:rPr lang="en-US" sz="2000" dirty="0" smtClean="0"/>
              <a:t> (co-chair)</a:t>
            </a:r>
            <a:r>
              <a:rPr lang="en-US" sz="2000" dirty="0"/>
              <a:t>	</a:t>
            </a:r>
            <a:r>
              <a:rPr lang="en-US" sz="2000" dirty="0" smtClean="0"/>
              <a:t>			Professor Ian Campbell</a:t>
            </a:r>
          </a:p>
          <a:p>
            <a:r>
              <a:rPr lang="en-US" sz="2000" dirty="0" err="1" smtClean="0"/>
              <a:t>Dr</a:t>
            </a:r>
            <a:r>
              <a:rPr lang="en-US" sz="2000" dirty="0" smtClean="0"/>
              <a:t> J Banks									</a:t>
            </a:r>
            <a:r>
              <a:rPr lang="en-US" sz="2000" dirty="0" err="1" smtClean="0"/>
              <a:t>Dr</a:t>
            </a:r>
            <a:r>
              <a:rPr lang="en-US" sz="2000" dirty="0" smtClean="0"/>
              <a:t> M Ruddy</a:t>
            </a:r>
          </a:p>
          <a:p>
            <a:r>
              <a:rPr lang="en-US" sz="2000" dirty="0" err="1" smtClean="0"/>
              <a:t>Dr</a:t>
            </a:r>
            <a:r>
              <a:rPr lang="en-US" sz="2000" dirty="0" smtClean="0"/>
              <a:t> T </a:t>
            </a:r>
            <a:r>
              <a:rPr lang="en-US" sz="2000" dirty="0" err="1" smtClean="0"/>
              <a:t>Capstick</a:t>
            </a:r>
            <a:endParaRPr lang="en-US" sz="2000" dirty="0" smtClean="0"/>
          </a:p>
          <a:p>
            <a:r>
              <a:rPr lang="en-US" sz="2000" dirty="0" smtClean="0"/>
              <a:t>Professor A Fisher							Sally </a:t>
            </a:r>
            <a:r>
              <a:rPr lang="en-US" sz="2000" dirty="0" err="1" smtClean="0"/>
              <a:t>Welham</a:t>
            </a:r>
            <a:endParaRPr lang="en-US" sz="2000" dirty="0" smtClean="0"/>
          </a:p>
          <a:p>
            <a:r>
              <a:rPr lang="en-US" sz="2000" dirty="0" err="1" smtClean="0"/>
              <a:t>Dr</a:t>
            </a:r>
            <a:r>
              <a:rPr lang="en-US" sz="2000" dirty="0" smtClean="0"/>
              <a:t> T Gorsuch</a:t>
            </a:r>
          </a:p>
          <a:p>
            <a:r>
              <a:rPr lang="en-US" sz="2000" dirty="0" err="1" smtClean="0"/>
              <a:t>Dr</a:t>
            </a:r>
            <a:r>
              <a:rPr lang="en-US" sz="2000" dirty="0" smtClean="0"/>
              <a:t> I </a:t>
            </a:r>
            <a:r>
              <a:rPr lang="en-US" sz="2000" dirty="0" err="1" smtClean="0"/>
              <a:t>Laurenson</a:t>
            </a:r>
            <a:endParaRPr lang="en-US" sz="2000" dirty="0" smtClean="0"/>
          </a:p>
          <a:p>
            <a:r>
              <a:rPr lang="en-US" sz="2000" dirty="0" err="1" smtClean="0"/>
              <a:t>Dr</a:t>
            </a:r>
            <a:r>
              <a:rPr lang="en-US" sz="2000" dirty="0" smtClean="0"/>
              <a:t> A Leitch</a:t>
            </a:r>
          </a:p>
          <a:p>
            <a:r>
              <a:rPr lang="en-US" sz="2000" dirty="0" err="1" smtClean="0"/>
              <a:t>Dr</a:t>
            </a:r>
            <a:r>
              <a:rPr lang="en-US" sz="2000" dirty="0" smtClean="0"/>
              <a:t> M </a:t>
            </a:r>
            <a:r>
              <a:rPr lang="en-US" sz="2000" dirty="0" err="1" smtClean="0"/>
              <a:t>Loebinger</a:t>
            </a:r>
            <a:endParaRPr lang="en-US" sz="2000" dirty="0" smtClean="0"/>
          </a:p>
          <a:p>
            <a:r>
              <a:rPr lang="en-US" sz="2000" dirty="0" smtClean="0"/>
              <a:t>Professor H </a:t>
            </a:r>
            <a:r>
              <a:rPr lang="en-US" sz="2000" dirty="0"/>
              <a:t>M</a:t>
            </a:r>
            <a:r>
              <a:rPr lang="en-US" sz="2000" dirty="0" smtClean="0"/>
              <a:t>ilburn</a:t>
            </a:r>
          </a:p>
          <a:p>
            <a:r>
              <a:rPr lang="en-US" sz="2000" dirty="0" err="1" smtClean="0"/>
              <a:t>Mr</a:t>
            </a:r>
            <a:r>
              <a:rPr lang="en-US" sz="2000" dirty="0" smtClean="0"/>
              <a:t> M Nightingale</a:t>
            </a:r>
          </a:p>
          <a:p>
            <a:r>
              <a:rPr lang="en-US" sz="2000" dirty="0" smtClean="0"/>
              <a:t>Professor P </a:t>
            </a:r>
            <a:r>
              <a:rPr lang="en-US" sz="2000" dirty="0" err="1" smtClean="0"/>
              <a:t>Ormerod</a:t>
            </a:r>
            <a:endParaRPr lang="en-US" sz="2000" dirty="0" smtClean="0"/>
          </a:p>
          <a:p>
            <a:r>
              <a:rPr lang="en-US" sz="2000" dirty="0" err="1" smtClean="0"/>
              <a:t>Dr</a:t>
            </a:r>
            <a:r>
              <a:rPr lang="en-US" sz="2000" dirty="0" smtClean="0"/>
              <a:t> D </a:t>
            </a:r>
            <a:r>
              <a:rPr lang="en-US" sz="2000" dirty="0" err="1" smtClean="0"/>
              <a:t>Shingadia</a:t>
            </a:r>
            <a:endParaRPr lang="en-US" sz="2000" dirty="0" smtClean="0"/>
          </a:p>
          <a:p>
            <a:r>
              <a:rPr lang="en-US" sz="2000" dirty="0" err="1" smtClean="0"/>
              <a:t>Dr</a:t>
            </a:r>
            <a:r>
              <a:rPr lang="en-US" sz="2000" dirty="0" smtClean="0"/>
              <a:t> D Smith</a:t>
            </a:r>
          </a:p>
          <a:p>
            <a:r>
              <a:rPr lang="en-US" sz="2000" dirty="0" err="1" smtClean="0"/>
              <a:t>Ms</a:t>
            </a:r>
            <a:r>
              <a:rPr lang="en-US" sz="2000" dirty="0" smtClean="0"/>
              <a:t> N Whitehead</a:t>
            </a:r>
          </a:p>
          <a:p>
            <a:r>
              <a:rPr lang="en-US" sz="2000" dirty="0" smtClean="0"/>
              <a:t>Professor R Wilson</a:t>
            </a:r>
            <a:endParaRPr lang="en-US" sz="2000" dirty="0"/>
          </a:p>
        </p:txBody>
      </p:sp>
      <p:sp>
        <p:nvSpPr>
          <p:cNvPr id="5" name="TextBox 4"/>
          <p:cNvSpPr txBox="1"/>
          <p:nvPr/>
        </p:nvSpPr>
        <p:spPr>
          <a:xfrm>
            <a:off x="0" y="188913"/>
            <a:ext cx="9144000" cy="584775"/>
          </a:xfrm>
          <a:prstGeom prst="rect">
            <a:avLst/>
          </a:prstGeom>
          <a:solidFill>
            <a:schemeClr val="bg1">
              <a:lumMod val="85000"/>
            </a:schemeClr>
          </a:solidFill>
          <a:ln>
            <a:noFill/>
          </a:ln>
        </p:spPr>
        <p:txBody>
          <a:bodyPr>
            <a:spAutoFit/>
          </a:bodyPr>
          <a:lstStyle/>
          <a:p>
            <a:pPr>
              <a:defRPr/>
            </a:pPr>
            <a:r>
              <a:rPr lang="en-GB" sz="3200" b="1" dirty="0" smtClean="0">
                <a:latin typeface="Calibri" pitchFamily="34" charset="0"/>
                <a:cs typeface="Calibri" pitchFamily="34" charset="0"/>
              </a:rPr>
              <a:t>BTS Guidelines for the Management of NTM-PD</a:t>
            </a:r>
          </a:p>
        </p:txBody>
      </p:sp>
      <p:sp>
        <p:nvSpPr>
          <p:cNvPr id="3" name="Footer Placeholder 2"/>
          <p:cNvSpPr>
            <a:spLocks noGrp="1"/>
          </p:cNvSpPr>
          <p:nvPr>
            <p:ph type="ftr" sz="quarter" idx="11"/>
          </p:nvPr>
        </p:nvSpPr>
        <p:spPr/>
        <p:txBody>
          <a:bodyPr/>
          <a:lstStyle/>
          <a:p>
            <a:r>
              <a:rPr lang="en-US" smtClean="0"/>
              <a:t>October 2017</a:t>
            </a:r>
            <a:endParaRPr lang="en-US"/>
          </a:p>
        </p:txBody>
      </p:sp>
    </p:spTree>
    <p:extLst>
      <p:ext uri="{BB962C8B-B14F-4D97-AF65-F5344CB8AC3E}">
        <p14:creationId xmlns:p14="http://schemas.microsoft.com/office/powerpoint/2010/main" val="16855708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10733</TotalTime>
  <Words>2965</Words>
  <Application>Microsoft Office PowerPoint</Application>
  <PresentationFormat>On-screen Show (4:3)</PresentationFormat>
  <Paragraphs>562</Paragraphs>
  <Slides>49</Slides>
  <Notes>48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49</vt:i4>
      </vt:variant>
    </vt:vector>
  </HeadingPairs>
  <TitlesOfParts>
    <vt:vector size="53" baseType="lpstr">
      <vt:lpstr>ＭＳ Ｐゴシック</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Advanced  Lung Disease in CF Adults</dc:title>
  <dc:creator>Nicola Simler</dc:creator>
  <cp:lastModifiedBy>Sally Welham</cp:lastModifiedBy>
  <cp:revision>829</cp:revision>
  <dcterms:created xsi:type="dcterms:W3CDTF">2015-05-28T16:59:49Z</dcterms:created>
  <dcterms:modified xsi:type="dcterms:W3CDTF">2017-10-20T17:32:07Z</dcterms:modified>
</cp:coreProperties>
</file>