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21" r:id="rId1"/>
    <p:sldMasterId id="2147483733" r:id="rId2"/>
    <p:sldMasterId id="2147483745" r:id="rId3"/>
    <p:sldMasterId id="2147483757" r:id="rId4"/>
  </p:sldMasterIdLst>
  <p:notesMasterIdLst>
    <p:notesMasterId r:id="rId28"/>
  </p:notesMasterIdLst>
  <p:sldIdLst>
    <p:sldId id="390" r:id="rId5"/>
    <p:sldId id="391" r:id="rId6"/>
    <p:sldId id="413" r:id="rId7"/>
    <p:sldId id="411" r:id="rId8"/>
    <p:sldId id="392" r:id="rId9"/>
    <p:sldId id="393" r:id="rId10"/>
    <p:sldId id="394" r:id="rId11"/>
    <p:sldId id="396" r:id="rId12"/>
    <p:sldId id="397" r:id="rId13"/>
    <p:sldId id="398" r:id="rId14"/>
    <p:sldId id="399" r:id="rId15"/>
    <p:sldId id="400" r:id="rId16"/>
    <p:sldId id="401" r:id="rId17"/>
    <p:sldId id="402" r:id="rId18"/>
    <p:sldId id="403" r:id="rId19"/>
    <p:sldId id="404" r:id="rId20"/>
    <p:sldId id="405" r:id="rId21"/>
    <p:sldId id="406" r:id="rId22"/>
    <p:sldId id="407" r:id="rId23"/>
    <p:sldId id="408" r:id="rId24"/>
    <p:sldId id="409" r:id="rId25"/>
    <p:sldId id="414" r:id="rId26"/>
    <p:sldId id="410" r:id="rId27"/>
  </p:sldIdLst>
  <p:sldSz cx="9144000" cy="5715000" type="screen16x1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CFC"/>
    <a:srgbClr val="0083BE"/>
    <a:srgbClr val="F8F8F8"/>
    <a:srgbClr val="37424A"/>
    <a:srgbClr val="A5ACAF"/>
    <a:srgbClr val="00C3FF"/>
    <a:srgbClr val="C2DE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126" d="100"/>
          <a:sy n="126" d="100"/>
        </p:scale>
        <p:origin x="816" y="120"/>
      </p:cViewPr>
      <p:guideLst>
        <p:guide orient="horz" pos="2160"/>
        <p:guide pos="2880"/>
        <p:guide orient="horz" pos="18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-4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-4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-48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-48" charset="-128"/>
              </a:defRPr>
            </a:lvl1pPr>
          </a:lstStyle>
          <a:p>
            <a:pPr>
              <a:defRPr/>
            </a:pPr>
            <a:fld id="{431F4C83-7206-471A-A50F-11206D63A2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4547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48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4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4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4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48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4862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893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651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546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377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419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904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176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0653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9341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148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673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2401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5582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1319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78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450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7410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74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4061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1575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9099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dirty="0" smtClean="0">
              <a:ea typeface="ＭＳ Ｐゴシック" charset="-12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FA204-561D-1349-BC0A-3DAD4ABA7437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77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106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463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842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915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40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702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616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939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695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415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239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5172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896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879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255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1953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6560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11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474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6018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8834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383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52724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67152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0731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6470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1523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8143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6847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20731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9871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8536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1459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9755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8540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7985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792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6553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0848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670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6754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1490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3444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013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3809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71925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hf sldNum="0" hdr="0" dt="0"/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3809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95448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hf sldNum="0" hdr="0" dt="0"/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3809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48183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hf sldNum="0" hdr="0" dt="0"/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 dirty="0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t>October 2017</a:t>
            </a:r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fld id="{317A870A-D683-CA45-AEA2-57D9AF935B1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</a:rPr>
              <a:pPr defTabSz="3809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56300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hf sldNum="0" hdr="0" dt="0"/>
  <p:txStyles>
    <p:titleStyle>
      <a:lvl1pPr algn="ctr" defTabSz="380985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3809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380985" rtl="0" eaLnBrk="1" latinLnBrk="0" hangingPunct="1">
        <a:spcBef>
          <a:spcPct val="20000"/>
        </a:spcBef>
        <a:buFont typeface="Arial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380985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380985" rtl="0" eaLnBrk="1" latinLnBrk="0" hangingPunct="1">
        <a:spcBef>
          <a:spcPct val="20000"/>
        </a:spcBef>
        <a:buFont typeface="Arial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380985" rtl="0" eaLnBrk="1" latinLnBrk="0" hangingPunct="1">
        <a:spcBef>
          <a:spcPct val="20000"/>
        </a:spcBef>
        <a:buFont typeface="Arial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380985" rtl="0" eaLnBrk="1" latinLnBrk="0" hangingPunct="1">
        <a:spcBef>
          <a:spcPct val="20000"/>
        </a:spcBef>
        <a:buFont typeface="Arial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38098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it-thoracic.org.uk/standards-of-care/guidelines/bts-guidelines-mesothelioma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  </a:t>
            </a:r>
            <a:r>
              <a:rPr lang="en-GB" sz="2667" b="1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British Thoracic Society Guidelines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67961" y="3612099"/>
            <a:ext cx="6022731" cy="81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333" dirty="0">
                <a:solidFill>
                  <a:prstClr val="black"/>
                </a:solidFill>
                <a:latin typeface="Calibri"/>
                <a:ea typeface="+mn-ea"/>
              </a:rPr>
              <a:t>BTS </a:t>
            </a:r>
            <a:r>
              <a:rPr lang="en-US" sz="2333" dirty="0" smtClean="0">
                <a:solidFill>
                  <a:prstClr val="black"/>
                </a:solidFill>
                <a:latin typeface="Calibri"/>
                <a:ea typeface="+mn-ea"/>
              </a:rPr>
              <a:t>Mesothelioma </a:t>
            </a:r>
            <a:r>
              <a:rPr lang="en-US" sz="2333" dirty="0">
                <a:solidFill>
                  <a:prstClr val="black"/>
                </a:solidFill>
                <a:latin typeface="Calibri"/>
                <a:ea typeface="+mn-ea"/>
              </a:rPr>
              <a:t>Guideline Development Group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33505" y="1843821"/>
            <a:ext cx="6462345" cy="1118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333" b="1" dirty="0" smtClean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Investigation and Management </a:t>
            </a:r>
            <a:r>
              <a:rPr lang="en-GB" sz="3333" b="1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of </a:t>
            </a:r>
          </a:p>
          <a:p>
            <a:pPr algn="ctr"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333" b="1" dirty="0" smtClean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Malignant Pleural Mesothelioma</a:t>
            </a:r>
            <a:endParaRPr lang="en-GB" sz="3333" b="1" dirty="0">
              <a:solidFill>
                <a:prstClr val="black"/>
              </a:solidFill>
              <a:latin typeface="Calibri" pitchFamily="34" charset="0"/>
              <a:ea typeface="+mn-ea"/>
              <a:cs typeface="Calibri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5059" y="959226"/>
            <a:ext cx="899238" cy="8992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92063" y="5161756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385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  </a:t>
            </a:r>
            <a:r>
              <a:rPr lang="en-GB" sz="2667" b="1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Why are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the </a:t>
            </a:r>
            <a:r>
              <a:rPr lang="en-GB" sz="2667" b="1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guidelines needed?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Previous BTS statement published in 2007 and it was considered appropriate to now produce an evidence-based guideline for MPM.</a:t>
            </a:r>
          </a:p>
          <a:p>
            <a:r>
              <a:rPr lang="en-GB" dirty="0" smtClean="0"/>
              <a:t>Focus of the Guideline is on pleural mesothelioma.  Audit data published in 2016 reported that in the UK in 2014 pleural mesothelioma accounted for 2179 cases (97%).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695326" y="5105136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941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Aim of the guidelines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0" indent="-342900" defTabSz="914400" eaLnBrk="0" fontAlgn="base" hangingPunct="0">
              <a:spcAft>
                <a:spcPct val="0"/>
              </a:spcAft>
              <a:buFont typeface="Arial" charset="0"/>
              <a:buChar char="•"/>
            </a:pPr>
            <a:r>
              <a:rPr lang="en-GB" sz="2800" dirty="0">
                <a:solidFill>
                  <a:prstClr val="black"/>
                </a:solidFill>
              </a:rPr>
              <a:t>Comprehensive review of literature</a:t>
            </a:r>
          </a:p>
          <a:p>
            <a:pPr marL="342900" lvl="0" indent="-342900" defTabSz="914400" eaLnBrk="0" fontAlgn="base" hangingPunct="0">
              <a:spcAft>
                <a:spcPct val="0"/>
              </a:spcAft>
              <a:buFont typeface="Arial" charset="0"/>
              <a:buChar char="•"/>
            </a:pPr>
            <a:r>
              <a:rPr lang="en-GB" sz="2800" dirty="0">
                <a:solidFill>
                  <a:prstClr val="black"/>
                </a:solidFill>
              </a:rPr>
              <a:t>High quality evidence on treatment</a:t>
            </a:r>
          </a:p>
          <a:p>
            <a:pPr marL="742950" lvl="1" indent="-285750" defTabSz="914400" eaLnBrk="0" fontAlgn="base" hangingPunct="0">
              <a:spcAft>
                <a:spcPct val="0"/>
              </a:spcAft>
              <a:buFont typeface="Arial" charset="0"/>
              <a:buChar char="–"/>
            </a:pPr>
            <a:r>
              <a:rPr lang="en-GB" sz="2400" dirty="0">
                <a:solidFill>
                  <a:prstClr val="black"/>
                </a:solidFill>
              </a:rPr>
              <a:t>Fluid control</a:t>
            </a:r>
          </a:p>
          <a:p>
            <a:pPr marL="742950" lvl="1" indent="-285750" defTabSz="914400" eaLnBrk="0" fontAlgn="base" hangingPunct="0">
              <a:spcAft>
                <a:spcPct val="0"/>
              </a:spcAft>
              <a:buFont typeface="Arial" charset="0"/>
              <a:buChar char="–"/>
            </a:pPr>
            <a:r>
              <a:rPr lang="en-GB" sz="2400" dirty="0">
                <a:solidFill>
                  <a:prstClr val="black"/>
                </a:solidFill>
              </a:rPr>
              <a:t>Chemotherapy</a:t>
            </a:r>
          </a:p>
          <a:p>
            <a:pPr marL="742950" lvl="1" indent="-285750" defTabSz="914400" eaLnBrk="0" fontAlgn="base" hangingPunct="0">
              <a:spcAft>
                <a:spcPct val="0"/>
              </a:spcAft>
              <a:buFont typeface="Arial" charset="0"/>
              <a:buChar char="–"/>
            </a:pPr>
            <a:r>
              <a:rPr lang="en-GB" sz="2400" dirty="0">
                <a:solidFill>
                  <a:prstClr val="black"/>
                </a:solidFill>
              </a:rPr>
              <a:t>Radiotherapy</a:t>
            </a:r>
          </a:p>
          <a:p>
            <a:pPr marL="742950" lvl="1" indent="-285750" defTabSz="914400" eaLnBrk="0" fontAlgn="base" hangingPunct="0">
              <a:spcAft>
                <a:spcPct val="0"/>
              </a:spcAft>
              <a:buFont typeface="Arial" charset="0"/>
              <a:buChar char="–"/>
            </a:pPr>
            <a:r>
              <a:rPr lang="en-GB" sz="2400" dirty="0">
                <a:solidFill>
                  <a:prstClr val="black"/>
                </a:solidFill>
              </a:rPr>
              <a:t>Surgery</a:t>
            </a:r>
          </a:p>
          <a:p>
            <a:pPr marL="342900" lvl="0" indent="-342900" defTabSz="914400" eaLnBrk="0" fontAlgn="base" hangingPunct="0">
              <a:spcAft>
                <a:spcPct val="0"/>
              </a:spcAft>
              <a:buFont typeface="Arial" charset="0"/>
              <a:buChar char="•"/>
            </a:pPr>
            <a:r>
              <a:rPr lang="en-GB" sz="2800" dirty="0">
                <a:solidFill>
                  <a:prstClr val="black"/>
                </a:solidFill>
              </a:rPr>
              <a:t>Evidence based recommendations</a:t>
            </a:r>
          </a:p>
          <a:p>
            <a:pPr marL="342900" lvl="0" indent="-342900" defTabSz="914400" eaLnBrk="0" fontAlgn="base" hangingPunct="0">
              <a:spcAft>
                <a:spcPct val="0"/>
              </a:spcAft>
              <a:buFont typeface="Arial" charset="0"/>
              <a:buChar char="•"/>
            </a:pPr>
            <a:r>
              <a:rPr lang="en-GB" sz="2800" dirty="0">
                <a:solidFill>
                  <a:prstClr val="black"/>
                </a:solidFill>
              </a:rPr>
              <a:t>Standardise care in the UK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948264" y="5233764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28382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Methodology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21102" y="1417340"/>
            <a:ext cx="2619050" cy="584775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6173 abstracts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33936" y="2377447"/>
            <a:ext cx="5803576" cy="584775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950 allocated to clinical questions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49684" y="3337553"/>
            <a:ext cx="6057107" cy="584775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Relevant papers critically appraised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28576" y="4297660"/>
            <a:ext cx="4791696" cy="584775"/>
          </a:xfrm>
          <a:prstGeom prst="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SIGN evidence level applied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32240" y="5257767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1114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Clinical features that predict the presence of MPM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ea typeface="+mn-ea"/>
              <a:cs typeface="Calibri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3001" y="1129308"/>
            <a:ext cx="6990907" cy="3975828"/>
          </a:xfrm>
        </p:spPr>
        <p:txBody>
          <a:bodyPr>
            <a:normAutofit fontScale="700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not rule out a diagnosis of MPM on the basis of symptoms and examination findings alone.  </a:t>
            </a: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D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Offer an urgent chest x-ray to patients with symptoms and signs as outlined in NICE GL12  </a:t>
            </a: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D.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Refer all patients with a chest x-ray suggestive of MPM urgently (via the 2 week wait suspected cancer pathway in England and Wales).  Consider referral for further investigation in patients with persistent symptoms and history of asbestos exposure despite normal chest x-ray.  </a:t>
            </a: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D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thorough occupational history should be taken to cover all occupations throughout life. It is important to elicit para exposure by exploring details of relative and/or partner occupations.  </a:t>
            </a:r>
            <a:r>
              <a:rPr lang="en-GB" sz="2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D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  <a:ea typeface="+mn-ea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  <a:ea typeface="+mn-ea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16617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Staging systems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3001" y="1129308"/>
            <a:ext cx="6990907" cy="3975828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2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Record staging of MPM according to the version 8 of the IASCL staging proposals</a:t>
            </a:r>
            <a:r>
              <a:rPr lang="en-GB" sz="2000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. Grade D.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779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Imaging modalities for diagnosing and staging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3001" y="1129308"/>
            <a:ext cx="6990907" cy="3975828"/>
          </a:xfrm>
        </p:spPr>
        <p:txBody>
          <a:bodyPr>
            <a:normAutofit fontScale="62500" lnSpcReduction="20000"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,Times New Roman"/>
                <a:cs typeface="Calibri,Times New Roman"/>
              </a:rPr>
              <a:t>Offer CT thorax with contrast (optimised for pleural evaluation) as the initial cross-sectional imaging modality in the evaluation of patients with suspected MPM.  </a:t>
            </a:r>
            <a:r>
              <a:rPr lang="en-GB" sz="2800" b="1" dirty="0">
                <a:latin typeface="Calibri" panose="020F0502020204030204" pitchFamily="34" charset="0"/>
                <a:ea typeface="Calibri,Times New Roman"/>
                <a:cs typeface="Calibri,Times New Roman"/>
              </a:rPr>
              <a:t>Grade D.  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,Times New Roman"/>
                <a:cs typeface="Calibri,Times New Roman"/>
              </a:rPr>
              <a:t>Use of PET-CT for aiding diagnosis of MPM is not recommended in patients who have had prior talc </a:t>
            </a:r>
            <a:r>
              <a:rPr lang="en-GB" sz="2800" dirty="0" err="1">
                <a:latin typeface="Calibri" panose="020F0502020204030204" pitchFamily="34" charset="0"/>
                <a:ea typeface="Calibri,Times New Roman"/>
                <a:cs typeface="Calibri,Times New Roman"/>
              </a:rPr>
              <a:t>pleurodesis</a:t>
            </a:r>
            <a:r>
              <a:rPr lang="en-GB" sz="2800" dirty="0">
                <a:latin typeface="Calibri" panose="020F0502020204030204" pitchFamily="34" charset="0"/>
                <a:ea typeface="Calibri,Times New Roman"/>
                <a:cs typeface="Calibri,Times New Roman"/>
              </a:rPr>
              <a:t> and caution should be employed in populations with a high prevalence of TB.  </a:t>
            </a:r>
            <a:r>
              <a:rPr lang="en-GB" sz="2800" b="1" dirty="0">
                <a:latin typeface="Calibri" panose="020F0502020204030204" pitchFamily="34" charset="0"/>
                <a:ea typeface="Calibri,Times New Roman"/>
                <a:cs typeface="Calibri,Times New Roman"/>
              </a:rPr>
              <a:t>Grade D</a:t>
            </a:r>
            <a:r>
              <a:rPr lang="en-GB" sz="2800" dirty="0">
                <a:latin typeface="Calibri" panose="020F0502020204030204" pitchFamily="34" charset="0"/>
                <a:ea typeface="Calibri,Times New Roman"/>
                <a:cs typeface="Calibri,Times New Roman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,Times New Roman"/>
                <a:cs typeface="Calibri,Times New Roman"/>
              </a:rPr>
              <a:t>In patients where differentiating T stage will change management consider MRI.  </a:t>
            </a:r>
            <a:r>
              <a:rPr lang="en-GB" sz="2800" b="1" dirty="0">
                <a:latin typeface="Calibri" panose="020F0502020204030204" pitchFamily="34" charset="0"/>
                <a:ea typeface="Calibri,Times New Roman"/>
                <a:cs typeface="Calibri,Times New Roman"/>
              </a:rPr>
              <a:t>Grade D.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,Times New Roman"/>
                <a:cs typeface="Calibri,Times New Roman"/>
              </a:rPr>
              <a:t>In patients where excluding distant metastases will change management, offer PET-CT.  </a:t>
            </a:r>
            <a:r>
              <a:rPr lang="en-GB" sz="2800" b="1" dirty="0">
                <a:latin typeface="Calibri" panose="020F0502020204030204" pitchFamily="34" charset="0"/>
                <a:ea typeface="Calibri,Times New Roman"/>
                <a:cs typeface="Calibri,Times New Roman"/>
              </a:rPr>
              <a:t>Grade D.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2143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Pathological diagnosis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3001" y="1129308"/>
            <a:ext cx="6990907" cy="3975828"/>
          </a:xfrm>
        </p:spPr>
        <p:txBody>
          <a:bodyPr>
            <a:normAutofit fontScale="625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Immunohistochemistry is recommended for the differential diagnosis of MPM in both biopsy and cytology type specimens.  </a:t>
            </a: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Grade D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combination of at least two positive mesothelial (</a:t>
            </a:r>
            <a:r>
              <a:rPr lang="en-GB" sz="28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Calretinin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Cytokeratin 5/6, Wilms Tumour 1, D-240) and at least two negative adenocarcinoma </a:t>
            </a:r>
            <a:r>
              <a:rPr lang="en-GB" sz="28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immunohistochemical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markers (TTF1, CEA, Ber-EP4) should be used in the differential diagnosis of MPM. (</a:t>
            </a:r>
            <a:r>
              <a:rPr lang="en-GB" sz="2800" i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Markers listed in likely order of value).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Grade D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 not rely on cytology alone to make a diagnosis of MPM unless biopsy is not possible or not required to determine treatment due to patient wishes or poor performance status. </a:t>
            </a: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Grade D</a:t>
            </a: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Pathologists should report the histological subtype of MPM in all cases. </a:t>
            </a: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Grade D.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133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Pathological diagnosis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3001" y="1129308"/>
            <a:ext cx="6990907" cy="397582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Good Practice </a:t>
            </a:r>
            <a:r>
              <a:rPr lang="en-GB" sz="1800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Point: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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Biopsies from patients with suspected MPM should be reviewed by a pathologist experienced in the diagnosis of MPM and a second opinion should be sought if there is uncertainty over the diagnosis.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915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Use of biomarkers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3001" y="1129308"/>
            <a:ext cx="6990907" cy="3975828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 not offer biomarkers in isolation as a diagnostic test in MPM.  </a:t>
            </a:r>
            <a:r>
              <a:rPr lang="en-GB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Grade B.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biomarker testing in patients with suspicious cytology who are not fit enough for more invasive diagnostic tests.  </a:t>
            </a:r>
            <a:r>
              <a:rPr lang="en-GB" sz="22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B.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2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not routinely offer biomarker testing to predict treatment response or survival.  </a:t>
            </a:r>
            <a:r>
              <a:rPr lang="en-GB" sz="22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B.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2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 not offer biomarker testing to screen for MPM.  </a:t>
            </a:r>
            <a:r>
              <a:rPr lang="en-GB" sz="22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C.</a:t>
            </a:r>
            <a:r>
              <a:rPr lang="en-GB" sz="2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GB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9330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Use of biomarkers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43001" y="1129308"/>
            <a:ext cx="6990907" cy="397582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Recommendation: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Further research is required to identify biomarkers that reliably predict treatment response within clinical practice</a:t>
            </a:r>
            <a:endParaRPr lang="en-GB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1411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9131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Factors determining prognosis and timing of treatment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899592" y="1270397"/>
            <a:ext cx="6984776" cy="3693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Consider calculating a prognostic score in MPM patients at diagnosis.  </a:t>
            </a: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Grade D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Prognostic scores can provide useful survival information for patients and doctors but should not be used in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treatment decision-making.  </a:t>
            </a: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Grade D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When calculating a prognostic score use one of the following: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a.	The EORTC prognostic score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b.	The CALGB score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c.	The modified Glasgow Prognostic Score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d.	The LENT score if a pleural effusion is present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e.	The decision tree analysis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The decision tree analysis scoring systems is likely to be the most useful in routine clinical practice. </a:t>
            </a:r>
            <a:r>
              <a:rPr kumimoji="0" lang="en-US" altLang="en-U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Grade D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3730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Pleural fluid management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62000" y="1489348"/>
            <a:ext cx="6984776" cy="2305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Offer either talc (via slurry or </a:t>
            </a:r>
            <a:r>
              <a:rPr lang="en-GB" sz="18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poudrage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or indwelling pleural catheters for symptomatic pleural effusion in MPM, informed by patient choice. 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Grade A.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Talc slurry or </a:t>
            </a:r>
            <a:r>
              <a:rPr lang="en-GB" sz="18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thoracoscopic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talc </a:t>
            </a:r>
            <a:r>
              <a:rPr lang="en-GB" sz="18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poudrage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pleurodesis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should be offered to patients with MPM in preference to a VATS partial </a:t>
            </a:r>
            <a:r>
              <a:rPr lang="en-GB" sz="1800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pleurectomy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surgical approach for fluid control in MPM. 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Grade A.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8590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Role of surgery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62000" y="874499"/>
            <a:ext cx="6984776" cy="3535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it-IT" sz="1800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Do not offer VATS Partial Pleurectomy over talc pleurodesis in MPM </a:t>
            </a:r>
            <a:r>
              <a:rPr lang="it-IT" sz="1800" b="1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Grade A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it-IT" sz="1800" dirty="0" smtClean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Do </a:t>
            </a:r>
            <a:r>
              <a:rPr lang="it-IT" sz="1800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not offer Extra-Pleural Pneumonectomy in MPM  </a:t>
            </a:r>
            <a:r>
              <a:rPr lang="it-IT" sz="1800" b="1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Grade B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it-IT" sz="1800" dirty="0" smtClean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Do </a:t>
            </a:r>
            <a:r>
              <a:rPr lang="it-IT" sz="1800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not offer extended pleurectomy decortication outside of a clinical trial  </a:t>
            </a:r>
            <a:r>
              <a:rPr lang="it-IT" sz="1800" b="1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Grade D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it-IT" sz="1800" b="1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Research recommendation</a:t>
            </a:r>
            <a:r>
              <a:rPr lang="it-IT" sz="1800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: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it-IT" sz="1800" dirty="0" smtClean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The </a:t>
            </a:r>
            <a:r>
              <a:rPr lang="it-IT" sz="1800" dirty="0">
                <a:solidFill>
                  <a:srgbClr val="000000"/>
                </a:solidFill>
                <a:latin typeface="Calibri" panose="020F0502020204030204" pitchFamily="34" charset="0"/>
                <a:ea typeface="Cambria" panose="02040503050406030204" pitchFamily="18" charset="0"/>
                <a:cs typeface="Cambria" panose="02040503050406030204" pitchFamily="18" charset="0"/>
              </a:rPr>
              <a:t>role of VATS-PP and EPD in good prognosis patients should be examined further in clinical trials, which should include robust measurement of quality of life.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2019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Systemic anti cancer treatment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62000" y="1293909"/>
            <a:ext cx="6984776" cy="2696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1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  <a:endParaRPr lang="en-GB" sz="18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GB" sz="2000" dirty="0" smtClean="0">
                <a:solidFill>
                  <a:srgbClr val="000000"/>
                </a:solidFill>
                <a:latin typeface="Wingdings" panose="05000000000000000000" pitchFamily="2" charset="2"/>
                <a:ea typeface="Calibri" panose="020F0502020204030204" pitchFamily="34" charset="0"/>
                <a:cs typeface="Times New Roman" panose="02020603050405020304" pitchFamily="18" charset="0"/>
              </a:rPr>
              <a:t>Ø</a:t>
            </a:r>
            <a:r>
              <a:rPr lang="en-GB" sz="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Offer patients with MPM with good performance status </a:t>
            </a:r>
            <a:r>
              <a:rPr lang="en-GB" sz="18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(WHO 0-1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first-line therapy with cisplatin and </a:t>
            </a:r>
            <a:r>
              <a:rPr lang="en-GB" sz="18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pemetrexed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Where licensed (not presently in the UK), bevacizumab should be added to this regime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8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Raltitrexed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is an alternative to </a:t>
            </a:r>
            <a:r>
              <a:rPr lang="en-GB" sz="18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permetrexed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   </a:t>
            </a:r>
            <a:r>
              <a:rPr lang="en-GB" sz="1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Grade A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 not offer </a:t>
            </a:r>
            <a:r>
              <a:rPr lang="en-GB" sz="18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pemetrexed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or </a:t>
            </a:r>
            <a:r>
              <a:rPr lang="en-GB" sz="18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vorinostat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as second line treatment for patients with MPM. </a:t>
            </a:r>
            <a:r>
              <a:rPr lang="en-GB" sz="18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Grade A.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0374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Systemic anti cancer treatment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82818" y="858354"/>
            <a:ext cx="7389582" cy="3809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GB" sz="16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Good practice points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600" dirty="0" smtClean="0"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Where </a:t>
            </a:r>
            <a:r>
              <a:rPr lang="en-GB" sz="1600" dirty="0"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cisplatin is contraindicated, or has adverse risk, offer carboplatin in combination with </a:t>
            </a:r>
            <a:r>
              <a:rPr lang="en-GB" sz="1600" dirty="0" err="1"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pemetrexed</a:t>
            </a:r>
            <a:r>
              <a:rPr lang="en-GB" sz="1600" dirty="0"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First line clinical trials are an appropriate option for patients with good performance status and are recommended above any other option for second-line treatment, providing the patient is of adequate performance status.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GB" sz="1600" b="1" dirty="0"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Research Recommendations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GB" sz="1600" dirty="0"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The role of immunotherapy in MPM should be further assessed in large phase III randomised controlled trials.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GB" sz="1600" dirty="0"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rPr>
              <a:t>Further randomised controlled trials of second line therapy on MPM are required.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476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Radiotherapy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82818" y="1237849"/>
            <a:ext cx="7389582" cy="3050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1800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Recommendations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18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Do not offer prophylactic radiotherapy to chest wall procedure </a:t>
            </a:r>
            <a:r>
              <a:rPr lang="en-US" sz="1800" dirty="0" smtClean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tracts.</a:t>
            </a:r>
            <a:r>
              <a:rPr lang="en-US" sz="1800" b="1" dirty="0" smtClean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Grade A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Do not offer pre or post-operative </a:t>
            </a:r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Garamond-Regular"/>
              </a:rPr>
              <a:t>radiotherapy in MPM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Grade A.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not offer hemi-thorax radiotherapy for MPM.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Grade D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 palliative radiotherapy for localised pain in MPM where the pain distribution matches areas of underlying disease. 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Grade D.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2872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Radiotherapy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82818" y="1293250"/>
            <a:ext cx="7389582" cy="2939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lnSpc>
                <a:spcPct val="107000"/>
              </a:lnSpc>
              <a:spcAft>
                <a:spcPts val="1000"/>
              </a:spcAft>
              <a:buNone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recommendation: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1000"/>
              </a:spcAft>
              <a:buNone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Prospective clinical trials of preoperative radiotherapy, post-operative radiotherapy after </a:t>
            </a:r>
            <a:r>
              <a:rPr lang="en-GB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pleurectomy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decortication and definitive radiotherapy after chemotherapy in MPM are required.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1000"/>
              </a:spcAft>
              <a:buNone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Further prospective randomised clinical trials are required to determine the role of radiotherapy for symptom control in MPM and the optimal dose fractionation.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1814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Symptom control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82818" y="1829615"/>
            <a:ext cx="7389582" cy="1866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lnSpc>
                <a:spcPct val="107000"/>
              </a:lnSpc>
              <a:spcAft>
                <a:spcPts val="1000"/>
              </a:spcAft>
              <a:buNone/>
            </a:pP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Good practice point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1000"/>
              </a:spcAft>
              <a:buFont typeface="Wingdings" panose="05000000000000000000" pitchFamily="2" charset="2"/>
              <a:buChar char="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Symptoms in MPM should be managed as per current guidelines for cancer in general (see section 13: symptom control in the full guideline) and early involvement of palliative care specialists is recommended.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9534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Care and management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82818" y="1153212"/>
            <a:ext cx="7389582" cy="3219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Aft>
                <a:spcPts val="0"/>
              </a:spcAft>
              <a:buNone/>
            </a:pPr>
            <a:r>
              <a:rPr lang="en-GB" sz="18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Recommendations: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 referring MPM cases to a regional mesothelioma MDT.  </a:t>
            </a:r>
            <a:r>
              <a:rPr lang="en-GB" sz="1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Grade D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Offer accurate and understandable information to patients and carers about compensation for MPM. </a:t>
            </a:r>
            <a:r>
              <a:rPr lang="en-GB" sz="18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Grade D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Offer patients with MPM and their carers the opportunity to discuss concerns regarding their disease. </a:t>
            </a:r>
            <a:r>
              <a:rPr lang="en-GB" sz="1800" b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Grade D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GB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MPM patients where accurate determination of radiological progression is required, consider CT with modified RECIST measurement </a:t>
            </a:r>
            <a:r>
              <a:rPr lang="en-GB" sz="18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Grade D.</a:t>
            </a:r>
            <a:endParaRPr lang="en-GB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5770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Care and management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 noChangeArrowheads="1"/>
          </p:cNvSpPr>
          <p:nvPr>
            <p:ph idx="1"/>
          </p:nvPr>
        </p:nvSpPr>
        <p:spPr bwMode="auto">
          <a:xfrm>
            <a:off x="782818" y="811612"/>
            <a:ext cx="7389582" cy="3902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lvl="0" indent="0">
              <a:spcAft>
                <a:spcPts val="0"/>
              </a:spcAft>
              <a:buNone/>
            </a:pPr>
            <a:r>
              <a:rPr lang="en-GB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Good practice points:</a:t>
            </a: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</a:t>
            </a: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Mesothelioma cases should be discussed in a timely fashion by a MDT that reviews a sufficient number of cases to maintain expertise and competence in the diagnosis and treatment of MPM.  </a:t>
            </a:r>
          </a:p>
          <a:p>
            <a:pPr marL="342900" lvl="0" indent="-342900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MDT membership should fulfil the requirements set by national cancer peer review (to include a named clinical nurse specialist for MPM).  </a:t>
            </a:r>
          </a:p>
          <a:p>
            <a:pPr marL="342900" lvl="0" indent="-342900" algn="just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MDT should maintain an up to date portfolio of mesothelioma trials and offer recruitment to all eligible patients.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GB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personalised care approach should be considered for each patient: 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GB" sz="16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Patients should be offered 3-4 monthly follow-up appointments with an oncologist, respiratory physician or specialist nurse according to their current treatment plan. If patients wish to be seen less frequently, offer regular telephone follow-up with specialist nurse with an option to attend clinic in the event of clinical deterioration.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13994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b="1" dirty="0">
                <a:solidFill>
                  <a:prstClr val="black"/>
                </a:solidFill>
                <a:latin typeface="Calibri" pitchFamily="34" charset="0"/>
                <a:ea typeface="+mn-ea"/>
                <a:cs typeface="Calibri" pitchFamily="34" charset="0"/>
              </a:rPr>
              <a:t>Useful Links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5616" y="874183"/>
            <a:ext cx="7121771" cy="4276293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00B0F0"/>
                </a:solidFill>
              </a:rPr>
              <a:t>Full guideline </a:t>
            </a:r>
            <a:r>
              <a:rPr lang="en-US" sz="2000" dirty="0"/>
              <a:t>			</a:t>
            </a:r>
          </a:p>
          <a:p>
            <a:pPr marL="333362" lvl="1" indent="0">
              <a:buNone/>
            </a:pPr>
            <a:r>
              <a:rPr lang="en-US" sz="2000" dirty="0" smtClean="0">
                <a:hlinkClick r:id="rId3"/>
              </a:rPr>
              <a:t>www.brit-thoracic.org.uk/standards-of-care/guidelines/bts-guidelines-mesothelioma/</a:t>
            </a:r>
            <a:r>
              <a:rPr lang="en-US" sz="2000" dirty="0" smtClean="0"/>
              <a:t> </a:t>
            </a:r>
            <a:endParaRPr lang="en-US" sz="2000" dirty="0"/>
          </a:p>
          <a:p>
            <a:r>
              <a:rPr lang="en-US" sz="2000" b="1" dirty="0">
                <a:solidFill>
                  <a:srgbClr val="00B0F0"/>
                </a:solidFill>
              </a:rPr>
              <a:t>Thorax editorial </a:t>
            </a:r>
            <a:r>
              <a:rPr lang="en-US" sz="2000" dirty="0"/>
              <a:t>		http://</a:t>
            </a:r>
            <a:r>
              <a:rPr lang="en-US" sz="2000" dirty="0" smtClean="0"/>
              <a:t>thorax.bmj.com/...</a:t>
            </a:r>
            <a:endParaRPr lang="en-US" sz="2000" dirty="0"/>
          </a:p>
          <a:p>
            <a:r>
              <a:rPr lang="en-US" sz="2000" b="1" dirty="0">
                <a:solidFill>
                  <a:srgbClr val="00B0F0"/>
                </a:solidFill>
              </a:rPr>
              <a:t>Summary of recommendations</a:t>
            </a:r>
          </a:p>
          <a:p>
            <a:r>
              <a:rPr lang="en-US" sz="2000" dirty="0"/>
              <a:t>http://</a:t>
            </a:r>
            <a:r>
              <a:rPr lang="en-US" sz="2000" dirty="0" smtClean="0"/>
              <a:t>bmjopenrespres.bmj.com/....</a:t>
            </a:r>
            <a:endParaRPr lang="en-US" sz="20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156176" y="5305772"/>
            <a:ext cx="2895600" cy="304271"/>
          </a:xfrm>
        </p:spPr>
        <p:txBody>
          <a:bodyPr/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prstClr val="black"/>
                </a:solidFill>
                <a:latin typeface="Calibri"/>
              </a:rPr>
              <a:t>BTS Guidelines 2018</a:t>
            </a:r>
            <a:endParaRPr lang="en-US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705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762000" y="157427"/>
            <a:ext cx="7620000" cy="5027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67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GB" sz="2667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Guideline Group Members</a:t>
            </a:r>
            <a:endParaRPr lang="en-GB" sz="2667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57198" y="5346452"/>
            <a:ext cx="200757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809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solidFill>
                  <a:prstClr val="black"/>
                </a:solidFill>
                <a:latin typeface="Calibri"/>
              </a:rPr>
              <a:t>BTS Guidelines </a:t>
            </a:r>
            <a:r>
              <a:rPr lang="en-US" sz="1500" dirty="0" smtClean="0">
                <a:solidFill>
                  <a:prstClr val="black"/>
                </a:solidFill>
                <a:latin typeface="Calibri"/>
              </a:rPr>
              <a:t>2018</a:t>
            </a:r>
            <a:endParaRPr lang="en-US" sz="15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3284"/>
            <a:ext cx="8229600" cy="419185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dirty="0"/>
              <a:t>Professor Nick Maskell, Respiratory </a:t>
            </a:r>
            <a:r>
              <a:rPr lang="en-GB" dirty="0" smtClean="0"/>
              <a:t>Physician</a:t>
            </a:r>
            <a:r>
              <a:rPr lang="en-GB" dirty="0"/>
              <a:t>, Bristol.</a:t>
            </a:r>
          </a:p>
          <a:p>
            <a:pPr marL="0" indent="0">
              <a:buNone/>
            </a:pPr>
            <a:r>
              <a:rPr lang="en-GB" dirty="0"/>
              <a:t>Dr Ian Woolhouse, Respiratory </a:t>
            </a:r>
            <a:r>
              <a:rPr lang="en-GB" dirty="0" smtClean="0"/>
              <a:t>Physician</a:t>
            </a:r>
            <a:r>
              <a:rPr lang="en-GB" dirty="0"/>
              <a:t>, Birmingham.  Representing the Royal College of Physicians.</a:t>
            </a:r>
          </a:p>
          <a:p>
            <a:pPr marL="0" indent="0">
              <a:buNone/>
            </a:pPr>
            <a:r>
              <a:rPr lang="en-GB" dirty="0"/>
              <a:t>Dr Lesley Bishop, Respiratory </a:t>
            </a:r>
            <a:r>
              <a:rPr lang="en-GB" dirty="0" smtClean="0"/>
              <a:t>Physician</a:t>
            </a:r>
            <a:r>
              <a:rPr lang="en-GB" dirty="0"/>
              <a:t>, Portsmouth.</a:t>
            </a:r>
          </a:p>
          <a:p>
            <a:pPr marL="0" indent="0">
              <a:buNone/>
            </a:pPr>
            <a:r>
              <a:rPr lang="en-GB" dirty="0"/>
              <a:t>Ms Liz Darlison, Respiratory </a:t>
            </a:r>
            <a:r>
              <a:rPr lang="en-GB" dirty="0" smtClean="0"/>
              <a:t>Nurse Specialist</a:t>
            </a:r>
            <a:r>
              <a:rPr lang="en-GB" dirty="0"/>
              <a:t>, Leicester.</a:t>
            </a:r>
          </a:p>
          <a:p>
            <a:pPr marL="0" indent="0">
              <a:buNone/>
            </a:pPr>
            <a:r>
              <a:rPr lang="en-GB" dirty="0"/>
              <a:t>Dr Duneesha de Fonseka, Specialist </a:t>
            </a:r>
            <a:r>
              <a:rPr lang="en-GB" dirty="0" smtClean="0"/>
              <a:t>Trainee</a:t>
            </a:r>
            <a:r>
              <a:rPr lang="en-GB" dirty="0"/>
              <a:t>, Bristol.</a:t>
            </a:r>
          </a:p>
          <a:p>
            <a:pPr marL="0" indent="0">
              <a:buNone/>
            </a:pPr>
            <a:r>
              <a:rPr lang="en-GB" dirty="0"/>
              <a:t>Dr Anthony Edey, </a:t>
            </a:r>
            <a:r>
              <a:rPr lang="en-GB" dirty="0" smtClean="0"/>
              <a:t>Radiologist</a:t>
            </a:r>
            <a:r>
              <a:rPr lang="en-GB" dirty="0"/>
              <a:t>, Bristol. Representing the British Society of Thoracic Imaging.</a:t>
            </a:r>
          </a:p>
          <a:p>
            <a:pPr marL="0" indent="0">
              <a:buNone/>
            </a:pPr>
            <a:r>
              <a:rPr lang="en-GB" dirty="0"/>
              <a:t>Mr John Edwards, </a:t>
            </a:r>
            <a:r>
              <a:rPr lang="en-GB" dirty="0" smtClean="0"/>
              <a:t>Thoracic Surgeon</a:t>
            </a:r>
            <a:r>
              <a:rPr lang="en-GB" dirty="0"/>
              <a:t>, Sheffield. Representing the Society of Cardiothoracic Surgeons.</a:t>
            </a:r>
          </a:p>
          <a:p>
            <a:pPr marL="0" indent="0">
              <a:buNone/>
            </a:pPr>
            <a:r>
              <a:rPr lang="en-GB" dirty="0"/>
              <a:t>Professor Corinne </a:t>
            </a:r>
            <a:r>
              <a:rPr lang="en-GB" dirty="0" err="1"/>
              <a:t>Faivre</a:t>
            </a:r>
            <a:r>
              <a:rPr lang="en-GB" dirty="0"/>
              <a:t>-Finn, </a:t>
            </a:r>
            <a:r>
              <a:rPr lang="en-GB" dirty="0" smtClean="0"/>
              <a:t>Oncologist</a:t>
            </a:r>
            <a:r>
              <a:rPr lang="en-GB" dirty="0"/>
              <a:t>, Leicester.  Representing the Royal College of Radiologists.</a:t>
            </a:r>
          </a:p>
          <a:p>
            <a:pPr marL="0" indent="0">
              <a:buNone/>
            </a:pPr>
            <a:r>
              <a:rPr lang="en-GB" dirty="0"/>
              <a:t>Professor Dean Fennell, </a:t>
            </a:r>
            <a:r>
              <a:rPr lang="en-GB" dirty="0" smtClean="0"/>
              <a:t>Oncologist</a:t>
            </a:r>
            <a:r>
              <a:rPr lang="en-GB" dirty="0"/>
              <a:t>, Leicester. Representing the Association of Cancer Physicians.</a:t>
            </a:r>
          </a:p>
          <a:p>
            <a:pPr marL="0" indent="0">
              <a:buNone/>
            </a:pPr>
            <a:r>
              <a:rPr lang="en-GB" dirty="0"/>
              <a:t>Dr Steve Holmes, General </a:t>
            </a:r>
            <a:r>
              <a:rPr lang="en-GB" dirty="0" smtClean="0"/>
              <a:t>Practitioner</a:t>
            </a:r>
            <a:r>
              <a:rPr lang="en-GB" dirty="0"/>
              <a:t>.  Representing Primary Care Respiratory Society UK.</a:t>
            </a:r>
          </a:p>
          <a:p>
            <a:pPr marL="0" indent="0">
              <a:buNone/>
            </a:pPr>
            <a:r>
              <a:rPr lang="en-GB" dirty="0"/>
              <a:t>Professor Keith Kerr, </a:t>
            </a:r>
            <a:r>
              <a:rPr lang="en-GB" dirty="0" err="1" smtClean="0"/>
              <a:t>Histopathologist</a:t>
            </a:r>
            <a:r>
              <a:rPr lang="en-GB" dirty="0"/>
              <a:t>, Aberdeen. Representing Royal College of Pathologists. </a:t>
            </a:r>
          </a:p>
          <a:p>
            <a:pPr marL="0" indent="0">
              <a:buNone/>
            </a:pPr>
            <a:r>
              <a:rPr lang="en-GB" dirty="0"/>
              <a:t>Mr Apostolos Nakas, </a:t>
            </a:r>
            <a:r>
              <a:rPr lang="en-GB" dirty="0" smtClean="0"/>
              <a:t>Thoracic Surgeon</a:t>
            </a:r>
            <a:r>
              <a:rPr lang="en-GB" dirty="0"/>
              <a:t>, Leicester. Representing Society of Cardiothoracic Surgeons.</a:t>
            </a:r>
          </a:p>
          <a:p>
            <a:pPr marL="0" indent="0">
              <a:buNone/>
            </a:pPr>
            <a:r>
              <a:rPr lang="en-GB" dirty="0"/>
              <a:t>Dr Tim Peel, Respiratory </a:t>
            </a:r>
            <a:r>
              <a:rPr lang="en-GB" dirty="0" smtClean="0"/>
              <a:t>and Palliative Physician</a:t>
            </a:r>
            <a:r>
              <a:rPr lang="en-GB" dirty="0"/>
              <a:t>. Representing the Association for Palliative Medicine.</a:t>
            </a:r>
          </a:p>
          <a:p>
            <a:pPr marL="0" indent="0">
              <a:buNone/>
            </a:pPr>
            <a:r>
              <a:rPr lang="en-GB" dirty="0"/>
              <a:t>Professor Najib Rahman, Respiratory </a:t>
            </a:r>
            <a:r>
              <a:rPr lang="en-GB" dirty="0" smtClean="0"/>
              <a:t>Physician</a:t>
            </a:r>
            <a:r>
              <a:rPr lang="en-GB" dirty="0"/>
              <a:t>, Oxford.</a:t>
            </a:r>
          </a:p>
          <a:p>
            <a:pPr marL="0" indent="0">
              <a:buNone/>
            </a:pPr>
            <a:r>
              <a:rPr lang="en-GB" dirty="0"/>
              <a:t>Dr Mark Slade, Respiratory </a:t>
            </a:r>
            <a:r>
              <a:rPr lang="en-GB" dirty="0" smtClean="0"/>
              <a:t>Physician</a:t>
            </a:r>
            <a:r>
              <a:rPr lang="en-GB" dirty="0"/>
              <a:t>, Cambridge.</a:t>
            </a:r>
          </a:p>
          <a:p>
            <a:pPr marL="0" indent="0">
              <a:buNone/>
            </a:pPr>
            <a:r>
              <a:rPr lang="en-GB" dirty="0"/>
              <a:t>Dr Jeremy Steele, Oncologist, London. Representing the Association of Cancer Physicians.</a:t>
            </a:r>
          </a:p>
          <a:p>
            <a:pPr marL="0" indent="0">
              <a:buNone/>
            </a:pPr>
            <a:r>
              <a:rPr lang="en-GB" dirty="0"/>
              <a:t>Dr Selina Tsim, Specialty </a:t>
            </a:r>
            <a:r>
              <a:rPr lang="en-GB" dirty="0" smtClean="0"/>
              <a:t>Trainee</a:t>
            </a:r>
            <a:r>
              <a:rPr lang="en-GB" dirty="0"/>
              <a:t>, Glasgow.</a:t>
            </a:r>
          </a:p>
          <a:p>
            <a:pPr marL="0" indent="0">
              <a:buNone/>
            </a:pPr>
            <a:r>
              <a:rPr lang="en-GB" dirty="0"/>
              <a:t>Contributors:</a:t>
            </a:r>
          </a:p>
          <a:p>
            <a:pPr marL="0" indent="0">
              <a:buNone/>
            </a:pPr>
            <a:r>
              <a:rPr lang="en-GB" dirty="0"/>
              <a:t>The lay representatives on the group were Dr Graham Abbott, Mr Paul Astle and Mr John Gillies.</a:t>
            </a:r>
          </a:p>
          <a:p>
            <a:pPr marL="0" indent="0">
              <a:buNone/>
            </a:pPr>
            <a:r>
              <a:rPr lang="en-GB" dirty="0"/>
              <a:t>Additional nursing contributors to the Guideline Development Group were Ms Sarah Smith (March 2015-Oct 2015) and Ms Gerry Slade (until March 2015).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63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1576</TotalTime>
  <Words>1663</Words>
  <Application>Microsoft Office PowerPoint</Application>
  <PresentationFormat>On-screen Show (16:10)</PresentationFormat>
  <Paragraphs>185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MS Mincho</vt:lpstr>
      <vt:lpstr>ＭＳ Ｐゴシック</vt:lpstr>
      <vt:lpstr>SimSun</vt:lpstr>
      <vt:lpstr>AGaramond-Regular</vt:lpstr>
      <vt:lpstr>Arial</vt:lpstr>
      <vt:lpstr>Calibri</vt:lpstr>
      <vt:lpstr>Calibri,Times New Roman</vt:lpstr>
      <vt:lpstr>Cambria</vt:lpstr>
      <vt:lpstr>Times New Roman</vt:lpstr>
      <vt:lpstr>Wingdings</vt:lpstr>
      <vt:lpstr>1_Office Theme</vt:lpstr>
      <vt:lpstr>2_Office Theme</vt:lpstr>
      <vt:lpstr>3_Office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Kate Gorringe 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Click to add title</dc:title>
  <dc:creator>Kate Gorringe ME</dc:creator>
  <cp:lastModifiedBy>Sally Welham</cp:lastModifiedBy>
  <cp:revision>144</cp:revision>
  <dcterms:created xsi:type="dcterms:W3CDTF">2010-12-04T16:03:43Z</dcterms:created>
  <dcterms:modified xsi:type="dcterms:W3CDTF">2018-02-09T10:15:04Z</dcterms:modified>
</cp:coreProperties>
</file>